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2" r:id="rId18"/>
    <p:sldMasterId id="2147483694" r:id="rId19"/>
  </p:sldMasterIdLst>
  <p:notesMasterIdLst>
    <p:notesMasterId r:id="rId171"/>
  </p:notesMasterIdLst>
  <p:handoutMasterIdLst>
    <p:handoutMasterId r:id="rId172"/>
  </p:handoutMasterIdLst>
  <p:sldIdLst>
    <p:sldId id="429" r:id="rId20"/>
    <p:sldId id="369" r:id="rId21"/>
    <p:sldId id="269" r:id="rId22"/>
    <p:sldId id="270" r:id="rId23"/>
    <p:sldId id="271" r:id="rId24"/>
    <p:sldId id="272" r:id="rId25"/>
    <p:sldId id="281" r:id="rId26"/>
    <p:sldId id="438" r:id="rId27"/>
    <p:sldId id="437" r:id="rId28"/>
    <p:sldId id="439" r:id="rId29"/>
    <p:sldId id="282" r:id="rId30"/>
    <p:sldId id="440" r:id="rId31"/>
    <p:sldId id="473" r:id="rId32"/>
    <p:sldId id="441" r:id="rId33"/>
    <p:sldId id="273" r:id="rId34"/>
    <p:sldId id="274" r:id="rId35"/>
    <p:sldId id="275" r:id="rId36"/>
    <p:sldId id="276" r:id="rId37"/>
    <p:sldId id="277" r:id="rId38"/>
    <p:sldId id="278" r:id="rId39"/>
    <p:sldId id="279" r:id="rId40"/>
    <p:sldId id="366" r:id="rId41"/>
    <p:sldId id="347" r:id="rId42"/>
    <p:sldId id="346" r:id="rId43"/>
    <p:sldId id="348" r:id="rId44"/>
    <p:sldId id="349" r:id="rId45"/>
    <p:sldId id="361" r:id="rId46"/>
    <p:sldId id="285" r:id="rId47"/>
    <p:sldId id="290" r:id="rId48"/>
    <p:sldId id="442" r:id="rId49"/>
    <p:sldId id="443" r:id="rId50"/>
    <p:sldId id="444" r:id="rId51"/>
    <p:sldId id="445" r:id="rId52"/>
    <p:sldId id="446" r:id="rId53"/>
    <p:sldId id="447" r:id="rId54"/>
    <p:sldId id="448" r:id="rId55"/>
    <p:sldId id="449" r:id="rId56"/>
    <p:sldId id="450" r:id="rId57"/>
    <p:sldId id="451" r:id="rId58"/>
    <p:sldId id="452" r:id="rId59"/>
    <p:sldId id="453" r:id="rId60"/>
    <p:sldId id="454" r:id="rId61"/>
    <p:sldId id="455" r:id="rId62"/>
    <p:sldId id="456" r:id="rId63"/>
    <p:sldId id="457" r:id="rId64"/>
    <p:sldId id="458" r:id="rId65"/>
    <p:sldId id="459" r:id="rId66"/>
    <p:sldId id="460" r:id="rId67"/>
    <p:sldId id="465" r:id="rId68"/>
    <p:sldId id="283" r:id="rId69"/>
    <p:sldId id="292" r:id="rId70"/>
    <p:sldId id="293" r:id="rId71"/>
    <p:sldId id="294" r:id="rId72"/>
    <p:sldId id="295" r:id="rId73"/>
    <p:sldId id="296" r:id="rId74"/>
    <p:sldId id="298" r:id="rId75"/>
    <p:sldId id="297" r:id="rId76"/>
    <p:sldId id="299" r:id="rId77"/>
    <p:sldId id="300" r:id="rId78"/>
    <p:sldId id="431" r:id="rId79"/>
    <p:sldId id="430" r:id="rId80"/>
    <p:sldId id="362" r:id="rId81"/>
    <p:sldId id="301" r:id="rId82"/>
    <p:sldId id="302" r:id="rId83"/>
    <p:sldId id="360" r:id="rId84"/>
    <p:sldId id="303" r:id="rId85"/>
    <p:sldId id="304" r:id="rId86"/>
    <p:sldId id="305" r:id="rId87"/>
    <p:sldId id="306" r:id="rId88"/>
    <p:sldId id="363" r:id="rId89"/>
    <p:sldId id="308" r:id="rId90"/>
    <p:sldId id="310" r:id="rId91"/>
    <p:sldId id="488" r:id="rId92"/>
    <p:sldId id="329" r:id="rId93"/>
    <p:sldId id="330" r:id="rId94"/>
    <p:sldId id="331" r:id="rId95"/>
    <p:sldId id="332" r:id="rId96"/>
    <p:sldId id="313" r:id="rId97"/>
    <p:sldId id="489" r:id="rId98"/>
    <p:sldId id="490" r:id="rId99"/>
    <p:sldId id="491" r:id="rId100"/>
    <p:sldId id="492" r:id="rId101"/>
    <p:sldId id="321" r:id="rId102"/>
    <p:sldId id="494" r:id="rId103"/>
    <p:sldId id="365" r:id="rId104"/>
    <p:sldId id="334" r:id="rId105"/>
    <p:sldId id="327" r:id="rId106"/>
    <p:sldId id="328" r:id="rId107"/>
    <p:sldId id="325" r:id="rId108"/>
    <p:sldId id="340" r:id="rId109"/>
    <p:sldId id="341" r:id="rId110"/>
    <p:sldId id="342" r:id="rId111"/>
    <p:sldId id="343" r:id="rId112"/>
    <p:sldId id="344" r:id="rId113"/>
    <p:sldId id="364" r:id="rId114"/>
    <p:sldId id="324" r:id="rId115"/>
    <p:sldId id="339" r:id="rId116"/>
    <p:sldId id="351" r:id="rId117"/>
    <p:sldId id="353" r:id="rId118"/>
    <p:sldId id="352" r:id="rId119"/>
    <p:sldId id="354" r:id="rId120"/>
    <p:sldId id="355" r:id="rId121"/>
    <p:sldId id="356" r:id="rId122"/>
    <p:sldId id="357" r:id="rId123"/>
    <p:sldId id="358" r:id="rId124"/>
    <p:sldId id="359" r:id="rId125"/>
    <p:sldId id="486" r:id="rId126"/>
    <p:sldId id="367" r:id="rId127"/>
    <p:sldId id="400" r:id="rId128"/>
    <p:sldId id="399" r:id="rId129"/>
    <p:sldId id="401" r:id="rId130"/>
    <p:sldId id="402" r:id="rId131"/>
    <p:sldId id="403" r:id="rId132"/>
    <p:sldId id="404" r:id="rId133"/>
    <p:sldId id="405" r:id="rId134"/>
    <p:sldId id="406" r:id="rId135"/>
    <p:sldId id="407" r:id="rId136"/>
    <p:sldId id="408" r:id="rId137"/>
    <p:sldId id="409" r:id="rId138"/>
    <p:sldId id="410" r:id="rId139"/>
    <p:sldId id="422" r:id="rId140"/>
    <p:sldId id="423" r:id="rId141"/>
    <p:sldId id="424" r:id="rId142"/>
    <p:sldId id="412" r:id="rId143"/>
    <p:sldId id="413" r:id="rId144"/>
    <p:sldId id="414" r:id="rId145"/>
    <p:sldId id="421" r:id="rId146"/>
    <p:sldId id="466" r:id="rId147"/>
    <p:sldId id="467" r:id="rId148"/>
    <p:sldId id="415" r:id="rId149"/>
    <p:sldId id="417" r:id="rId150"/>
    <p:sldId id="418" r:id="rId151"/>
    <p:sldId id="419" r:id="rId152"/>
    <p:sldId id="416" r:id="rId153"/>
    <p:sldId id="420" r:id="rId154"/>
    <p:sldId id="468" r:id="rId155"/>
    <p:sldId id="426" r:id="rId156"/>
    <p:sldId id="485" r:id="rId157"/>
    <p:sldId id="479" r:id="rId158"/>
    <p:sldId id="483" r:id="rId159"/>
    <p:sldId id="481" r:id="rId160"/>
    <p:sldId id="482" r:id="rId161"/>
    <p:sldId id="477" r:id="rId162"/>
    <p:sldId id="478" r:id="rId163"/>
    <p:sldId id="474" r:id="rId164"/>
    <p:sldId id="475" r:id="rId165"/>
    <p:sldId id="476" r:id="rId166"/>
    <p:sldId id="425" r:id="rId167"/>
    <p:sldId id="287" r:id="rId168"/>
    <p:sldId id="288" r:id="rId169"/>
    <p:sldId id="289" r:id="rId170"/>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646464"/>
    <a:srgbClr val="444444"/>
    <a:srgbClr val="363636"/>
    <a:srgbClr val="CFCFCF"/>
    <a:srgbClr val="222222"/>
    <a:srgbClr val="5488BC"/>
    <a:srgbClr val="396693"/>
    <a:srgbClr val="F79646"/>
    <a:srgbClr val="A7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5" autoAdjust="0"/>
    <p:restoredTop sz="98422" autoAdjust="0"/>
  </p:normalViewPr>
  <p:slideViewPr>
    <p:cSldViewPr snapToGrid="0">
      <p:cViewPr varScale="1">
        <p:scale>
          <a:sx n="87" d="100"/>
          <a:sy n="87" d="100"/>
        </p:scale>
        <p:origin x="-114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44"/>
    </p:cViewPr>
  </p:sorterViewPr>
  <p:notesViewPr>
    <p:cSldViewPr snapToGrid="0">
      <p:cViewPr varScale="1">
        <p:scale>
          <a:sx n="60" d="100"/>
          <a:sy n="60" d="100"/>
        </p:scale>
        <p:origin x="-2838" y="-7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slide" Target="slides/slide119.xml"/><Relationship Id="rId154" Type="http://schemas.openxmlformats.org/officeDocument/2006/relationships/slide" Target="slides/slide135.xml"/><Relationship Id="rId159" Type="http://schemas.openxmlformats.org/officeDocument/2006/relationships/slide" Target="slides/slide140.xml"/><Relationship Id="rId175" Type="http://schemas.openxmlformats.org/officeDocument/2006/relationships/theme" Target="theme/theme1.xml"/><Relationship Id="rId170" Type="http://schemas.openxmlformats.org/officeDocument/2006/relationships/slide" Target="slides/slide151.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slide" Target="slides/slide13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60" Type="http://schemas.openxmlformats.org/officeDocument/2006/relationships/slide" Target="slides/slide141.xml"/><Relationship Id="rId165" Type="http://schemas.openxmlformats.org/officeDocument/2006/relationships/slide" Target="slides/slide14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slide" Target="slides/slide136.xml"/><Relationship Id="rId171" Type="http://schemas.openxmlformats.org/officeDocument/2006/relationships/notesMaster" Target="notesMasters/notesMaster1.xml"/><Relationship Id="rId176"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61" Type="http://schemas.openxmlformats.org/officeDocument/2006/relationships/slide" Target="slides/slide142.xml"/><Relationship Id="rId166" Type="http://schemas.openxmlformats.org/officeDocument/2006/relationships/slide" Target="slides/slide14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slide" Target="slides/slide116.xml"/><Relationship Id="rId143" Type="http://schemas.openxmlformats.org/officeDocument/2006/relationships/slide" Target="slides/slide124.xml"/><Relationship Id="rId148" Type="http://schemas.openxmlformats.org/officeDocument/2006/relationships/slide" Target="slides/slide129.xml"/><Relationship Id="rId151" Type="http://schemas.openxmlformats.org/officeDocument/2006/relationships/slide" Target="slides/slide132.xml"/><Relationship Id="rId156" Type="http://schemas.openxmlformats.org/officeDocument/2006/relationships/slide" Target="slides/slide137.xml"/><Relationship Id="rId164" Type="http://schemas.openxmlformats.org/officeDocument/2006/relationships/slide" Target="slides/slide145.xml"/><Relationship Id="rId169" Type="http://schemas.openxmlformats.org/officeDocument/2006/relationships/slide" Target="slides/slide150.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data 2"/>
          <p:cNvSpPr>
            <a:spLocks noGrp="1"/>
          </p:cNvSpPr>
          <p:nvPr>
            <p:ph type="dt" sz="quarter" idx="1"/>
          </p:nvPr>
        </p:nvSpPr>
        <p:spPr>
          <a:xfrm>
            <a:off x="4020726" y="0"/>
            <a:ext cx="3076917" cy="512058"/>
          </a:xfrm>
          <a:prstGeom prst="rect">
            <a:avLst/>
          </a:prstGeom>
        </p:spPr>
        <p:txBody>
          <a:bodyPr vert="horz" lIns="94752" tIns="47377" rIns="94752" bIns="47377" rtlCol="0"/>
          <a:lstStyle>
            <a:lvl1pPr algn="r">
              <a:defRPr sz="1200"/>
            </a:lvl1pPr>
          </a:lstStyle>
          <a:p>
            <a:r>
              <a:rPr lang="it-IT" sz="1000" dirty="0" smtClean="0"/>
              <a:t>AA 2012/2013</a:t>
            </a:r>
            <a:endParaRPr lang="it-IT" sz="1000" dirty="0"/>
          </a:p>
        </p:txBody>
      </p:sp>
      <p:sp>
        <p:nvSpPr>
          <p:cNvPr id="4" name="Segnaposto piè di pagina 3"/>
          <p:cNvSpPr>
            <a:spLocks noGrp="1"/>
          </p:cNvSpPr>
          <p:nvPr>
            <p:ph type="ftr" sz="quarter" idx="2"/>
          </p:nvPr>
        </p:nvSpPr>
        <p:spPr>
          <a:xfrm>
            <a:off x="1" y="9720919"/>
            <a:ext cx="3076917" cy="512058"/>
          </a:xfrm>
          <a:prstGeom prst="rect">
            <a:avLst/>
          </a:prstGeom>
        </p:spPr>
        <p:txBody>
          <a:bodyPr vert="horz" lIns="94752" tIns="47377" rIns="94752" bIns="47377" rtlCol="0" anchor="b"/>
          <a:lstStyle>
            <a:lvl1pPr algn="l">
              <a:defRPr sz="1200"/>
            </a:lvl1pPr>
          </a:lstStyle>
          <a:p>
            <a:r>
              <a:rPr lang="it-IT" sz="1000" dirty="0" smtClean="0"/>
              <a:t>Prof.ssa Marcelli</a:t>
            </a:r>
            <a:endParaRPr lang="it-IT" sz="1000" dirty="0"/>
          </a:p>
        </p:txBody>
      </p:sp>
      <p:sp>
        <p:nvSpPr>
          <p:cNvPr id="5" name="Segnaposto numero diapositiva 4"/>
          <p:cNvSpPr>
            <a:spLocks noGrp="1"/>
          </p:cNvSpPr>
          <p:nvPr>
            <p:ph type="sldNum" sz="quarter" idx="3"/>
          </p:nvPr>
        </p:nvSpPr>
        <p:spPr>
          <a:xfrm>
            <a:off x="4020726" y="9720919"/>
            <a:ext cx="3076917" cy="512058"/>
          </a:xfrm>
          <a:prstGeom prst="rect">
            <a:avLst/>
          </a:prstGeom>
        </p:spPr>
        <p:txBody>
          <a:bodyPr vert="horz" lIns="94752" tIns="47377" rIns="94752" bIns="47377" rtlCol="0" anchor="b"/>
          <a:lstStyle>
            <a:lvl1pPr algn="r">
              <a:defRPr sz="1200"/>
            </a:lvl1pPr>
          </a:lstStyle>
          <a:p>
            <a:fld id="{52872C0B-7380-41F4-A71B-E563DA32861A}" type="slidenum">
              <a:rPr lang="it-IT" smtClean="0"/>
              <a:pPr/>
              <a:t>‹N›</a:t>
            </a:fld>
            <a:endParaRPr lang="it-IT"/>
          </a:p>
        </p:txBody>
      </p:sp>
      <p:sp>
        <p:nvSpPr>
          <p:cNvPr id="6" name="Segnaposto intestazione 5"/>
          <p:cNvSpPr>
            <a:spLocks noGrp="1"/>
          </p:cNvSpPr>
          <p:nvPr>
            <p:ph type="hdr" sz="quarter"/>
          </p:nvPr>
        </p:nvSpPr>
        <p:spPr>
          <a:xfrm>
            <a:off x="1" y="0"/>
            <a:ext cx="3352065" cy="512058"/>
          </a:xfrm>
          <a:prstGeom prst="rect">
            <a:avLst/>
          </a:prstGeom>
        </p:spPr>
        <p:txBody>
          <a:bodyPr vert="horz" lIns="94752" tIns="47377" rIns="94752" bIns="47377" rtlCol="0"/>
          <a:lstStyle>
            <a:lvl1pPr algn="l">
              <a:defRPr sz="1200"/>
            </a:lvl1pPr>
          </a:lstStyle>
          <a:p>
            <a:r>
              <a:rPr lang="it-IT" sz="1000" dirty="0" smtClean="0"/>
              <a:t>Corso Informatica – SS </a:t>
            </a:r>
            <a:r>
              <a:rPr lang="it-IT" sz="1000" dirty="0"/>
              <a:t>Medicina Nucleare, Cardiochirurgia, Chirurgia Generale, Ginecologia ed Ostetricia, Ortopedia e Traumatologia, Otorinolaringoiatria, Urologia</a:t>
            </a:r>
          </a:p>
          <a:p>
            <a:endParaRPr lang="it-IT" sz="1000" dirty="0"/>
          </a:p>
        </p:txBody>
      </p:sp>
    </p:spTree>
    <p:extLst>
      <p:ext uri="{BB962C8B-B14F-4D97-AF65-F5344CB8AC3E}">
        <p14:creationId xmlns:p14="http://schemas.microsoft.com/office/powerpoint/2010/main" val="860834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2" y="1"/>
            <a:ext cx="3076363" cy="511731"/>
          </a:xfrm>
          <a:prstGeom prst="rect">
            <a:avLst/>
          </a:prstGeom>
        </p:spPr>
        <p:txBody>
          <a:bodyPr vert="horz" lIns="94752" tIns="47377" rIns="94752" bIns="47377" rtlCol="0"/>
          <a:lstStyle>
            <a:lvl1pPr algn="l">
              <a:defRPr sz="1200"/>
            </a:lvl1pPr>
          </a:lstStyle>
          <a:p>
            <a:endParaRPr lang="it-IT"/>
          </a:p>
        </p:txBody>
      </p:sp>
      <p:sp>
        <p:nvSpPr>
          <p:cNvPr id="3" name="Segnaposto data 2"/>
          <p:cNvSpPr>
            <a:spLocks noGrp="1"/>
          </p:cNvSpPr>
          <p:nvPr>
            <p:ph type="dt" idx="1"/>
          </p:nvPr>
        </p:nvSpPr>
        <p:spPr>
          <a:xfrm>
            <a:off x="4021296" y="1"/>
            <a:ext cx="3076363" cy="511731"/>
          </a:xfrm>
          <a:prstGeom prst="rect">
            <a:avLst/>
          </a:prstGeom>
        </p:spPr>
        <p:txBody>
          <a:bodyPr vert="horz" lIns="94752" tIns="47377" rIns="94752" bIns="47377" rtlCol="0"/>
          <a:lstStyle>
            <a:lvl1pPr algn="r">
              <a:defRPr sz="1200"/>
            </a:lvl1pPr>
          </a:lstStyle>
          <a:p>
            <a:fld id="{30F7F904-851C-4D3A-BC2C-73C7FDBB241B}" type="datetimeFigureOut">
              <a:rPr lang="it-IT" smtClean="0"/>
              <a:pPr/>
              <a:t>05/05/2014</a:t>
            </a:fld>
            <a:endParaRPr lang="it-IT"/>
          </a:p>
        </p:txBody>
      </p:sp>
      <p:sp>
        <p:nvSpPr>
          <p:cNvPr id="4" name="Segnaposto immagine diapositiva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4752" tIns="47377" rIns="94752" bIns="47377" rtlCol="0" anchor="ctr"/>
          <a:lstStyle/>
          <a:p>
            <a:endParaRPr lang="it-IT"/>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4752" tIns="47377" rIns="94752" bIns="47377"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2" y="9721107"/>
            <a:ext cx="3076363" cy="511731"/>
          </a:xfrm>
          <a:prstGeom prst="rect">
            <a:avLst/>
          </a:prstGeom>
        </p:spPr>
        <p:txBody>
          <a:bodyPr vert="horz" lIns="94752" tIns="47377" rIns="94752" bIns="47377" rtlCol="0" anchor="b"/>
          <a:lstStyle>
            <a:lvl1pPr algn="l">
              <a:defRPr sz="1200"/>
            </a:lvl1pPr>
          </a:lstStyle>
          <a:p>
            <a:endParaRPr lang="it-IT"/>
          </a:p>
        </p:txBody>
      </p:sp>
      <p:sp>
        <p:nvSpPr>
          <p:cNvPr id="7" name="Segnaposto numero diapositiva 6"/>
          <p:cNvSpPr>
            <a:spLocks noGrp="1"/>
          </p:cNvSpPr>
          <p:nvPr>
            <p:ph type="sldNum" sz="quarter" idx="5"/>
          </p:nvPr>
        </p:nvSpPr>
        <p:spPr>
          <a:xfrm>
            <a:off x="4021296" y="9721107"/>
            <a:ext cx="3076363" cy="511731"/>
          </a:xfrm>
          <a:prstGeom prst="rect">
            <a:avLst/>
          </a:prstGeom>
        </p:spPr>
        <p:txBody>
          <a:bodyPr vert="horz" lIns="94752" tIns="47377" rIns="94752" bIns="47377" rtlCol="0" anchor="b"/>
          <a:lstStyle>
            <a:lvl1pPr algn="r">
              <a:defRPr sz="1200"/>
            </a:lvl1pPr>
          </a:lstStyle>
          <a:p>
            <a:fld id="{217BF4F4-5F8E-4941-B1FC-56FC06F679C3}" type="slidenum">
              <a:rPr lang="it-IT" smtClean="0"/>
              <a:pPr/>
              <a:t>‹N›</a:t>
            </a:fld>
            <a:endParaRPr lang="it-IT"/>
          </a:p>
        </p:txBody>
      </p:sp>
    </p:spTree>
    <p:extLst>
      <p:ext uri="{BB962C8B-B14F-4D97-AF65-F5344CB8AC3E}">
        <p14:creationId xmlns:p14="http://schemas.microsoft.com/office/powerpoint/2010/main" val="2849019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www.zotero.org/support/it/reports"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www.zotero.org/support/it/reports"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8" Type="http://schemas.openxmlformats.org/officeDocument/2006/relationships/hyperlink" Target="http://databases.biomedcentral.com/searchresults?textQueries%5b0%5d.searchField=&amp;textQueries%5b0%5d.text=&amp;textQueries%5b0%5d.opString=and&amp;textQueries%5b1%5d.searchField=%5bTI%5d&amp;textQueries%5b1%5d.text=&amp;textQueries%5b1%5d.opString=and&amp;contentTypes=1014" TargetMode="External"/><Relationship Id="rId3" Type="http://schemas.openxmlformats.org/officeDocument/2006/relationships/hyperlink" Target="http://phil.cdc.gov/phil/home.asp" TargetMode="External"/><Relationship Id="rId7" Type="http://schemas.openxmlformats.org/officeDocument/2006/relationships/hyperlink" Target="http://databases.biomedcentral.com/searchresults?textQueries%5b0%5d.searchField=&amp;textQueries%5b0%5d.text=&amp;textQueries%5b0%5d.opString=and&amp;textQueries%5b1%5d.searchField=%5bTI%5d&amp;textQueries%5b1%5d.text=&amp;textQueries%5b1%5d.opString=and&amp;contentTypes=1044" TargetMode="External"/><Relationship Id="rId2" Type="http://schemas.openxmlformats.org/officeDocument/2006/relationships/slide" Target="../slides/slide151.xml"/><Relationship Id="rId1" Type="http://schemas.openxmlformats.org/officeDocument/2006/relationships/notesMaster" Target="../notesMasters/notesMaster1.xml"/><Relationship Id="rId6" Type="http://schemas.openxmlformats.org/officeDocument/2006/relationships/hyperlink" Target="http://databases.biomedcentral.com/searchresults?textQueries%5b0%5d.searchField=&amp;textQueries%5b0%5d.text=&amp;textQueries%5b0%5d.opString=and&amp;textQueries%5b1%5d.searchField=%5bTI%5d&amp;textQueries%5b1%5d.text=&amp;textQueries%5b1%5d.opString=and&amp;subjectAreas=2031" TargetMode="External"/><Relationship Id="rId5" Type="http://schemas.openxmlformats.org/officeDocument/2006/relationships/hyperlink" Target="http://databases.biomedcentral.com/searchresults?textQueries%5b0%5d.searchField=&amp;textQueries%5b0%5d.text=&amp;textQueries%5b0%5d.opString=and&amp;textQueries%5b1%5d.searchField=%5bTI%5d&amp;textQueries%5b1%5d.text=&amp;textQueries%5b1%5d.opString=and&amp;subjectAreas=2011" TargetMode="External"/><Relationship Id="rId4" Type="http://schemas.openxmlformats.org/officeDocument/2006/relationships/hyperlink" Target="http://databases.biomedcentral.com/searchresults?textQueries%5b0%5d.searchField=&amp;textQueries%5b0%5d.text=&amp;textQueries%5b0%5d.opString=and&amp;textQueries%5b1%5d.searchField=%5bTI%5d&amp;textQueries%5b1%5d.text=&amp;textQueries%5b1%5d.opString=and&amp;subjectAreas=2013" TargetMode="External"/><Relationship Id="rId9" Type="http://schemas.openxmlformats.org/officeDocument/2006/relationships/hyperlink" Target="http://www.nlm.nih.gov/research/visibl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opac.sbn.it/" TargetMode="External"/><Relationship Id="rId7" Type="http://schemas.openxmlformats.org/officeDocument/2006/relationships/hyperlink" Target="http://www.aib.it/aib/opac/repertorio.htm"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aib.it/" TargetMode="External"/><Relationship Id="rId5" Type="http://schemas.openxmlformats.org/officeDocument/2006/relationships/hyperlink" Target="http://www.aib.it/aib/opac/mai2.htm3" TargetMode="External"/><Relationship Id="rId4" Type="http://schemas.openxmlformats.org/officeDocument/2006/relationships/hyperlink" Target="http://acnp.cib.unibo.it/cgi-ser/start/it/cnr/fp.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ncbi.nlm.nih.gov/pmc/about/faq/"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pubmed.gov/"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cbi.nlm.nih.gov/books/n/helppubmed/pubmedhel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scopus.com/"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www.elsevier.com/"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t.wikipedia.org/wiki/Web_invisibil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digilander.libero.it/bfiorentini/operatori.html" TargetMode="External"/><Relationship Id="rId5" Type="http://schemas.openxmlformats.org/officeDocument/2006/relationships/hyperlink" Target="http://digitalhistorians.blogspot.it/p/information-retrieval-e-motori-di.html" TargetMode="External"/><Relationship Id="rId4" Type="http://schemas.openxmlformats.org/officeDocument/2006/relationships/hyperlink" Target="http://it.wikipedia.org/wiki/Crawler"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it.wikipedia.org/wiki/Media_(statistica)"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it.wikipedia.org/wiki/Mediana_(statistica)"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chnm.gmu.edu/" TargetMode="External"/><Relationship Id="rId2" Type="http://schemas.openxmlformats.org/officeDocument/2006/relationships/slide" Target="../slides/slide108.xml"/><Relationship Id="rId1" Type="http://schemas.openxmlformats.org/officeDocument/2006/relationships/notesMaster" Target="../notesMasters/notesMaster1.xml"/><Relationship Id="rId6" Type="http://schemas.openxmlformats.org/officeDocument/2006/relationships/hyperlink" Target="http://sloan.org/" TargetMode="External"/><Relationship Id="rId5" Type="http://schemas.openxmlformats.org/officeDocument/2006/relationships/hyperlink" Target="http://imls.gov/" TargetMode="External"/><Relationship Id="rId4" Type="http://schemas.openxmlformats.org/officeDocument/2006/relationships/hyperlink" Target="http://mellon.org/"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10</a:t>
            </a:fld>
            <a:endParaRPr lang="it-IT"/>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smtClean="0"/>
              <a:t>Assegna </a:t>
            </a:r>
            <a:r>
              <a:rPr lang="it-IT" sz="1000" b="1" dirty="0" err="1" smtClean="0"/>
              <a:t>tag</a:t>
            </a:r>
            <a:r>
              <a:rPr lang="it-IT" sz="1000" dirty="0" smtClean="0"/>
              <a:t> alle voci di libreria per organizzare la vostra ricerca con le proprie parole chiave. Il selettore di </a:t>
            </a:r>
            <a:r>
              <a:rPr lang="it-IT" sz="1000" dirty="0" err="1" smtClean="0"/>
              <a:t>tag</a:t>
            </a:r>
            <a:r>
              <a:rPr lang="it-IT" sz="1000" dirty="0" smtClean="0"/>
              <a:t> consente di filtrare la tua libreria immediatamente a visualizzare gli elementi corrispondenti. </a:t>
            </a:r>
            <a:r>
              <a:rPr lang="it-IT" sz="1000" dirty="0" err="1" smtClean="0"/>
              <a:t>Zotero</a:t>
            </a:r>
            <a:r>
              <a:rPr lang="it-IT" sz="1000" dirty="0" smtClean="0"/>
              <a:t> può anche utilizzare i dati del database e la biblioteca per etichettare gli elementi automaticamente quando vengono aggiunti.</a:t>
            </a:r>
          </a:p>
          <a:p>
            <a:endParaRPr lang="it-IT" sz="1000" dirty="0" smtClean="0"/>
          </a:p>
          <a:p>
            <a:r>
              <a:rPr lang="it-IT" sz="1000" dirty="0" smtClean="0"/>
              <a:t>Il campo “</a:t>
            </a:r>
            <a:r>
              <a:rPr lang="en-US" sz="1000" b="1" dirty="0" smtClean="0"/>
              <a:t>Call number</a:t>
            </a:r>
            <a:r>
              <a:rPr lang="it-IT" sz="1000" dirty="0" smtClean="0"/>
              <a:t>” contiene il </a:t>
            </a:r>
            <a:r>
              <a:rPr lang="it-IT" sz="1000" u="sng" dirty="0" smtClean="0"/>
              <a:t>numero di citazioni ricavato da Google </a:t>
            </a:r>
            <a:r>
              <a:rPr lang="en-US" sz="1000" u="sng" dirty="0" smtClean="0"/>
              <a:t>Scholar</a:t>
            </a:r>
            <a:r>
              <a:rPr lang="it-IT" sz="1000" dirty="0" smtClean="0"/>
              <a:t>.</a:t>
            </a:r>
          </a:p>
          <a:p>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111</a:t>
            </a:fld>
            <a:endParaRPr lang="it-IT"/>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smtClean="0"/>
              <a:t>Le tipologie di siti supportati da </a:t>
            </a:r>
            <a:r>
              <a:rPr lang="it-IT" sz="1000" dirty="0" err="1" smtClean="0"/>
              <a:t>Zotero</a:t>
            </a:r>
            <a:r>
              <a:rPr lang="it-IT" sz="1000" dirty="0" smtClean="0"/>
              <a:t> sono elencate su www.zotero.org/</a:t>
            </a:r>
            <a:r>
              <a:rPr lang="it-IT" sz="1000" dirty="0" err="1" smtClean="0"/>
              <a:t>translators</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114</a:t>
            </a:fld>
            <a:endParaRPr lang="it-IT"/>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b="1" dirty="0" smtClean="0"/>
              <a:t>ISBN</a:t>
            </a:r>
            <a:r>
              <a:rPr lang="it-IT" sz="1000" dirty="0" smtClean="0"/>
              <a:t>: è un numero che identifica a livello internazionale in modo univoco e duraturo un titolo o una edizione di un titolo di un determinato editore. </a:t>
            </a:r>
          </a:p>
          <a:p>
            <a:r>
              <a:rPr lang="it-IT" sz="1000" dirty="0" smtClean="0"/>
              <a:t>Oltre a identificare il libro, si attribuisce a tutti quei prodotti creati per essere utilizzati come libro.  Possono richiederlo: le case editrici e tutti quegli enti/fondazioni pubblici o privati che hanno una produzione editoriale.</a:t>
            </a:r>
          </a:p>
          <a:p>
            <a:endParaRPr lang="it-IT" sz="1000" dirty="0" smtClean="0"/>
          </a:p>
          <a:p>
            <a:endParaRPr lang="it-IT" sz="1000" dirty="0" smtClean="0"/>
          </a:p>
          <a:p>
            <a:r>
              <a:rPr lang="it-IT" sz="1000" b="1" dirty="0" smtClean="0"/>
              <a:t>DOI</a:t>
            </a:r>
            <a:r>
              <a:rPr lang="it-IT" sz="1000" dirty="0" smtClean="0"/>
              <a:t>: è uno standard che consente l'identificazione duratura, all'interno di una rete digitale, di qualsiasi entità che sia oggetto di proprietà intellettuale e di associarvi i relativi dati di riferimento, i metadati, secondo uno schema strutturato ed estensibile. La proprietà intellettuale comprende tanto contenuti digitali quanto contenuti pubblicati su supporti fisici: i DOI possono essere utilizzati per identificare testi, immagini, risorse audio o video, software, ecc. Un oggetto può essere arbitrariamente identificato a qualunque livello di granularità. Ciò significa che, ad esempio, si può registrare un DOI sulla testata di una rivista, sul suo singolo numero, sul singolo articolo di un dato numero, sulla singola tabella di un dato articolo.</a:t>
            </a:r>
          </a:p>
          <a:p>
            <a:endParaRPr lang="it-IT" sz="1000" dirty="0" smtClean="0"/>
          </a:p>
          <a:p>
            <a:r>
              <a:rPr lang="it-IT" sz="1000" b="1" dirty="0" smtClean="0"/>
              <a:t>PMID</a:t>
            </a:r>
            <a:r>
              <a:rPr lang="it-IT" sz="1000" dirty="0" smtClean="0"/>
              <a:t>: numero unico associato a ciascuna citazione </a:t>
            </a:r>
            <a:r>
              <a:rPr lang="it-IT" sz="1000" dirty="0" err="1" smtClean="0"/>
              <a:t>PubMed</a:t>
            </a:r>
            <a:r>
              <a:rPr lang="it-IT" sz="1000" dirty="0" smtClean="0"/>
              <a:t>.</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116</a:t>
            </a:fld>
            <a:endParaRPr lang="it-IT"/>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smtClean="0"/>
              <a:t>C:\Documents and Settings\tecbio47xp\Dati applicazioni\Mozilla\Firefox\Profiles\5a7ju9f6.default\zotero\storage</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117</a:t>
            </a:fld>
            <a:endParaRPr lang="it-IT"/>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smtClean="0"/>
              <a:t>C:\Documents and Settings\tecbio47xp\Dati applicazioni\Mozilla\Firefox\Profiles\5a7ju9f6.default\zotero\storage</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118</a:t>
            </a:fld>
            <a:endParaRPr lang="it-IT"/>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r>
              <a:rPr lang="it-IT" sz="1000" dirty="0" smtClean="0"/>
              <a:t>A molti non basta solo leggere e collezionare risorse, ma hanno anche bisogno di farvi annotazioni. Come note a margine su un libro, post-it o appunti. </a:t>
            </a:r>
            <a:r>
              <a:rPr lang="it-IT" sz="1000" dirty="0" err="1" smtClean="0"/>
              <a:t>Zotero</a:t>
            </a:r>
            <a:r>
              <a:rPr lang="it-IT" sz="1000" dirty="0" smtClean="0"/>
              <a:t> vi permette di farlo in maniera facile e renderle ricercabili. Le annotazioni vi permettono di mettere in relazione gli elementi con i vostri studi, scrivere appunti di getto e evidenziare passaggi importanti. La maniera più logica per organizzare le note è allegarli agli elementi della biblioteca di </a:t>
            </a:r>
            <a:r>
              <a:rPr lang="it-IT" sz="1000" dirty="0" err="1" smtClean="0"/>
              <a:t>Zotero</a:t>
            </a:r>
            <a:r>
              <a:rPr lang="it-IT" sz="1000" dirty="0" smtClean="0"/>
              <a:t>. </a:t>
            </a:r>
          </a:p>
          <a:p>
            <a:r>
              <a:rPr lang="it-IT" sz="1000" b="1" dirty="0" smtClean="0"/>
              <a:t>Note Allegati</a:t>
            </a:r>
          </a:p>
          <a:p>
            <a:r>
              <a:rPr lang="it-IT" sz="1000" dirty="0" smtClean="0"/>
              <a:t>Mettiamo che abbiate “Il giudizio finale” di Michelangelo nella vostra biblioteca di </a:t>
            </a:r>
            <a:r>
              <a:rPr lang="it-IT" sz="1000" dirty="0" err="1" smtClean="0"/>
              <a:t>Zotero</a:t>
            </a:r>
            <a:r>
              <a:rPr lang="it-IT" sz="1000" dirty="0" smtClean="0"/>
              <a:t> e vogliate mettere una nota su dove si trovi l'autoritratto nascosto nell'affresco. Per creare una nota allegata selezionate l'elemento nella colonna centrale di </a:t>
            </a:r>
            <a:r>
              <a:rPr lang="it-IT" sz="1000" dirty="0" err="1" smtClean="0"/>
              <a:t>Zotero</a:t>
            </a:r>
            <a:r>
              <a:rPr lang="it-IT" sz="1000" dirty="0" smtClean="0"/>
              <a:t>, poi nella colonna di destra cliccate sulla scheda “Note” e poi “Aggiungi” </a:t>
            </a:r>
          </a:p>
          <a:p>
            <a:r>
              <a:rPr lang="it-IT" sz="1000" dirty="0" smtClean="0"/>
              <a:t>Questo aprirà l'</a:t>
            </a:r>
            <a:r>
              <a:rPr lang="it-IT" sz="1000" dirty="0" err="1" smtClean="0"/>
              <a:t>editor</a:t>
            </a:r>
            <a:r>
              <a:rPr lang="it-IT" sz="1000" dirty="0" smtClean="0"/>
              <a:t> delle note in una finestra separata. Compilatela e verrà salvata man mano che scrivete (potete chiudere la finestra in ogni momento senza perdere dati). Noterete che ora una nota è stata allegata come oggetto figlio del vostro elemento. Per rivedere la nota, cliccateci sopra. Di default si aprirà nella colonna di destra, oppure potete aprirla in una finestra separata cliccando l'apposito pulsante in fondo alla colonna. </a:t>
            </a:r>
          </a:p>
          <a:p>
            <a:r>
              <a:rPr lang="it-IT" sz="1000" dirty="0" err="1" smtClean="0"/>
              <a:t>Zotero</a:t>
            </a:r>
            <a:r>
              <a:rPr lang="it-IT" sz="1000" dirty="0" smtClean="0"/>
              <a:t> usa “</a:t>
            </a:r>
            <a:r>
              <a:rPr lang="it-IT" sz="1000" dirty="0" err="1" smtClean="0"/>
              <a:t>rich-text</a:t>
            </a:r>
            <a:r>
              <a:rPr lang="it-IT" sz="1000" dirty="0" smtClean="0"/>
              <a:t> </a:t>
            </a:r>
            <a:r>
              <a:rPr lang="it-IT" sz="1000" dirty="0" err="1" smtClean="0"/>
              <a:t>TinyMCE</a:t>
            </a:r>
            <a:r>
              <a:rPr lang="it-IT" sz="1000" dirty="0" smtClean="0"/>
              <a:t> </a:t>
            </a:r>
            <a:r>
              <a:rPr lang="it-IT" sz="1000" dirty="0" err="1" smtClean="0"/>
              <a:t>editor</a:t>
            </a:r>
            <a:r>
              <a:rPr lang="it-IT" sz="1000" dirty="0" smtClean="0"/>
              <a:t>”, così che possiate avere parecchie possibilità di formattazione del testo. Oltre alle funzioni possibili con i pulsanti dell'</a:t>
            </a:r>
            <a:r>
              <a:rPr lang="it-IT" sz="1000" dirty="0" err="1" smtClean="0"/>
              <a:t>editor</a:t>
            </a:r>
            <a:r>
              <a:rPr lang="it-IT" sz="1000" dirty="0" smtClean="0"/>
              <a:t> potete anche usare codice HTML. </a:t>
            </a:r>
          </a:p>
          <a:p>
            <a:r>
              <a:rPr lang="it-IT" sz="1000" b="1" dirty="0" smtClean="0"/>
              <a:t>Note Indipendenti</a:t>
            </a:r>
          </a:p>
          <a:p>
            <a:r>
              <a:rPr lang="it-IT" sz="1000" dirty="0" smtClean="0"/>
              <a:t>Se avete bisogno di scrivere note senza però doverle legare ad un elemento esistenti, potete crearne di indipendenti cliccando su “Nuova nota indipendente” nella barra dei pulsanti di </a:t>
            </a:r>
            <a:r>
              <a:rPr lang="it-IT" sz="1000" dirty="0" err="1" smtClean="0"/>
              <a:t>Zotero</a:t>
            </a:r>
            <a:r>
              <a:rPr lang="it-IT" sz="1000" dirty="0" smtClean="0"/>
              <a:t>. Sono note come le altre, ma sono salvate come elementi singoli delle collezioni. </a:t>
            </a:r>
          </a:p>
          <a:p>
            <a:r>
              <a:rPr lang="it-IT" sz="1000" b="1" dirty="0" smtClean="0"/>
              <a:t>Catturare testo da pagine Web</a:t>
            </a:r>
          </a:p>
          <a:p>
            <a:r>
              <a:rPr lang="it-IT" sz="1000" dirty="0" smtClean="0"/>
              <a:t>Spesso le nuove ricerche incorporano lavori già esistenti. Per importare testo in una nota, selezionate il testo nella pagina web, cliccateci con il destro (</a:t>
            </a:r>
            <a:r>
              <a:rPr lang="it-IT" sz="1000" dirty="0" err="1" smtClean="0"/>
              <a:t>ctrl-click</a:t>
            </a:r>
            <a:r>
              <a:rPr lang="it-IT" sz="1000" dirty="0" smtClean="0"/>
              <a:t> con </a:t>
            </a:r>
            <a:r>
              <a:rPr lang="it-IT" sz="1000" dirty="0" err="1" smtClean="0"/>
              <a:t>Mac</a:t>
            </a:r>
            <a:r>
              <a:rPr lang="it-IT" sz="1000" dirty="0" smtClean="0"/>
              <a:t>) e selezionate “Crea un oggetto ed una nota di </a:t>
            </a:r>
            <a:r>
              <a:rPr lang="it-IT" sz="1000" dirty="0" err="1" smtClean="0"/>
              <a:t>Zotero</a:t>
            </a:r>
            <a:r>
              <a:rPr lang="it-IT" sz="1000" dirty="0" smtClean="0"/>
              <a:t> dalla selezione” dal menu a tendina. Questo creerà un elemento con il testo selezionato come nota allegata. </a:t>
            </a:r>
          </a:p>
          <a:p>
            <a:r>
              <a:rPr lang="it-IT" sz="1000" b="1" dirty="0" err="1" smtClean="0"/>
              <a:t>Tags</a:t>
            </a:r>
            <a:r>
              <a:rPr lang="it-IT" sz="1000" b="1" dirty="0" smtClean="0"/>
              <a:t> e elementi collegati</a:t>
            </a:r>
          </a:p>
          <a:p>
            <a:r>
              <a:rPr lang="it-IT" sz="1000" dirty="0" smtClean="0"/>
              <a:t>Come per ogni altro elemento in </a:t>
            </a:r>
            <a:r>
              <a:rPr lang="it-IT" sz="1000" dirty="0" err="1" smtClean="0"/>
              <a:t>Zotero</a:t>
            </a:r>
            <a:r>
              <a:rPr lang="it-IT" sz="1000" dirty="0" smtClean="0"/>
              <a:t>, le note, sia allegate che indipendenti, fanno uso dei </a:t>
            </a:r>
            <a:r>
              <a:rPr lang="it-IT" sz="1000" dirty="0" err="1" smtClean="0"/>
              <a:t>tag</a:t>
            </a:r>
            <a:r>
              <a:rPr lang="it-IT" sz="1000" dirty="0" smtClean="0"/>
              <a:t> e delle relazioni con altri elementi. Questi appaiono in fondo all'</a:t>
            </a:r>
            <a:r>
              <a:rPr lang="it-IT" sz="1000" dirty="0" err="1" smtClean="0"/>
              <a:t>editor</a:t>
            </a:r>
            <a:r>
              <a:rPr lang="it-IT" sz="1000" dirty="0" smtClean="0"/>
              <a:t> delle note e si comportano come con gli altri oggetti. </a:t>
            </a:r>
          </a:p>
          <a:p>
            <a:r>
              <a:rPr lang="it-IT" sz="1000" b="1" dirty="0" smtClean="0"/>
              <a:t>Ricerca all'interno della note</a:t>
            </a:r>
          </a:p>
          <a:p>
            <a:r>
              <a:rPr lang="it-IT" sz="1000" dirty="0" err="1" smtClean="0"/>
              <a:t>Zotero</a:t>
            </a:r>
            <a:r>
              <a:rPr lang="it-IT" sz="1000" dirty="0" smtClean="0"/>
              <a:t> non supporta </a:t>
            </a:r>
            <a:r>
              <a:rPr lang="it-IT" sz="1000" dirty="0" err="1" smtClean="0"/>
              <a:t>seleziona\cerca</a:t>
            </a:r>
            <a:r>
              <a:rPr lang="it-IT" sz="1000" dirty="0" smtClean="0"/>
              <a:t> partendo dai termini interni ad una nota, ma è possibile cliccare con il tasto destro su una nota (colonna centrale), selezionare “Genera rapporto dall'elemento selezionato”. Si aprirà una finestra con il testo contenuto e da qui potete usare il “cerca” del browser. Per ulteriori dettagli consultate </a:t>
            </a:r>
            <a:r>
              <a:rPr lang="it-IT" sz="1000" dirty="0" err="1" smtClean="0">
                <a:hlinkClick r:id="rId3" action="ppaction://hlinkfile" tooltip="it:reports"/>
              </a:rPr>
              <a:t>reports</a:t>
            </a:r>
            <a:r>
              <a:rPr lang="it-IT" sz="1000" dirty="0" smtClean="0"/>
              <a:t>. </a:t>
            </a:r>
          </a:p>
          <a:p>
            <a:endParaRPr lang="it-IT" sz="1000" dirty="0" smtClean="0"/>
          </a:p>
          <a:p>
            <a:r>
              <a:rPr lang="en-US" sz="1000" b="1" dirty="0" smtClean="0"/>
              <a:t>Reports</a:t>
            </a:r>
          </a:p>
          <a:p>
            <a:r>
              <a:rPr lang="en-US" sz="1000" dirty="0" smtClean="0"/>
              <a:t>Reports are simple HTML pages that give an overview of the item metadata, notes, and attachments of the selected items. You can print them, post them to the web, and email them. </a:t>
            </a:r>
          </a:p>
          <a:p>
            <a:endParaRPr lang="it-IT" sz="1000" dirty="0" smtClean="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120</a:t>
            </a:fld>
            <a:endParaRPr lang="it-IT"/>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b="1" dirty="0" smtClean="0"/>
              <a:t>Note Indipendenti</a:t>
            </a:r>
          </a:p>
          <a:p>
            <a:r>
              <a:rPr lang="it-IT" sz="1000" dirty="0" smtClean="0"/>
              <a:t>Se avete bisogno di scrivere note senza però doverle legare ad un elemento esistenti, potete crearne di indipendenti cliccando su “Nuova nota indipendente” nella barra dei pulsanti di </a:t>
            </a:r>
            <a:r>
              <a:rPr lang="it-IT" sz="1000" dirty="0" err="1" smtClean="0"/>
              <a:t>Zotero</a:t>
            </a:r>
            <a:r>
              <a:rPr lang="it-IT" sz="1000" dirty="0" smtClean="0"/>
              <a:t>. Sono note come le altre, ma sono salvate come elementi singoli delle collezioni. </a:t>
            </a:r>
          </a:p>
          <a:p>
            <a:r>
              <a:rPr lang="it-IT" sz="1000" b="1" dirty="0" smtClean="0"/>
              <a:t>Catturare testo da pagine Web</a:t>
            </a:r>
          </a:p>
          <a:p>
            <a:r>
              <a:rPr lang="it-IT" sz="1000" dirty="0" smtClean="0"/>
              <a:t>Spesso le nuove ricerche incorporano lavori già esistenti. Per importare testo in una nota, selezionate il testo nella pagina web, cliccateci con il destro (</a:t>
            </a:r>
            <a:r>
              <a:rPr lang="it-IT" sz="1000" dirty="0" err="1" smtClean="0"/>
              <a:t>ctrl-click</a:t>
            </a:r>
            <a:r>
              <a:rPr lang="it-IT" sz="1000" dirty="0" smtClean="0"/>
              <a:t> con </a:t>
            </a:r>
            <a:r>
              <a:rPr lang="it-IT" sz="1000" dirty="0" err="1" smtClean="0"/>
              <a:t>Mac</a:t>
            </a:r>
            <a:r>
              <a:rPr lang="it-IT" sz="1000" dirty="0" smtClean="0"/>
              <a:t>) e selezionate “Crea un oggetto ed una nota di </a:t>
            </a:r>
            <a:r>
              <a:rPr lang="it-IT" sz="1000" dirty="0" err="1" smtClean="0"/>
              <a:t>Zotero</a:t>
            </a:r>
            <a:r>
              <a:rPr lang="it-IT" sz="1000" dirty="0" smtClean="0"/>
              <a:t> dalla selezione” dal menu a tendina. Questo creerà un elemento con il testo selezionato come nota allegata. </a:t>
            </a:r>
          </a:p>
          <a:p>
            <a:r>
              <a:rPr lang="it-IT" sz="1000" b="1" dirty="0" err="1" smtClean="0"/>
              <a:t>Tags</a:t>
            </a:r>
            <a:r>
              <a:rPr lang="it-IT" sz="1000" b="1" dirty="0" smtClean="0"/>
              <a:t> e elementi collegati</a:t>
            </a:r>
          </a:p>
          <a:p>
            <a:r>
              <a:rPr lang="it-IT" sz="1000" dirty="0" smtClean="0"/>
              <a:t>Come per ogni altro elemento in </a:t>
            </a:r>
            <a:r>
              <a:rPr lang="it-IT" sz="1000" dirty="0" err="1" smtClean="0"/>
              <a:t>Zotero</a:t>
            </a:r>
            <a:r>
              <a:rPr lang="it-IT" sz="1000" dirty="0" smtClean="0"/>
              <a:t>, le note, sia allegate che indipendenti, fanno uso dei </a:t>
            </a:r>
            <a:r>
              <a:rPr lang="it-IT" sz="1000" dirty="0" err="1" smtClean="0"/>
              <a:t>tag</a:t>
            </a:r>
            <a:r>
              <a:rPr lang="it-IT" sz="1000" dirty="0" smtClean="0"/>
              <a:t> e delle relazioni con altri elementi. Questi appaiono in fondo all'</a:t>
            </a:r>
            <a:r>
              <a:rPr lang="it-IT" sz="1000" dirty="0" err="1" smtClean="0"/>
              <a:t>editor</a:t>
            </a:r>
            <a:r>
              <a:rPr lang="it-IT" sz="1000" dirty="0" smtClean="0"/>
              <a:t> delle note e si comportano come con gli altri oggetti. </a:t>
            </a:r>
          </a:p>
          <a:p>
            <a:r>
              <a:rPr lang="it-IT" sz="1000" b="1" dirty="0" smtClean="0"/>
              <a:t>Ricerca all'interno della note</a:t>
            </a:r>
          </a:p>
          <a:p>
            <a:r>
              <a:rPr lang="it-IT" sz="1000" dirty="0" err="1" smtClean="0"/>
              <a:t>Zotero</a:t>
            </a:r>
            <a:r>
              <a:rPr lang="it-IT" sz="1000" dirty="0" smtClean="0"/>
              <a:t> non supporta </a:t>
            </a:r>
            <a:r>
              <a:rPr lang="it-IT" sz="1000" dirty="0" err="1" smtClean="0"/>
              <a:t>seleziona\cerca</a:t>
            </a:r>
            <a:r>
              <a:rPr lang="it-IT" sz="1000" dirty="0" smtClean="0"/>
              <a:t> partendo dai termini interni ad una nota, ma è possibile cliccare con il tasto destro su una nota (colonna centrale), selezionare “Genera rapporto dall'elemento selezionato”. Si aprirà una finestra con il testo contenuto e da qui potete usare il “cerca” del browser. Per ulteriori dettagli consultate </a:t>
            </a:r>
            <a:r>
              <a:rPr lang="it-IT" sz="1000" dirty="0" err="1" smtClean="0">
                <a:hlinkClick r:id="rId3" action="ppaction://hlinkfile" tooltip="it:reports"/>
              </a:rPr>
              <a:t>reports</a:t>
            </a:r>
            <a:r>
              <a:rPr lang="it-IT" sz="1000" dirty="0" smtClean="0"/>
              <a:t>. </a:t>
            </a:r>
          </a:p>
          <a:p>
            <a:endParaRPr lang="it-IT" sz="1000" dirty="0" smtClean="0"/>
          </a:p>
          <a:p>
            <a:r>
              <a:rPr lang="en-US" sz="1000" b="1" dirty="0" smtClean="0"/>
              <a:t>Reports</a:t>
            </a:r>
          </a:p>
          <a:p>
            <a:r>
              <a:rPr lang="en-US" sz="1000" dirty="0" smtClean="0"/>
              <a:t>Reports are simple HTML pages that give an overview of the item metadata, notes, and attachments of the selected items. You can print them, post them to the web, and email them. </a:t>
            </a:r>
          </a:p>
          <a:p>
            <a:endParaRPr lang="it-IT" sz="1000" dirty="0" smtClean="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121</a:t>
            </a:fld>
            <a:endParaRPr lang="it-IT"/>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r>
              <a:rPr lang="en-US" sz="1000" dirty="0" smtClean="0"/>
              <a:t>ORDINAMENTO ELEMNTI NEI REPORT</a:t>
            </a:r>
            <a:br>
              <a:rPr lang="en-US" sz="1000" dirty="0" smtClean="0"/>
            </a:br>
            <a:r>
              <a:rPr lang="en-US" sz="1000" dirty="0" smtClean="0"/>
              <a:t>By default reports sort items alphabetically by title in ascending order. You can change the sort order by appending ”?sort=” to the report's URL, followed by the item field(s) you would like to sort by. Use a comma to separate the different fields. To use a descending sort order, add ”/d” after the field name. For example, a URL of a report that is first sorted by title in ascending order, and then by date in descending order looks like: </a:t>
            </a:r>
          </a:p>
          <a:p>
            <a:r>
              <a:rPr lang="en-US" sz="1000" dirty="0" smtClean="0"/>
              <a:t>zotero://report/items/0_KKZSDPI2/html/report.html?sort=title,date/d </a:t>
            </a:r>
          </a:p>
          <a:p>
            <a:r>
              <a:rPr lang="en-US" sz="1000" dirty="0" smtClean="0"/>
              <a:t>You can sort by the following fields: </a:t>
            </a:r>
          </a:p>
          <a:p>
            <a:r>
              <a:rPr lang="en-US" sz="1000" dirty="0" smtClean="0"/>
              <a:t>?sort=title</a:t>
            </a:r>
          </a:p>
          <a:p>
            <a:r>
              <a:rPr lang="en-US" sz="1000" dirty="0" smtClean="0"/>
              <a:t>?sort=</a:t>
            </a:r>
            <a:r>
              <a:rPr lang="en-US" sz="1000" dirty="0" err="1" smtClean="0"/>
              <a:t>firstCreator</a:t>
            </a:r>
            <a:r>
              <a:rPr lang="en-US" sz="1000" dirty="0" smtClean="0"/>
              <a:t> </a:t>
            </a:r>
          </a:p>
          <a:p>
            <a:r>
              <a:rPr lang="en-US" sz="1000" dirty="0" smtClean="0"/>
              <a:t>?sort=date </a:t>
            </a:r>
          </a:p>
          <a:p>
            <a:r>
              <a:rPr lang="en-US" sz="1000" dirty="0" smtClean="0"/>
              <a:t>?sort=accessed </a:t>
            </a:r>
          </a:p>
          <a:p>
            <a:r>
              <a:rPr lang="en-US" sz="1000" dirty="0" smtClean="0"/>
              <a:t>?sort=</a:t>
            </a:r>
            <a:r>
              <a:rPr lang="en-US" sz="1000" dirty="0" err="1" smtClean="0"/>
              <a:t>dateAdded</a:t>
            </a:r>
            <a:r>
              <a:rPr lang="en-US" sz="1000" dirty="0" smtClean="0"/>
              <a:t> </a:t>
            </a:r>
          </a:p>
          <a:p>
            <a:r>
              <a:rPr lang="en-US" sz="1000" dirty="0" smtClean="0"/>
              <a:t>?sort=</a:t>
            </a:r>
            <a:r>
              <a:rPr lang="en-US" sz="1000" dirty="0" err="1" smtClean="0"/>
              <a:t>dateModified</a:t>
            </a:r>
            <a:r>
              <a:rPr lang="en-US" sz="1000" dirty="0" smtClean="0"/>
              <a:t> </a:t>
            </a:r>
          </a:p>
          <a:p>
            <a:r>
              <a:rPr lang="en-US" sz="1000" dirty="0" smtClean="0"/>
              <a:t>?sort=</a:t>
            </a:r>
            <a:r>
              <a:rPr lang="en-US" sz="1000" dirty="0" err="1" smtClean="0"/>
              <a:t>publicationTitle</a:t>
            </a:r>
            <a:r>
              <a:rPr lang="en-US" sz="1000" dirty="0" smtClean="0"/>
              <a:t> </a:t>
            </a:r>
          </a:p>
          <a:p>
            <a:r>
              <a:rPr lang="en-US" sz="1000" dirty="0" smtClean="0"/>
              <a:t>?sort=publisher </a:t>
            </a:r>
          </a:p>
          <a:p>
            <a:r>
              <a:rPr lang="en-US" sz="1000" dirty="0" smtClean="0"/>
              <a:t>?sort=</a:t>
            </a:r>
            <a:r>
              <a:rPr lang="en-US" sz="1000" dirty="0" err="1" smtClean="0"/>
              <a:t>itemType</a:t>
            </a:r>
            <a:r>
              <a:rPr lang="en-US" sz="1000" dirty="0" smtClean="0"/>
              <a:t> </a:t>
            </a:r>
          </a:p>
          <a:p>
            <a:r>
              <a:rPr lang="en-US" sz="1000" dirty="0" smtClean="0"/>
              <a:t>?sort=series </a:t>
            </a:r>
          </a:p>
          <a:p>
            <a:r>
              <a:rPr lang="en-US" sz="1000" dirty="0" smtClean="0"/>
              <a:t>?sort=type </a:t>
            </a:r>
          </a:p>
          <a:p>
            <a:r>
              <a:rPr lang="en-US" sz="1000" dirty="0" smtClean="0"/>
              <a:t>?sort=medium </a:t>
            </a:r>
          </a:p>
          <a:p>
            <a:r>
              <a:rPr lang="en-US" sz="1000" dirty="0" smtClean="0"/>
              <a:t>?sort=</a:t>
            </a:r>
            <a:r>
              <a:rPr lang="en-US" sz="1000" dirty="0" err="1" smtClean="0"/>
              <a:t>callNumber</a:t>
            </a:r>
            <a:r>
              <a:rPr lang="en-US" sz="1000" dirty="0" smtClean="0"/>
              <a:t> </a:t>
            </a:r>
          </a:p>
          <a:p>
            <a:r>
              <a:rPr lang="en-US" sz="1000" dirty="0" smtClean="0"/>
              <a:t>?sort=pages </a:t>
            </a:r>
          </a:p>
          <a:p>
            <a:r>
              <a:rPr lang="en-US" sz="1000" dirty="0" smtClean="0"/>
              <a:t>?sort=</a:t>
            </a:r>
            <a:r>
              <a:rPr lang="en-US" sz="1000" dirty="0" err="1" smtClean="0"/>
              <a:t>archiveLocation</a:t>
            </a:r>
            <a:r>
              <a:rPr lang="en-US" sz="1000" dirty="0" smtClean="0"/>
              <a:t> </a:t>
            </a:r>
          </a:p>
          <a:p>
            <a:r>
              <a:rPr lang="en-US" sz="1000" dirty="0" smtClean="0"/>
              <a:t>?sort=DOI </a:t>
            </a:r>
          </a:p>
          <a:p>
            <a:r>
              <a:rPr lang="en-US" sz="1000" dirty="0" smtClean="0"/>
              <a:t>?sort=ISBN </a:t>
            </a:r>
          </a:p>
          <a:p>
            <a:r>
              <a:rPr lang="en-US" sz="1000" dirty="0" smtClean="0"/>
              <a:t>?sort=ISSN </a:t>
            </a:r>
          </a:p>
          <a:p>
            <a:r>
              <a:rPr lang="en-US" sz="1000" dirty="0" smtClean="0"/>
              <a:t>?sort=edition </a:t>
            </a:r>
          </a:p>
          <a:p>
            <a:r>
              <a:rPr lang="en-US" sz="1000" dirty="0" smtClean="0"/>
              <a:t>?sort=</a:t>
            </a:r>
            <a:r>
              <a:rPr lang="en-US" sz="1000" dirty="0" err="1" smtClean="0"/>
              <a:t>url</a:t>
            </a:r>
            <a:r>
              <a:rPr lang="en-US" sz="1000" dirty="0" smtClean="0"/>
              <a:t> </a:t>
            </a:r>
          </a:p>
          <a:p>
            <a:r>
              <a:rPr lang="en-US" sz="1000" dirty="0" smtClean="0"/>
              <a:t>?sort=rights </a:t>
            </a:r>
          </a:p>
          <a:p>
            <a:r>
              <a:rPr lang="en-US" sz="1000" dirty="0" smtClean="0"/>
              <a:t>When a report is generated from a collection rather than from items selected in the center column, </a:t>
            </a:r>
            <a:r>
              <a:rPr lang="en-US" sz="1000" dirty="0" err="1" smtClean="0"/>
              <a:t>Zotero</a:t>
            </a:r>
            <a:r>
              <a:rPr lang="en-US" sz="1000" dirty="0" smtClean="0"/>
              <a:t> by default uses the order in which the items are shown in the center column. </a:t>
            </a:r>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123</a:t>
            </a:fld>
            <a:endParaRPr lang="it-IT"/>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err="1" smtClean="0"/>
              <a:t>Tag</a:t>
            </a:r>
            <a:r>
              <a:rPr lang="it-IT" sz="1000" dirty="0" smtClean="0"/>
              <a:t> HTML:</a:t>
            </a:r>
          </a:p>
          <a:p>
            <a:r>
              <a:rPr lang="it-IT" sz="1000" dirty="0" smtClean="0"/>
              <a:t>&lt;i&gt; </a:t>
            </a:r>
            <a:r>
              <a:rPr lang="it-IT" sz="1000" dirty="0" err="1" smtClean="0"/>
              <a:t>italic</a:t>
            </a:r>
            <a:endParaRPr lang="it-IT" sz="1000" dirty="0" smtClean="0"/>
          </a:p>
          <a:p>
            <a:r>
              <a:rPr lang="it-IT" sz="1000" dirty="0" smtClean="0"/>
              <a:t>&lt;b&gt; </a:t>
            </a:r>
            <a:r>
              <a:rPr lang="it-IT" sz="1000" dirty="0" err="1" smtClean="0"/>
              <a:t>bold</a:t>
            </a:r>
            <a:endParaRPr lang="it-IT" sz="1000" dirty="0" smtClean="0"/>
          </a:p>
          <a:p>
            <a:r>
              <a:rPr lang="it-IT" sz="1000" dirty="0" smtClean="0"/>
              <a:t>&lt;</a:t>
            </a:r>
            <a:r>
              <a:rPr lang="it-IT" sz="1000" dirty="0" err="1" smtClean="0"/>
              <a:t>sup</a:t>
            </a:r>
            <a:r>
              <a:rPr lang="it-IT" sz="1000" dirty="0" smtClean="0"/>
              <a:t>&gt; superscript</a:t>
            </a:r>
          </a:p>
          <a:p>
            <a:endParaRPr lang="it-IT" sz="1000" dirty="0" smtClean="0"/>
          </a:p>
          <a:p>
            <a:r>
              <a:rPr lang="it-IT" sz="1000" dirty="0" smtClean="0"/>
              <a:t>Per scrivere Vedere in corsivo digitare &lt;i&gt;Vedere&lt;/i&gt;</a:t>
            </a:r>
          </a:p>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133</a:t>
            </a:fld>
            <a:endParaRPr lang="it-IT"/>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smtClean="0"/>
              <a:t>Nella scheda cita della finestra Opzioni di </a:t>
            </a:r>
            <a:r>
              <a:rPr lang="it-IT" sz="1000" dirty="0" err="1" smtClean="0"/>
              <a:t>Zotero</a:t>
            </a:r>
            <a:r>
              <a:rPr lang="it-IT" sz="1000" dirty="0" smtClean="0"/>
              <a:t> (che si apre premendo il pulsante Azioni e scegliendo </a:t>
            </a:r>
            <a:r>
              <a:rPr lang="it-IT" sz="1000" dirty="0" err="1" smtClean="0"/>
              <a:t>Impostazioni…</a:t>
            </a:r>
            <a:r>
              <a:rPr lang="it-IT" sz="1000" dirty="0" smtClean="0"/>
              <a:t> ) selezionare il </a:t>
            </a:r>
            <a:r>
              <a:rPr lang="it-IT" sz="1000" dirty="0" err="1" smtClean="0"/>
              <a:t>check</a:t>
            </a:r>
            <a:r>
              <a:rPr lang="it-IT" sz="1000" dirty="0" smtClean="0"/>
              <a:t> Usa la classica finestra </a:t>
            </a:r>
            <a:r>
              <a:rPr lang="it-IT" sz="1000" b="1" dirty="0" smtClean="0"/>
              <a:t>“Inserisci citazione”</a:t>
            </a:r>
            <a:endParaRPr lang="it-IT" sz="1000" b="1"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134</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0A89BC4-6479-4B56-81B5-80964B406F3E}" type="slidenum">
              <a:rPr lang="it-IT">
                <a:solidFill>
                  <a:srgbClr val="000000"/>
                </a:solidFill>
              </a:rPr>
              <a:pPr/>
              <a:t>11</a:t>
            </a:fld>
            <a:endParaRPr lang="it-IT">
              <a:solidFill>
                <a:srgbClr val="000000"/>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it-IT" sz="1000" b="1" dirty="0" smtClean="0"/>
              <a:t>4.metamotori </a:t>
            </a:r>
            <a:r>
              <a:rPr lang="it-IT" sz="1000" b="1" dirty="0"/>
              <a:t>di ricerca:</a:t>
            </a:r>
            <a:r>
              <a:rPr lang="it-IT" sz="1000" dirty="0"/>
              <a:t> permettono l'accesso a un certo numero di indici e repertori primari, come quelli elencati finora. In alcuni casi è possibile scegliere se impostare la ricerca direttamente dalla pagina del meta-indice oppure se collegarsi prima a quella dell'indice primario. Vengono chiamati anche "</a:t>
            </a:r>
            <a:r>
              <a:rPr lang="it-IT" sz="1000" dirty="0" err="1"/>
              <a:t>unified</a:t>
            </a:r>
            <a:r>
              <a:rPr lang="it-IT" sz="1000" dirty="0"/>
              <a:t> </a:t>
            </a:r>
            <a:r>
              <a:rPr lang="it-IT" sz="1000" dirty="0" err="1"/>
              <a:t>search</a:t>
            </a:r>
            <a:r>
              <a:rPr lang="it-IT" sz="1000" dirty="0"/>
              <a:t> </a:t>
            </a:r>
            <a:r>
              <a:rPr lang="it-IT" sz="1000" dirty="0" err="1"/>
              <a:t>engine</a:t>
            </a:r>
            <a:r>
              <a:rPr lang="it-IT" sz="1000" dirty="0"/>
              <a:t>", e possono rivelarsi utili, tra l'altro, per testare le differenze fra i vari indici. Alcuni meta-indici permettono di immettere una sola volta i termini di ricerca, lasciando al software il compito di ripetere l'interrogazione su tutti gli indici selezionati e di produrre una risposta cumulativa.</a:t>
            </a:r>
          </a:p>
          <a:p>
            <a:endParaRPr lang="it-IT"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143</a:t>
            </a:fld>
            <a:endParaRPr lang="it-IT"/>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144</a:t>
            </a:fld>
            <a:endParaRPr lang="it-IT"/>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145</a:t>
            </a:fld>
            <a:endParaRPr lang="it-IT"/>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146</a:t>
            </a:fld>
            <a:endParaRPr lang="it-IT"/>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147</a:t>
            </a:fld>
            <a:endParaRPr lang="it-IT"/>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47522">
              <a:defRPr/>
            </a:pPr>
            <a:r>
              <a:rPr lang="en-US" sz="1000" dirty="0" smtClean="0"/>
              <a:t>Images.MD is part of the </a:t>
            </a:r>
            <a:r>
              <a:rPr lang="en-US" sz="1000" i="1" dirty="0" smtClean="0"/>
              <a:t>Medical and Life Science </a:t>
            </a:r>
            <a:r>
              <a:rPr lang="en-US" sz="1000" dirty="0" smtClean="0"/>
              <a:t>collection of images on Springer Images</a:t>
            </a:r>
          </a:p>
          <a:p>
            <a:endParaRPr lang="it-IT" sz="1000" dirty="0" smtClean="0"/>
          </a:p>
          <a:p>
            <a:r>
              <a:rPr lang="en-US" sz="1000" b="1" dirty="0" smtClean="0"/>
              <a:t>About images.MD</a:t>
            </a:r>
          </a:p>
          <a:p>
            <a:r>
              <a:rPr lang="en-US" sz="1000" dirty="0" smtClean="0"/>
              <a:t>Medicine is a visual science, as every physician knows. Images are an important aid to diagnosis and an essential component of every lecture and presentation.</a:t>
            </a:r>
          </a:p>
          <a:p>
            <a:r>
              <a:rPr lang="en-US" sz="1000" dirty="0" smtClean="0"/>
              <a:t>images.MD compiles over 50,000 high-quality images spanning all of internal medicine, all derived from Current Medicine Group LLC’s renowned series of illustrated atlases. Each image is accompanied by detailed and informative text written by over 2,000 contributing experts.</a:t>
            </a:r>
          </a:p>
          <a:p>
            <a:r>
              <a:rPr lang="en-US" sz="1000" dirty="0" smtClean="0"/>
              <a:t>This first-of-its-kind site will continually update and add content throughout the year. As part of Current Medicine Group LLC, images.MD has access to a wealth of original published medical content. As new atlases are published or existing series updated, images.MD will deliver these updates to its subscribers</a:t>
            </a:r>
          </a:p>
          <a:p>
            <a:endParaRPr lang="en-US" sz="1000" dirty="0" smtClean="0"/>
          </a:p>
          <a:p>
            <a:r>
              <a:rPr lang="en-US" sz="1000" dirty="0" smtClean="0"/>
              <a:t>(http://databases.biomedcentral.com/browsesubject/?sub_id=2013)</a:t>
            </a:r>
          </a:p>
          <a:p>
            <a:r>
              <a:rPr lang="en-US" sz="1000" b="1" dirty="0" smtClean="0"/>
              <a:t>Database on the web</a:t>
            </a:r>
            <a:r>
              <a:rPr lang="en-US" sz="1000" dirty="0" smtClean="0"/>
              <a:t> </a:t>
            </a:r>
          </a:p>
          <a:p>
            <a:r>
              <a:rPr lang="en-US" sz="1000" dirty="0" smtClean="0">
                <a:hlinkClick r:id="rId3"/>
              </a:rPr>
              <a:t>PHIL (Public Health Image Library)</a:t>
            </a:r>
            <a:r>
              <a:rPr lang="en-US" sz="1000" dirty="0" smtClean="0"/>
              <a:t> </a:t>
            </a:r>
          </a:p>
          <a:p>
            <a:r>
              <a:rPr lang="en-US" sz="1000" i="1" dirty="0" smtClean="0"/>
              <a:t>Description:</a:t>
            </a:r>
            <a:r>
              <a:rPr lang="en-US" sz="1000" dirty="0" smtClean="0"/>
              <a:t> PHIL offers an organized, universal electronic gateway to CDC's pictures. The content is organized into hierarchical categories of people, places, and science, and is presented as single images, image sets, and multimedia files.</a:t>
            </a:r>
          </a:p>
          <a:p>
            <a:r>
              <a:rPr lang="en-US" sz="1000" i="1" dirty="0" smtClean="0"/>
              <a:t>Subject areas:</a:t>
            </a:r>
            <a:r>
              <a:rPr lang="en-US" sz="1000" dirty="0" smtClean="0"/>
              <a:t> </a:t>
            </a:r>
            <a:r>
              <a:rPr lang="en-US" sz="1000" dirty="0" smtClean="0">
                <a:hlinkClick r:id="rId4" action="ppaction://hlinkfile"/>
              </a:rPr>
              <a:t>Medical imaging</a:t>
            </a:r>
            <a:r>
              <a:rPr lang="en-US" sz="1000" dirty="0" smtClean="0"/>
              <a:t>, </a:t>
            </a:r>
            <a:r>
              <a:rPr lang="en-US" sz="1000" dirty="0" smtClean="0">
                <a:hlinkClick r:id="rId5" action="ppaction://hlinkfile"/>
              </a:rPr>
              <a:t>Infectious diseases</a:t>
            </a:r>
            <a:r>
              <a:rPr lang="en-US" sz="1000" dirty="0" smtClean="0"/>
              <a:t>, </a:t>
            </a:r>
            <a:r>
              <a:rPr lang="en-US" sz="1000" dirty="0" smtClean="0">
                <a:hlinkClick r:id="rId6" action="ppaction://hlinkfile"/>
              </a:rPr>
              <a:t>Clinical pathology</a:t>
            </a:r>
            <a:r>
              <a:rPr lang="en-US" sz="1000" dirty="0" smtClean="0"/>
              <a:t> </a:t>
            </a:r>
          </a:p>
          <a:p>
            <a:r>
              <a:rPr lang="en-US" sz="1000" i="1" dirty="0" smtClean="0"/>
              <a:t>Content:</a:t>
            </a:r>
            <a:r>
              <a:rPr lang="en-US" sz="1000" dirty="0" smtClean="0"/>
              <a:t> </a:t>
            </a:r>
            <a:r>
              <a:rPr lang="en-US" sz="1000" dirty="0" smtClean="0">
                <a:hlinkClick r:id="rId7" action="ppaction://hlinkfile"/>
              </a:rPr>
              <a:t>Images</a:t>
            </a:r>
            <a:r>
              <a:rPr lang="en-US" sz="1000" dirty="0" smtClean="0"/>
              <a:t>, </a:t>
            </a:r>
            <a:r>
              <a:rPr lang="en-US" sz="1000" dirty="0" smtClean="0">
                <a:hlinkClick r:id="rId8" action="ppaction://hlinkfile"/>
              </a:rPr>
              <a:t>Disease</a:t>
            </a:r>
            <a:r>
              <a:rPr lang="en-US" sz="1000" dirty="0" smtClean="0"/>
              <a:t> </a:t>
            </a:r>
          </a:p>
          <a:p>
            <a:r>
              <a:rPr lang="en-US" sz="1000" dirty="0" smtClean="0"/>
              <a:t/>
            </a:r>
            <a:br>
              <a:rPr lang="en-US" sz="1000" dirty="0" smtClean="0"/>
            </a:br>
            <a:r>
              <a:rPr lang="en-US" sz="1000" b="1" dirty="0" smtClean="0"/>
              <a:t>Database on the web</a:t>
            </a:r>
            <a:r>
              <a:rPr lang="en-US" sz="1000" dirty="0" smtClean="0"/>
              <a:t> </a:t>
            </a:r>
          </a:p>
          <a:p>
            <a:r>
              <a:rPr lang="en-US" sz="1000" dirty="0" smtClean="0">
                <a:hlinkClick r:id="rId9"/>
              </a:rPr>
              <a:t>The Visible Human Project</a:t>
            </a:r>
            <a:r>
              <a:rPr lang="en-US" sz="1000" dirty="0" smtClean="0"/>
              <a:t> </a:t>
            </a:r>
          </a:p>
          <a:p>
            <a:r>
              <a:rPr lang="en-US" sz="1000" i="1" dirty="0" smtClean="0"/>
              <a:t>Description:</a:t>
            </a:r>
            <a:r>
              <a:rPr lang="en-US" sz="1000" dirty="0" smtClean="0"/>
              <a:t> A digital image dataset of complete human male and female cadavers in MRI, CT and anatomical modes.</a:t>
            </a:r>
          </a:p>
          <a:p>
            <a:r>
              <a:rPr lang="en-US" sz="1000" i="1" dirty="0" smtClean="0"/>
              <a:t>Subject areas:</a:t>
            </a:r>
            <a:r>
              <a:rPr lang="en-US" sz="1000" dirty="0" smtClean="0"/>
              <a:t> </a:t>
            </a:r>
            <a:r>
              <a:rPr lang="en-US" sz="1000" dirty="0" smtClean="0">
                <a:hlinkClick r:id="rId6" action="ppaction://hlinkfile"/>
              </a:rPr>
              <a:t>Clinical pathology</a:t>
            </a:r>
            <a:r>
              <a:rPr lang="en-US" sz="1000" dirty="0" smtClean="0"/>
              <a:t>, </a:t>
            </a:r>
            <a:r>
              <a:rPr lang="en-US" sz="1000" dirty="0" smtClean="0">
                <a:hlinkClick r:id="rId4" action="ppaction://hlinkfile"/>
              </a:rPr>
              <a:t>Medical imaging</a:t>
            </a:r>
            <a:r>
              <a:rPr lang="en-US" sz="1000" dirty="0" smtClean="0"/>
              <a:t> </a:t>
            </a:r>
          </a:p>
          <a:p>
            <a:r>
              <a:rPr lang="en-US" sz="1000" i="1" dirty="0" smtClean="0"/>
              <a:t>Content:</a:t>
            </a:r>
            <a:r>
              <a:rPr lang="en-US" sz="1000" dirty="0" smtClean="0"/>
              <a:t> </a:t>
            </a:r>
            <a:r>
              <a:rPr lang="en-US" sz="1000" dirty="0" smtClean="0">
                <a:hlinkClick r:id="rId7" action="ppaction://hlinkfile"/>
              </a:rPr>
              <a:t>Images</a:t>
            </a:r>
            <a:r>
              <a:rPr lang="en-US" sz="1000" dirty="0" smtClean="0"/>
              <a:t> </a:t>
            </a:r>
          </a:p>
          <a:p>
            <a:r>
              <a:rPr lang="en-US" dirty="0" smtClean="0"/>
              <a:t/>
            </a:r>
            <a:br>
              <a:rPr lang="en-US" dirty="0" smtClean="0"/>
            </a:br>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151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9632D20-F54F-43A7-AB76-58DF879D39E1}" type="slidenum">
              <a:rPr lang="it-IT">
                <a:solidFill>
                  <a:srgbClr val="000000"/>
                </a:solidFill>
              </a:rPr>
              <a:pPr/>
              <a:t>15</a:t>
            </a:fld>
            <a:endParaRPr lang="it-IT">
              <a:solidFill>
                <a:srgbClr val="000000"/>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normAutofit/>
          </a:bodyPr>
          <a:lstStyle/>
          <a:p>
            <a:r>
              <a:rPr lang="it-IT" sz="1000" dirty="0" smtClean="0"/>
              <a:t>(http://digitalhistorians.blogspot.it/p/information-retrieval-e-motori-di.html)</a:t>
            </a:r>
          </a:p>
          <a:p>
            <a:r>
              <a:rPr lang="it-IT" sz="1000" b="1" dirty="0" smtClean="0"/>
              <a:t>Regole di interrogazione di base</a:t>
            </a:r>
            <a:r>
              <a:rPr lang="it-IT" sz="1000" dirty="0" smtClean="0"/>
              <a:t/>
            </a:r>
            <a:br>
              <a:rPr lang="it-IT" sz="1000" dirty="0" smtClean="0"/>
            </a:br>
            <a:r>
              <a:rPr lang="it-IT" sz="1000" dirty="0" smtClean="0"/>
              <a:t>Interrogazione per parole chiave</a:t>
            </a:r>
            <a:br>
              <a:rPr lang="it-IT" sz="1000" dirty="0" smtClean="0"/>
            </a:br>
            <a:r>
              <a:rPr lang="it-IT" sz="1000" dirty="0" smtClean="0"/>
              <a:t>L’interrogazione avviene tramite l’impiego di operatori logici (and, or, </a:t>
            </a:r>
            <a:r>
              <a:rPr lang="it-IT" sz="1000" dirty="0" err="1" smtClean="0"/>
              <a:t>not</a:t>
            </a:r>
            <a:r>
              <a:rPr lang="it-IT" sz="1000" dirty="0" smtClean="0"/>
              <a:t>) e notazioni (*, “”)</a:t>
            </a:r>
          </a:p>
          <a:p>
            <a:r>
              <a:rPr lang="it-IT" sz="1000" dirty="0" smtClean="0"/>
              <a:t/>
            </a:r>
            <a:br>
              <a:rPr lang="it-IT" sz="1000" dirty="0" smtClean="0"/>
            </a:br>
            <a:r>
              <a:rPr lang="it-IT" sz="1000" b="1" dirty="0" smtClean="0"/>
              <a:t>Operatori logici o booleani</a:t>
            </a:r>
            <a:r>
              <a:rPr lang="it-IT" sz="1000" dirty="0" smtClean="0"/>
              <a:t/>
            </a:r>
            <a:br>
              <a:rPr lang="it-IT" sz="1000" dirty="0" smtClean="0"/>
            </a:br>
            <a:r>
              <a:rPr lang="it-IT" sz="1000" b="1" dirty="0" smtClean="0"/>
              <a:t>AND</a:t>
            </a:r>
            <a:r>
              <a:rPr lang="it-IT" sz="1000" dirty="0" smtClean="0"/>
              <a:t> o </a:t>
            </a:r>
            <a:r>
              <a:rPr lang="it-IT" sz="1000" b="1" dirty="0" smtClean="0"/>
              <a:t>+</a:t>
            </a:r>
            <a:r>
              <a:rPr lang="it-IT" sz="1000" dirty="0" smtClean="0"/>
              <a:t> (intersezione): si usa per rintracciare i record che soddisfano entrambi i criteri richiesti.    </a:t>
            </a:r>
            <a:br>
              <a:rPr lang="it-IT" sz="1000" dirty="0" smtClean="0"/>
            </a:br>
            <a:r>
              <a:rPr lang="it-IT" sz="1000" b="1" dirty="0" smtClean="0"/>
              <a:t>OR</a:t>
            </a:r>
            <a:r>
              <a:rPr lang="it-IT" sz="1000" dirty="0" smtClean="0"/>
              <a:t> (unione): si  usa per rintracciare i record che soddisfano almeno uno dei criteri richiesti.    </a:t>
            </a:r>
            <a:br>
              <a:rPr lang="it-IT" sz="1000" dirty="0" smtClean="0"/>
            </a:br>
            <a:r>
              <a:rPr lang="it-IT" sz="1000" b="1" dirty="0" smtClean="0"/>
              <a:t>NOT</a:t>
            </a:r>
            <a:r>
              <a:rPr lang="it-IT" sz="1000" dirty="0" smtClean="0"/>
              <a:t> o </a:t>
            </a:r>
            <a:r>
              <a:rPr lang="it-IT" sz="1000" b="1" dirty="0" smtClean="0"/>
              <a:t>AND NOT </a:t>
            </a:r>
            <a:r>
              <a:rPr lang="it-IT" sz="1000" dirty="0" smtClean="0"/>
              <a:t>(complemento): si usa per rintracciare i record che soddisfano un determinato criterio escludendo quelli che però ne soddisfano un altro.</a:t>
            </a:r>
            <a:br>
              <a:rPr lang="it-IT" sz="1000" dirty="0" smtClean="0"/>
            </a:br>
            <a:r>
              <a:rPr lang="it-IT" sz="1000" b="1" dirty="0" smtClean="0"/>
              <a:t>XOR</a:t>
            </a:r>
            <a:r>
              <a:rPr lang="it-IT" sz="1000" dirty="0" smtClean="0"/>
              <a:t> o </a:t>
            </a:r>
            <a:r>
              <a:rPr lang="it-IT" sz="1000" b="1" dirty="0" smtClean="0"/>
              <a:t>NOR</a:t>
            </a:r>
            <a:r>
              <a:rPr lang="it-IT" sz="1000" dirty="0" smtClean="0"/>
              <a:t> (esclusione): si usa per rintracciare i record che soddisfano esclusivamente uno solo dei criteri richiesti.</a:t>
            </a:r>
            <a:br>
              <a:rPr lang="it-IT" sz="1000" dirty="0" smtClean="0"/>
            </a:br>
            <a:r>
              <a:rPr lang="it-IT" sz="1000" b="1" dirty="0" smtClean="0"/>
              <a:t>Operatori di prossimità</a:t>
            </a:r>
            <a:endParaRPr lang="it-IT" sz="1000" dirty="0" smtClean="0"/>
          </a:p>
          <a:p>
            <a:r>
              <a:rPr lang="it-IT" sz="1000" dirty="0" smtClean="0"/>
              <a:t>Sono una versione più precisa degli operatori AND e NOT: permettono infatti di richiedere che le parole in questione non solo siano (o non siano) presenti nello stesso record, ma si trovino ad una determinata distanza fra loro ed eventualmente in un determinato ordine. Gli operatori di prossimità disponibili variano a seconda degli </a:t>
            </a:r>
            <a:r>
              <a:rPr lang="it-IT" sz="1000" dirty="0" err="1" smtClean="0"/>
              <a:t>Opac</a:t>
            </a:r>
            <a:r>
              <a:rPr lang="it-IT" sz="1000" dirty="0" smtClean="0"/>
              <a:t>, ma perlopiù permettono di: </a:t>
            </a:r>
            <a:br>
              <a:rPr lang="it-IT" sz="1000" dirty="0" smtClean="0"/>
            </a:br>
            <a:r>
              <a:rPr lang="it-IT" sz="1000" dirty="0" smtClean="0"/>
              <a:t>cercare due parole adiacenti e nell'ordine dato (l'operatore è spesso scritto </a:t>
            </a:r>
            <a:r>
              <a:rPr lang="it-IT" sz="1000" b="1" dirty="0" smtClean="0"/>
              <a:t>ADJ</a:t>
            </a:r>
            <a:r>
              <a:rPr lang="it-IT" sz="1000" dirty="0" smtClean="0"/>
              <a:t> oppure </a:t>
            </a:r>
            <a:r>
              <a:rPr lang="it-IT" sz="1000" b="1" dirty="0" smtClean="0"/>
              <a:t>WITH</a:t>
            </a:r>
            <a:r>
              <a:rPr lang="it-IT" sz="1000" dirty="0" smtClean="0"/>
              <a:t>); </a:t>
            </a:r>
          </a:p>
          <a:p>
            <a:r>
              <a:rPr lang="it-IT" sz="1000" dirty="0" smtClean="0"/>
              <a:t>cercare due parole adiacenti in qualsiasi ordine (spesso scritto </a:t>
            </a:r>
            <a:r>
              <a:rPr lang="it-IT" sz="1000" b="1" dirty="0" smtClean="0"/>
              <a:t>NEAR</a:t>
            </a:r>
            <a:r>
              <a:rPr lang="it-IT" sz="1000" dirty="0" smtClean="0"/>
              <a:t>)     </a:t>
            </a:r>
          </a:p>
          <a:p>
            <a:r>
              <a:rPr lang="it-IT" sz="1000" dirty="0" smtClean="0"/>
              <a:t>cercare due parole presenti all'interno dello stesso campo (spesso scritto </a:t>
            </a:r>
            <a:r>
              <a:rPr lang="it-IT" sz="1000" b="1" dirty="0" smtClean="0"/>
              <a:t>SAME</a:t>
            </a:r>
            <a:r>
              <a:rPr lang="it-IT" sz="1000" dirty="0" smtClean="0"/>
              <a:t>). </a:t>
            </a:r>
          </a:p>
          <a:p>
            <a:r>
              <a:rPr lang="it-IT" sz="1000" b="1" dirty="0" smtClean="0"/>
              <a:t>Caratteri jolly</a:t>
            </a:r>
            <a:r>
              <a:rPr lang="it-IT" sz="1000" dirty="0" smtClean="0"/>
              <a:t/>
            </a:r>
            <a:br>
              <a:rPr lang="it-IT" sz="1000" dirty="0" smtClean="0"/>
            </a:br>
            <a:r>
              <a:rPr lang="it-IT" sz="1000" dirty="0" smtClean="0"/>
              <a:t>Sono dei simboli che possono corrispondere a qualsiasi carattere, oppure a una sequenza di caratteri di qualsiasi lunghezza. Anche nei simboli usati come caratteri jolly gli </a:t>
            </a:r>
            <a:r>
              <a:rPr lang="it-IT" sz="1000" dirty="0" err="1" smtClean="0"/>
              <a:t>Opac</a:t>
            </a:r>
            <a:r>
              <a:rPr lang="it-IT" sz="1000" dirty="0" smtClean="0"/>
              <a:t> variano molto (ciò rende necessario leggere di volta in volta le relative istruzioni). Ecco i casi in cui si usano:</a:t>
            </a:r>
            <a:br>
              <a:rPr lang="it-IT" sz="1000" dirty="0" smtClean="0"/>
            </a:br>
            <a:r>
              <a:rPr lang="it-IT" sz="1000" b="1" dirty="0" smtClean="0"/>
              <a:t>troncamento</a:t>
            </a:r>
            <a:r>
              <a:rPr lang="it-IT" sz="1000" dirty="0" smtClean="0"/>
              <a:t>: è un modo per evitare di dover digitare lunghe sequenze di termini alternativi aventi una stessa radice, separati dall'operatore OR (carattere jolly usato: </a:t>
            </a:r>
            <a:r>
              <a:rPr lang="it-IT" sz="1000" b="1" dirty="0" smtClean="0"/>
              <a:t>asterisco *, dollaro $, due punti :</a:t>
            </a:r>
            <a:r>
              <a:rPr lang="it-IT" sz="1000" dirty="0" smtClean="0"/>
              <a:t>, o altro). </a:t>
            </a:r>
          </a:p>
          <a:p>
            <a:r>
              <a:rPr lang="it-IT" sz="1000" b="1" dirty="0" smtClean="0"/>
              <a:t>mascheramento</a:t>
            </a:r>
            <a:r>
              <a:rPr lang="it-IT" sz="1000" dirty="0" smtClean="0"/>
              <a:t>: si sostituisce un determinato numero di caratteri all’interno della parola (carattere jolly usato: soprattutto </a:t>
            </a:r>
            <a:r>
              <a:rPr lang="it-IT" sz="1000" b="1" dirty="0" smtClean="0"/>
              <a:t>asterisco *</a:t>
            </a:r>
            <a:r>
              <a:rPr lang="it-IT" sz="1000" dirty="0" smtClean="0"/>
              <a:t>, o </a:t>
            </a:r>
            <a:r>
              <a:rPr lang="it-IT" sz="1000" b="1" dirty="0" smtClean="0"/>
              <a:t>punto interrogativo ?</a:t>
            </a:r>
            <a:r>
              <a:rPr lang="it-IT" sz="1000" dirty="0" smtClean="0"/>
              <a:t>).</a:t>
            </a:r>
          </a:p>
          <a:p>
            <a:endParaRPr lang="it-IT" sz="1000" i="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9D51ABB-A0EE-492F-9895-4AA874D71C0B}" type="slidenum">
              <a:rPr lang="it-IT">
                <a:solidFill>
                  <a:srgbClr val="000000"/>
                </a:solidFill>
              </a:rPr>
              <a:pPr/>
              <a:t>17</a:t>
            </a:fld>
            <a:endParaRPr lang="it-IT">
              <a:solidFill>
                <a:srgbClr val="000000"/>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it-IT" sz="1000" u="sng" dirty="0">
                <a:latin typeface="Verdana" pitchFamily="34" charset="0"/>
              </a:rPr>
              <a:t>Servizi di informazione al pubblico</a:t>
            </a:r>
            <a:r>
              <a:rPr lang="it-IT" sz="1000" dirty="0">
                <a:latin typeface="Verdana" pitchFamily="34" charset="0"/>
              </a:rPr>
              <a:t>:sono approntati da singole biblioteche che offrono al pubblico informazioni sulla biblioteca stessa, sulla sua collocazione, sui regolamenti e gli orari di accesso, sulla consistenza delle informazioni. In alcuni casi servizi avanzati: prenotazione del prestito, attivazione di procedure di prestito interbibliotecario</a:t>
            </a:r>
          </a:p>
          <a:p>
            <a:r>
              <a:rPr lang="it-IT" sz="1000" dirty="0" err="1">
                <a:latin typeface="Verdana" pitchFamily="34" charset="0"/>
              </a:rPr>
              <a:t>Document</a:t>
            </a:r>
            <a:r>
              <a:rPr lang="it-IT" sz="1000" dirty="0">
                <a:latin typeface="Verdana" pitchFamily="34" charset="0"/>
              </a:rPr>
              <a:t> delivery: è possibile acquistare singoli articoli, che vengono spediti via posta, fax o e-mail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7390B9F-9FCA-4B8A-9D93-3EBAC4ABD3B3}" type="slidenum">
              <a:rPr lang="it-IT">
                <a:solidFill>
                  <a:srgbClr val="000000"/>
                </a:solidFill>
              </a:rPr>
              <a:pPr/>
              <a:t>18</a:t>
            </a:fld>
            <a:endParaRPr lang="it-IT">
              <a:solidFill>
                <a:srgbClr val="000000"/>
              </a:solidFill>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it-IT" sz="1000" dirty="0" smtClean="0"/>
              <a:t>(http://digitalhistorians.blogspot.it/p/ricerche-bibliografiche-online.html)</a:t>
            </a:r>
          </a:p>
          <a:p>
            <a:r>
              <a:rPr lang="it-IT" sz="1000" dirty="0" smtClean="0"/>
              <a:t>La </a:t>
            </a:r>
            <a:r>
              <a:rPr lang="it-IT" sz="1000" b="1" dirty="0" smtClean="0"/>
              <a:t>ricerca bibliografica</a:t>
            </a:r>
            <a:r>
              <a:rPr lang="it-IT" sz="1000" dirty="0" smtClean="0"/>
              <a:t> è una delle attività fondamentali per tutti coloro che svolgono attività di studio e ricerca ed ha la funzione di fornire un quadro ragionevolmente completo dei documenti pubblicati su un dato argomento, di descriverli in modo esauriente e di permettere il reperimento effettivo. </a:t>
            </a:r>
          </a:p>
          <a:p>
            <a:r>
              <a:rPr lang="it-IT" sz="1000" dirty="0" smtClean="0"/>
              <a:t>Al fine di effettuare una ricerca bibliografica si utilizzano sopratutto due tipi di strumenti: le </a:t>
            </a:r>
            <a:r>
              <a:rPr lang="it-IT" sz="1000" b="1" dirty="0" smtClean="0"/>
              <a:t>bibliografie</a:t>
            </a:r>
            <a:r>
              <a:rPr lang="it-IT" sz="1000" dirty="0" smtClean="0"/>
              <a:t> (o </a:t>
            </a:r>
            <a:r>
              <a:rPr lang="it-IT" sz="1000" b="1" dirty="0" smtClean="0"/>
              <a:t>repertori bibliografici</a:t>
            </a:r>
            <a:r>
              <a:rPr lang="it-IT" sz="1000" dirty="0" smtClean="0"/>
              <a:t>) e i </a:t>
            </a:r>
            <a:r>
              <a:rPr lang="it-IT" sz="1000" b="1" dirty="0" smtClean="0"/>
              <a:t>cataloghi bibliotecari</a:t>
            </a:r>
            <a:r>
              <a:rPr lang="it-IT" sz="1000" dirty="0" smtClean="0"/>
              <a:t>.</a:t>
            </a:r>
            <a:br>
              <a:rPr lang="it-IT" sz="1000" dirty="0" smtClean="0"/>
            </a:br>
            <a:r>
              <a:rPr lang="it-IT" sz="1000" b="1" dirty="0" smtClean="0"/>
              <a:t>Repertori bibliografici </a:t>
            </a:r>
            <a:r>
              <a:rPr lang="it-IT" sz="1000" dirty="0" smtClean="0"/>
              <a:t/>
            </a:r>
            <a:br>
              <a:rPr lang="it-IT" sz="1000" dirty="0" smtClean="0"/>
            </a:br>
            <a:r>
              <a:rPr lang="it-IT" sz="1000" dirty="0" smtClean="0"/>
              <a:t>Un repertorio bibliografico è uno strumento costituito da notizie bibliografiche selezionate e ordinate, strutturato allo scopo di favorire il  recupero del maggior numero di requisiti in esse contenuti. </a:t>
            </a:r>
            <a:br>
              <a:rPr lang="it-IT" sz="1000" dirty="0" smtClean="0"/>
            </a:br>
            <a:r>
              <a:rPr lang="it-IT" sz="1000" dirty="0" smtClean="0"/>
              <a:t>La </a:t>
            </a:r>
            <a:r>
              <a:rPr lang="it-IT" sz="1000" b="1" dirty="0" smtClean="0"/>
              <a:t>notizia bibliografica</a:t>
            </a:r>
            <a:r>
              <a:rPr lang="it-IT" sz="1000" dirty="0" smtClean="0"/>
              <a:t> è la rappresentazione sintetica e convenzionale di una unità documentaria autonoma (libro, rivista, articolo in una rivista, risorsa elettronica, </a:t>
            </a:r>
            <a:r>
              <a:rPr lang="it-IT" sz="1000" dirty="0" err="1" smtClean="0"/>
              <a:t>etc</a:t>
            </a:r>
            <a:r>
              <a:rPr lang="it-IT" sz="1000" dirty="0" smtClean="0"/>
              <a:t>).</a:t>
            </a:r>
          </a:p>
          <a:p>
            <a:r>
              <a:rPr lang="it-IT" sz="1000" b="1" dirty="0" smtClean="0"/>
              <a:t>Cataloghi online</a:t>
            </a:r>
            <a:endParaRPr lang="it-IT" sz="1000" dirty="0" smtClean="0"/>
          </a:p>
          <a:p>
            <a:r>
              <a:rPr lang="it-IT" sz="1000" dirty="0" smtClean="0"/>
              <a:t>La telematica ha portato ad effetti sconvolgenti in questa fase del lavoro, consentendo di localizzare senza spostarsi dalla propria scrivania i contributi di interesse.</a:t>
            </a:r>
            <a:r>
              <a:rPr lang="it-IT" dirty="0" smtClean="0"/>
              <a:t/>
            </a:r>
            <a:br>
              <a:rPr lang="it-IT" dirty="0" smtClean="0"/>
            </a:br>
            <a:endParaRPr lang="it-IT" dirty="0" smtClean="0"/>
          </a:p>
          <a:p>
            <a:endParaRPr lang="it-IT" dirty="0">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9698695-6532-419B-B06F-00AC0F370961}" type="slidenum">
              <a:rPr lang="it-IT">
                <a:solidFill>
                  <a:srgbClr val="000000"/>
                </a:solidFill>
              </a:rPr>
              <a:pPr/>
              <a:t>19</a:t>
            </a:fld>
            <a:endParaRPr lang="it-IT">
              <a:solidFill>
                <a:srgbClr val="000000"/>
              </a:solidFill>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it-IT">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FD7718-D373-4155-A710-72C33D4EE282}" type="slidenum">
              <a:rPr lang="it-IT">
                <a:solidFill>
                  <a:srgbClr val="000000"/>
                </a:solidFill>
              </a:rPr>
              <a:pPr/>
              <a:t>20</a:t>
            </a:fld>
            <a:endParaRPr lang="it-IT">
              <a:solidFill>
                <a:srgbClr val="000000"/>
              </a:solidFill>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it-IT" sz="1000" dirty="0" smtClean="0"/>
              <a:t>(http://digitalhistorians.blogspot.it/p/ricerche-bibliografiche-online.html)</a:t>
            </a:r>
          </a:p>
          <a:p>
            <a:r>
              <a:rPr lang="it-IT" sz="1000" dirty="0" smtClean="0"/>
              <a:t>Gli </a:t>
            </a:r>
            <a:r>
              <a:rPr lang="it-IT" sz="1000" b="1" dirty="0" smtClean="0"/>
              <a:t>OPAC</a:t>
            </a:r>
            <a:r>
              <a:rPr lang="it-IT" sz="1000" dirty="0" smtClean="0"/>
              <a:t> (</a:t>
            </a:r>
            <a:r>
              <a:rPr lang="it-IT" sz="1000" b="1" dirty="0" smtClean="0"/>
              <a:t>On-Line </a:t>
            </a:r>
            <a:r>
              <a:rPr lang="it-IT" sz="1000" b="1" dirty="0" err="1" smtClean="0"/>
              <a:t>Pubblic</a:t>
            </a:r>
            <a:r>
              <a:rPr lang="it-IT" sz="1000" b="1" dirty="0" smtClean="0"/>
              <a:t> Access </a:t>
            </a:r>
            <a:r>
              <a:rPr lang="it-IT" sz="1000" b="1" dirty="0" err="1" smtClean="0"/>
              <a:t>Catalog</a:t>
            </a:r>
            <a:r>
              <a:rPr lang="it-IT" sz="1000" dirty="0" smtClean="0"/>
              <a:t> / Catalogo in linea pubblicamente accessibile all'utenza, locale o remota) nascono a partire dagli anni ‘80 per rendere consultabili in rete i cataloghi delle biblioteche attraverso i remote login (TELNET). Negli anni successivi con lo sviluppo di nuovi strumenti è stato possibile arrivare alla consultazione dei cataloghi attraverso il World Wide Web e i suoi motori di ricerca.</a:t>
            </a:r>
          </a:p>
          <a:p>
            <a:r>
              <a:rPr lang="it-IT" sz="1000" dirty="0" smtClean="0"/>
              <a:t>Le informazioni presenti nel Catalogo, strutturate in campi definiti, sono generate dall'attività di catalogazione che può essere, nei cataloghi collettivi, frutto dell'azione partecipata di più biblioteche. </a:t>
            </a:r>
          </a:p>
          <a:p>
            <a:endParaRPr lang="it-IT" dirty="0">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smtClean="0"/>
              <a:t>(http://digitalhistorians.blogspot.it/p/ricerche-bibliografiche-online.html)</a:t>
            </a:r>
          </a:p>
          <a:p>
            <a:r>
              <a:rPr lang="it-IT" sz="1000" dirty="0" smtClean="0">
                <a:hlinkClick r:id="rId3"/>
              </a:rPr>
              <a:t>ICCU</a:t>
            </a:r>
            <a:r>
              <a:rPr lang="it-IT" sz="1000" dirty="0" smtClean="0"/>
              <a:t> (Istituto Centrale per il Catalogo Unico delle Biblioteche Italiane): catalogo collettivo dei libri, periodici e ogni altro genere di documento posseduti da circa 2.700 biblioteche. Il servizio è suddiviso in più banche dati </a:t>
            </a:r>
            <a:r>
              <a:rPr lang="it-IT" sz="1000" dirty="0" err="1" smtClean="0"/>
              <a:t>catalografiche</a:t>
            </a:r>
            <a:endParaRPr lang="it-IT" sz="1000" dirty="0" smtClean="0"/>
          </a:p>
          <a:p>
            <a:r>
              <a:rPr lang="it-IT" sz="1000" dirty="0" smtClean="0">
                <a:hlinkClick r:id="rId4"/>
              </a:rPr>
              <a:t>ACPN</a:t>
            </a:r>
            <a:r>
              <a:rPr lang="it-IT" sz="1000" dirty="0" smtClean="0"/>
              <a:t> (Catalogo Italiano dei Periodici): è nato per iniziativa dell’Istituto di Studi sulla Ricerca e la Documentazione Scientifica (ISRDS-CNR) e contiene le descrizioni bibliografiche e, in parte, degli spogli dei periodici e delle riviste possedute da oltre duemila biblioteche del territorio nazionale (catalogo collettivo dei periodici posseduti da circa 2.500 biblioteche)</a:t>
            </a:r>
          </a:p>
          <a:p>
            <a:r>
              <a:rPr lang="it-IT" sz="1000" dirty="0" smtClean="0">
                <a:hlinkClick r:id="rId4"/>
              </a:rPr>
              <a:t>ACPN</a:t>
            </a:r>
            <a:r>
              <a:rPr lang="it-IT" sz="1000" dirty="0" smtClean="0"/>
              <a:t> (Catalogo Italiano dei Periodici): è nato per iniziativa dell’Istituto di Studi sulla Ricerca e la Documentazione Scientifica (ISRDS-CNR) e contiene le descrizioni bibliografiche e, in parte, degli spogli dei periodici e delle riviste possedute da oltre duemila biblioteche del territorio nazionale (catalogo collettivo dei periodici posseduti da circa 2.500 biblioteche)</a:t>
            </a:r>
          </a:p>
          <a:p>
            <a:r>
              <a:rPr lang="it-IT" sz="1000" dirty="0" smtClean="0">
                <a:hlinkClick r:id="rId5"/>
              </a:rPr>
              <a:t>MAI</a:t>
            </a:r>
            <a:r>
              <a:rPr lang="it-IT" sz="1000" dirty="0" smtClean="0"/>
              <a:t> (</a:t>
            </a:r>
            <a:r>
              <a:rPr lang="it-IT" sz="1000" dirty="0" err="1" smtClean="0"/>
              <a:t>Meta-OPAC</a:t>
            </a:r>
            <a:r>
              <a:rPr lang="it-IT" sz="1000" dirty="0" smtClean="0"/>
              <a:t> </a:t>
            </a:r>
            <a:r>
              <a:rPr lang="it-IT" sz="1000" dirty="0" err="1" smtClean="0"/>
              <a:t>Azalai</a:t>
            </a:r>
            <a:r>
              <a:rPr lang="it-IT" sz="1000" dirty="0" smtClean="0"/>
              <a:t>): a cura di AIB e CILEA, interroga contemporaneamente circa 250 cataloghi singoli e collettivi, individuando libri, periodici e ogni altro genere di documento; è indicato per la ricerca di documenti poco comuni non trovati in altri cataloghi italiani. Il MAI rientra nella categoria dei </a:t>
            </a:r>
            <a:r>
              <a:rPr lang="it-IT" sz="1000" b="1" dirty="0" smtClean="0"/>
              <a:t>META-OPAC o cataloghi integrati</a:t>
            </a:r>
            <a:r>
              <a:rPr lang="it-IT" sz="1000" dirty="0" smtClean="0"/>
              <a:t>. In sostanza, un </a:t>
            </a:r>
            <a:r>
              <a:rPr lang="it-IT" sz="1000" dirty="0" err="1" smtClean="0"/>
              <a:t>meta-opac</a:t>
            </a:r>
            <a:r>
              <a:rPr lang="it-IT" sz="1000" dirty="0" smtClean="0"/>
              <a:t> permette di interrogare, a partire da un'unica pagina Web, gli OPAC di diverse biblioteche, fornendoci i risultati delle relative ricerche in un'unica pagina riassuntiva. </a:t>
            </a:r>
          </a:p>
          <a:p>
            <a:pPr defTabSz="947522">
              <a:defRPr/>
            </a:pPr>
            <a:r>
              <a:rPr lang="it-IT" sz="1000" dirty="0" smtClean="0"/>
              <a:t>Un ottimo punto di riferimento italiano dal quale partire per qualunque tipo di ricerca bibliografica è il sito dell'</a:t>
            </a:r>
            <a:r>
              <a:rPr lang="it-IT" sz="1000" dirty="0" smtClean="0">
                <a:hlinkClick r:id="rId6"/>
              </a:rPr>
              <a:t>AIB</a:t>
            </a:r>
            <a:r>
              <a:rPr lang="it-IT" sz="1000" dirty="0" smtClean="0"/>
              <a:t> (Associazione Italiana Biblioteche), dove si trova un </a:t>
            </a:r>
            <a:r>
              <a:rPr lang="it-IT" sz="1000" dirty="0" smtClean="0">
                <a:hlinkClick r:id="rId7"/>
              </a:rPr>
              <a:t>elenco completo di OPAC italiani</a:t>
            </a:r>
            <a:r>
              <a:rPr lang="it-IT" sz="1000" dirty="0" smtClean="0"/>
              <a:t> e il rimando a numerosi elenchi di OPAC stranieri oltre a informazioni e suggerimenti utili di ogni genere.</a:t>
            </a:r>
          </a:p>
          <a:p>
            <a:endParaRPr lang="it-IT" sz="1000" dirty="0" smtClean="0"/>
          </a:p>
          <a:p>
            <a:r>
              <a:rPr lang="it-IT" sz="1000" dirty="0" smtClean="0"/>
              <a:t/>
            </a:r>
            <a:br>
              <a:rPr lang="it-IT" sz="1000" dirty="0" smtClean="0"/>
            </a:br>
            <a:r>
              <a:rPr lang="it-IT" sz="1000" dirty="0" smtClean="0"/>
              <a:t/>
            </a:r>
            <a:br>
              <a:rPr lang="it-IT" sz="1000" dirty="0" smtClean="0"/>
            </a:b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21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24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25</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26</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27</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94DB56D-4ABF-4217-A43D-F263A4BB70F8}" type="slidenum">
              <a:rPr lang="it-IT"/>
              <a:pPr/>
              <a:t>28</a:t>
            </a:fld>
            <a:endParaRPr lang="it-IT"/>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normAutofit fontScale="62500" lnSpcReduction="20000"/>
          </a:bodyPr>
          <a:lstStyle/>
          <a:p>
            <a:pPr defTabSz="947522">
              <a:defRPr/>
            </a:pPr>
            <a:r>
              <a:rPr lang="en-US" sz="1000" dirty="0" smtClean="0"/>
              <a:t>(http://www.ncbi.nlm.nih.gov/pmc/about/intro/)</a:t>
            </a:r>
          </a:p>
          <a:p>
            <a:pPr defTabSz="947522">
              <a:defRPr/>
            </a:pPr>
            <a:r>
              <a:rPr lang="en-US" sz="1000" dirty="0" err="1" smtClean="0"/>
              <a:t>PubMed</a:t>
            </a:r>
            <a:r>
              <a:rPr lang="en-US" sz="1000" dirty="0" smtClean="0"/>
              <a:t> Central® (PMC) is a free archive of biomedical and life sciences journal literature at the U.S. National Institutes of Health's National Library of Medicine (NIH/NLM). In keeping with NLM’s legislative mandate to collect and preserve the biomedical literature, PMC serves as a digital counterpart to NLM’s extensive print journal collection. Launched in February 2000, PMC was developed and is managed by NLM’s National Center for Biotechnology Information (NCBI).</a:t>
            </a:r>
          </a:p>
          <a:p>
            <a:pPr defTabSz="947522">
              <a:defRPr/>
            </a:pPr>
            <a:r>
              <a:rPr lang="en-US" sz="1000" dirty="0" smtClean="0"/>
              <a:t>As an archive, PMC is designed to provide permanent access to all of its content, even as technology evolves and current digital literature formats potentially become obsolete. NLM believes that the best way to ensure the accessibility and viability of digital material over time is through consistent and active use of the archive. For this reason, free access to all of its journal literature is a core principle of PMC.</a:t>
            </a:r>
          </a:p>
          <a:p>
            <a:endParaRPr lang="en-US" sz="1000" dirty="0" smtClean="0"/>
          </a:p>
          <a:p>
            <a:r>
              <a:rPr lang="en-US" sz="1000" dirty="0" smtClean="0"/>
              <a:t>2.4 MILLION Articles are archived in PMC.</a:t>
            </a:r>
          </a:p>
          <a:p>
            <a:r>
              <a:rPr lang="en-US" sz="1000" dirty="0" smtClean="0"/>
              <a:t>Content provided in part by:</a:t>
            </a:r>
          </a:p>
          <a:p>
            <a:r>
              <a:rPr lang="en-US" sz="1000" dirty="0" smtClean="0">
                <a:hlinkClick r:id="rId3"/>
              </a:rPr>
              <a:t>1067 Full Participation Journals</a:t>
            </a:r>
            <a:endParaRPr lang="en-US" sz="1000" dirty="0" smtClean="0"/>
          </a:p>
          <a:p>
            <a:r>
              <a:rPr lang="en-US" sz="1000" dirty="0" smtClean="0">
                <a:hlinkClick r:id="rId3"/>
              </a:rPr>
              <a:t>302 NIH Portfolio Journals</a:t>
            </a:r>
            <a:endParaRPr lang="en-US" sz="1000" dirty="0" smtClean="0"/>
          </a:p>
          <a:p>
            <a:r>
              <a:rPr lang="en-US" sz="1000" dirty="0" smtClean="0">
                <a:hlinkClick r:id="rId3"/>
              </a:rPr>
              <a:t>1722 Selective Deposit Journals</a:t>
            </a:r>
            <a:endParaRPr lang="en-US" sz="1000" dirty="0" smtClean="0"/>
          </a:p>
          <a:p>
            <a:pPr defTabSz="947522">
              <a:defRPr/>
            </a:pPr>
            <a:endParaRPr lang="en-US" sz="1000" dirty="0" smtClean="0"/>
          </a:p>
          <a:p>
            <a:pPr defTabSz="947522">
              <a:defRPr/>
            </a:pPr>
            <a:r>
              <a:rPr lang="en-US" sz="1000" dirty="0" smtClean="0"/>
              <a:t>(http://www.ncbi.nlm.nih.gov/pmc/about/faq/#q9)</a:t>
            </a:r>
          </a:p>
          <a:p>
            <a:r>
              <a:rPr lang="en-US" sz="1000" dirty="0" err="1" smtClean="0"/>
              <a:t>PubMed</a:t>
            </a:r>
            <a:r>
              <a:rPr lang="en-US" sz="1000" dirty="0" smtClean="0"/>
              <a:t> Central (PMC) is an electronic archive of full-text journal articles, offering free access to its contents. PMC contains nearly 2 million articles, most of which have a corresponding entry in </a:t>
            </a:r>
            <a:r>
              <a:rPr lang="en-US" sz="1000" dirty="0" err="1" smtClean="0"/>
              <a:t>PubMed</a:t>
            </a:r>
            <a:r>
              <a:rPr lang="en-US" sz="1000" dirty="0" smtClean="0"/>
              <a:t>.</a:t>
            </a:r>
          </a:p>
          <a:p>
            <a:r>
              <a:rPr lang="en-US" sz="1000" dirty="0" err="1" smtClean="0"/>
              <a:t>PubMed</a:t>
            </a:r>
            <a:r>
              <a:rPr lang="en-US" sz="1000" dirty="0" smtClean="0"/>
              <a:t> does not have citations for certain types of PMC material, such as book reviews, that are considered out of scope for </a:t>
            </a:r>
            <a:r>
              <a:rPr lang="en-US" sz="1000" dirty="0" err="1" smtClean="0"/>
              <a:t>PubMed</a:t>
            </a:r>
            <a:r>
              <a:rPr lang="en-US" sz="1000" dirty="0" smtClean="0"/>
              <a:t>. These items constitute a small portion of the total PMC collection and there are no plans to include them in </a:t>
            </a:r>
            <a:r>
              <a:rPr lang="en-US" sz="1000" dirty="0" err="1" smtClean="0"/>
              <a:t>PubMed</a:t>
            </a:r>
            <a:endParaRPr lang="en-US" sz="1000" dirty="0" smtClean="0"/>
          </a:p>
          <a:p>
            <a:endParaRPr lang="it-IT" sz="1000" dirty="0" smtClean="0"/>
          </a:p>
          <a:p>
            <a:r>
              <a:rPr lang="it-IT" sz="1000" dirty="0" smtClean="0"/>
              <a:t>(http://www.nlm.nih.gov/</a:t>
            </a:r>
            <a:r>
              <a:rPr lang="it-IT" sz="1000" dirty="0" err="1" smtClean="0"/>
              <a:t>databases</a:t>
            </a:r>
            <a:r>
              <a:rPr lang="it-IT" sz="1000" dirty="0" smtClean="0"/>
              <a:t>/databases_oldmedline.html)</a:t>
            </a:r>
          </a:p>
          <a:p>
            <a:pPr defTabSz="947522">
              <a:defRPr/>
            </a:pPr>
            <a:r>
              <a:rPr lang="en-US" sz="1000" dirty="0" smtClean="0"/>
              <a:t>The OLDMEDLINE subset in </a:t>
            </a:r>
            <a:r>
              <a:rPr lang="en-US" sz="1000" dirty="0" err="1" smtClean="0"/>
              <a:t>PubMed</a:t>
            </a:r>
            <a:r>
              <a:rPr lang="en-US" sz="1000" dirty="0" smtClean="0"/>
              <a:t>® represents journal article citations from two print indexes: </a:t>
            </a:r>
            <a:r>
              <a:rPr lang="en-US" sz="1000" i="1" dirty="0" smtClean="0"/>
              <a:t>Cumulated Index </a:t>
            </a:r>
            <a:r>
              <a:rPr lang="en-US" sz="1000" i="1" dirty="0" err="1" smtClean="0"/>
              <a:t>Medicus</a:t>
            </a:r>
            <a:r>
              <a:rPr lang="en-US" sz="1000" i="1" dirty="0" smtClean="0"/>
              <a:t> (CIM)</a:t>
            </a:r>
            <a:r>
              <a:rPr lang="en-US" sz="1000" dirty="0" smtClean="0"/>
              <a:t> and the </a:t>
            </a:r>
            <a:r>
              <a:rPr lang="en-US" sz="1000" i="1" dirty="0" smtClean="0"/>
              <a:t>Current List of Medical Literature (CLML)</a:t>
            </a:r>
            <a:r>
              <a:rPr lang="en-US" sz="1000" dirty="0" smtClean="0"/>
              <a:t>. Created by the National Library of Medicine® (NLM®), there are approximately 2,003,000 article citations from international biomedical journals that cover the fields of medicine, preclinical sciences and allied health sciences from 1946 through 1965. OLDMEDLINE records, most of which are included in the MEDLINE® database, can be searched via </a:t>
            </a:r>
            <a:r>
              <a:rPr lang="en-US" sz="1000" dirty="0" err="1" smtClean="0">
                <a:hlinkClick r:id="rId4"/>
              </a:rPr>
              <a:t>PubMed</a:t>
            </a:r>
            <a:r>
              <a:rPr lang="en-US" sz="1000" dirty="0" smtClean="0"/>
              <a:t>.</a:t>
            </a:r>
          </a:p>
          <a:p>
            <a:pPr defTabSz="947522">
              <a:defRPr/>
            </a:pPr>
            <a:r>
              <a:rPr lang="en-US" sz="1000" dirty="0" smtClean="0"/>
              <a:t>OLDMEDLINE records have been created using standards that are different from the data entry standards for MEDLINE records. There are also variations among OLDMEDLINE citations in the data elements (fields) present in the citation as well as in their format, depending on the original source from which the citations were obtained. </a:t>
            </a:r>
          </a:p>
          <a:p>
            <a:endParaRPr lang="it-IT" sz="1000" dirty="0" smtClean="0"/>
          </a:p>
          <a:p>
            <a:r>
              <a:rPr lang="it-IT" sz="1000" dirty="0" smtClean="0"/>
              <a:t>(http://bioingegneria.wordpress.com/2006/05/11/i-mesh-questi-sconosciuti/)</a:t>
            </a:r>
          </a:p>
          <a:p>
            <a:r>
              <a:rPr lang="it-IT" sz="1000" dirty="0" smtClean="0"/>
              <a:t>L’acronimo sta per </a:t>
            </a:r>
            <a:r>
              <a:rPr lang="it-IT" sz="1000" dirty="0" err="1" smtClean="0"/>
              <a:t>MEdical</a:t>
            </a:r>
            <a:r>
              <a:rPr lang="it-IT" sz="1000" dirty="0" smtClean="0"/>
              <a:t> </a:t>
            </a:r>
            <a:r>
              <a:rPr lang="it-IT" sz="1000" dirty="0" err="1" smtClean="0"/>
              <a:t>Subject</a:t>
            </a:r>
            <a:r>
              <a:rPr lang="it-IT" sz="1000" dirty="0" smtClean="0"/>
              <a:t> </a:t>
            </a:r>
            <a:r>
              <a:rPr lang="it-IT" sz="1000" dirty="0" err="1" smtClean="0"/>
              <a:t>Headings</a:t>
            </a:r>
            <a:r>
              <a:rPr lang="it-IT" sz="1000" dirty="0" smtClean="0"/>
              <a:t>. Si tratta del vocabolario controllato col quale lavorano gli indicizzatori di MEDLINE. La traduzione italiana dei </a:t>
            </a:r>
            <a:r>
              <a:rPr lang="it-IT" sz="1000" dirty="0" err="1" smtClean="0"/>
              <a:t>Mesh</a:t>
            </a:r>
            <a:r>
              <a:rPr lang="it-IT" sz="1000" dirty="0" smtClean="0"/>
              <a:t> è stata curata dall’Istituto Superiore di Sanità e la loro traduzione è consultabile gratuitamente previa registrazione sul sito. </a:t>
            </a:r>
            <a:r>
              <a:rPr lang="it-IT" sz="1000" dirty="0" err="1" smtClean="0"/>
              <a:t>PubMEd</a:t>
            </a:r>
            <a:r>
              <a:rPr lang="it-IT" sz="1000" dirty="0" smtClean="0"/>
              <a:t> si basa sulla collaborazione di volontari che leggono non tutto l’articolo ma solo titolo </a:t>
            </a:r>
            <a:r>
              <a:rPr lang="it-IT" sz="1000" dirty="0" err="1" smtClean="0"/>
              <a:t>abstract</a:t>
            </a:r>
            <a:r>
              <a:rPr lang="it-IT" sz="1000" dirty="0" smtClean="0"/>
              <a:t> e le didascalie delle immagini. Sulla base di queste informazioni appongono i </a:t>
            </a:r>
            <a:r>
              <a:rPr lang="it-IT" sz="1000" dirty="0" err="1" smtClean="0"/>
              <a:t>MeSH</a:t>
            </a:r>
            <a:r>
              <a:rPr lang="it-IT" sz="1000" dirty="0" smtClean="0"/>
              <a:t>. Una ricerca fatta usando i </a:t>
            </a:r>
            <a:r>
              <a:rPr lang="it-IT" sz="1000" dirty="0" err="1" smtClean="0"/>
              <a:t>MeSh</a:t>
            </a:r>
            <a:r>
              <a:rPr lang="it-IT" sz="1000" dirty="0" smtClean="0"/>
              <a:t> se da una parte dà meno rumore, dall’altra parte può far perdere informazioni importanti. Per questo motivo è sempre consigliabile combinare una ricerca per termine </a:t>
            </a:r>
            <a:r>
              <a:rPr lang="it-IT" sz="1000" dirty="0" err="1" smtClean="0"/>
              <a:t>MeSH</a:t>
            </a:r>
            <a:r>
              <a:rPr lang="it-IT" sz="1000" dirty="0" smtClean="0"/>
              <a:t> con una ricerca utilizzando parole libere. I </a:t>
            </a:r>
            <a:r>
              <a:rPr lang="it-IT" sz="1000" dirty="0" err="1" smtClean="0"/>
              <a:t>MeSH</a:t>
            </a:r>
            <a:r>
              <a:rPr lang="it-IT" sz="1000" dirty="0" smtClean="0"/>
              <a:t> hanno una struttura gerarchica a albero.</a:t>
            </a:r>
          </a:p>
          <a:p>
            <a:pPr algn="just">
              <a:lnSpc>
                <a:spcPct val="80000"/>
              </a:lnSpc>
              <a:spcBef>
                <a:spcPct val="50000"/>
              </a:spcBef>
            </a:pPr>
            <a:r>
              <a:rPr lang="it-IT" sz="1000" dirty="0" smtClean="0">
                <a:latin typeface="Verdana" pitchFamily="34" charset="0"/>
              </a:rPr>
              <a:t>DA http://biblioroma.sbn.it/medica/q&amp;a/ (ultimo agg. 2/11/2002)</a:t>
            </a:r>
          </a:p>
          <a:p>
            <a:pPr algn="just">
              <a:lnSpc>
                <a:spcPct val="80000"/>
              </a:lnSpc>
              <a:spcBef>
                <a:spcPct val="50000"/>
              </a:spcBef>
            </a:pPr>
            <a:r>
              <a:rPr lang="it-IT" sz="1000" dirty="0" smtClean="0">
                <a:latin typeface="Verdana" pitchFamily="34" charset="0"/>
              </a:rPr>
              <a:t>E' vero che la ricerca è più precisa se si usano i MESH? Che cosa sono?</a:t>
            </a:r>
          </a:p>
          <a:p>
            <a:pPr algn="just">
              <a:lnSpc>
                <a:spcPct val="80000"/>
              </a:lnSpc>
              <a:spcBef>
                <a:spcPct val="50000"/>
              </a:spcBef>
            </a:pPr>
            <a:r>
              <a:rPr lang="it-IT" sz="1000" dirty="0" smtClean="0">
                <a:latin typeface="Verdana" pitchFamily="34" charset="0"/>
              </a:rPr>
              <a:t>MESH è l'acronimo di </a:t>
            </a:r>
            <a:r>
              <a:rPr lang="it-IT" sz="1000" dirty="0" err="1" smtClean="0">
                <a:latin typeface="Verdana" pitchFamily="34" charset="0"/>
              </a:rPr>
              <a:t>MEdical</a:t>
            </a:r>
            <a:r>
              <a:rPr lang="it-IT" sz="1000" dirty="0" smtClean="0">
                <a:latin typeface="Verdana" pitchFamily="34" charset="0"/>
              </a:rPr>
              <a:t> </a:t>
            </a:r>
            <a:r>
              <a:rPr lang="it-IT" sz="1000" dirty="0" err="1" smtClean="0">
                <a:latin typeface="Verdana" pitchFamily="34" charset="0"/>
              </a:rPr>
              <a:t>Subject</a:t>
            </a:r>
            <a:r>
              <a:rPr lang="it-IT" sz="1000" dirty="0" smtClean="0">
                <a:latin typeface="Verdana" pitchFamily="34" charset="0"/>
              </a:rPr>
              <a:t> </a:t>
            </a:r>
            <a:r>
              <a:rPr lang="it-IT" sz="1000" dirty="0" err="1" smtClean="0">
                <a:latin typeface="Verdana" pitchFamily="34" charset="0"/>
              </a:rPr>
              <a:t>Headings</a:t>
            </a:r>
            <a:r>
              <a:rPr lang="it-IT" sz="1000" dirty="0" smtClean="0">
                <a:latin typeface="Verdana" pitchFamily="34" charset="0"/>
              </a:rPr>
              <a:t>, ovvero intestazioni di soggetto per la medicina o descrittori. Ne esistono circa 20.000 e sono scelte da specialisti di ogni area della biomedicina. </a:t>
            </a:r>
          </a:p>
          <a:p>
            <a:pPr algn="just">
              <a:lnSpc>
                <a:spcPct val="80000"/>
              </a:lnSpc>
              <a:spcBef>
                <a:spcPct val="50000"/>
              </a:spcBef>
            </a:pPr>
            <a:r>
              <a:rPr lang="it-IT" sz="1000" dirty="0" smtClean="0">
                <a:latin typeface="Verdana" pitchFamily="34" charset="0"/>
              </a:rPr>
              <a:t>Nel loro insieme i MESH formano un </a:t>
            </a:r>
            <a:r>
              <a:rPr lang="it-IT" sz="1000" u="sng" dirty="0" err="1" smtClean="0">
                <a:latin typeface="Verdana" pitchFamily="34" charset="0"/>
              </a:rPr>
              <a:t>tesauro</a:t>
            </a:r>
            <a:r>
              <a:rPr lang="it-IT" sz="1000" dirty="0" smtClean="0">
                <a:latin typeface="Verdana" pitchFamily="34" charset="0"/>
              </a:rPr>
              <a:t>, ossia un elenco strutturato di descrittori controllati, che rappresenta il complesso di tutti i possibili soggetti che, in un dato momento, possono essere attribuiti ad ogni singola pubblicazione. Tale </a:t>
            </a:r>
            <a:r>
              <a:rPr lang="it-IT" sz="1000" dirty="0" err="1" smtClean="0">
                <a:latin typeface="Verdana" pitchFamily="34" charset="0"/>
              </a:rPr>
              <a:t>tesauro</a:t>
            </a:r>
            <a:r>
              <a:rPr lang="it-IT" sz="1000" dirty="0" smtClean="0">
                <a:latin typeface="Verdana" pitchFamily="34" charset="0"/>
              </a:rPr>
              <a:t> viene aggiornato periodicamente per seguire l'estensione della scienza medica e per adeguare i descrittori alla terminologia dominante. Ad esempio, all'inizio degli anni '90 la voce </a:t>
            </a:r>
            <a:r>
              <a:rPr lang="it-IT" sz="1000" i="1" dirty="0" err="1" smtClean="0">
                <a:latin typeface="Verdana" pitchFamily="34" charset="0"/>
              </a:rPr>
              <a:t>peritoneoscopy</a:t>
            </a:r>
            <a:r>
              <a:rPr lang="it-IT" sz="1000" dirty="0" smtClean="0">
                <a:latin typeface="Verdana" pitchFamily="34" charset="0"/>
              </a:rPr>
              <a:t> è stata mutata in </a:t>
            </a:r>
            <a:r>
              <a:rPr lang="it-IT" sz="1000" i="1" dirty="0" err="1" smtClean="0">
                <a:latin typeface="Verdana" pitchFamily="34" charset="0"/>
              </a:rPr>
              <a:t>laparoscopy</a:t>
            </a:r>
            <a:r>
              <a:rPr lang="it-IT" sz="1000" dirty="0" smtClean="0">
                <a:latin typeface="Verdana" pitchFamily="34" charset="0"/>
              </a:rPr>
              <a:t> e sono stati introdotti numerosi descrittori relativi ai trapianti. Anche i nomi delle sostanze chimiche vengono continuamente aggiornati.</a:t>
            </a:r>
          </a:p>
          <a:p>
            <a:pPr algn="just">
              <a:lnSpc>
                <a:spcPct val="80000"/>
              </a:lnSpc>
              <a:spcBef>
                <a:spcPct val="50000"/>
              </a:spcBef>
            </a:pPr>
            <a:r>
              <a:rPr lang="it-IT" sz="1000" dirty="0" smtClean="0">
                <a:latin typeface="Verdana" pitchFamily="34" charset="0"/>
              </a:rPr>
              <a:t>I singoli descrittori sono legati tra loro da tre tipi di relazioni: </a:t>
            </a:r>
          </a:p>
          <a:p>
            <a:pPr algn="just">
              <a:lnSpc>
                <a:spcPct val="80000"/>
              </a:lnSpc>
              <a:spcBef>
                <a:spcPct val="50000"/>
              </a:spcBef>
              <a:buFontTx/>
              <a:buChar char="•"/>
            </a:pPr>
            <a:r>
              <a:rPr lang="it-IT" sz="1000" dirty="0" smtClean="0">
                <a:latin typeface="Verdana" pitchFamily="34" charset="0"/>
              </a:rPr>
              <a:t>di "equivalenza" (per cui un termine non accettato </a:t>
            </a:r>
            <a:r>
              <a:rPr lang="it-IT" sz="1000" i="1" dirty="0" smtClean="0">
                <a:latin typeface="Verdana" pitchFamily="34" charset="0"/>
              </a:rPr>
              <a:t>rinvia</a:t>
            </a:r>
            <a:r>
              <a:rPr lang="it-IT" sz="1000" dirty="0" smtClean="0">
                <a:latin typeface="Verdana" pitchFamily="34" charset="0"/>
              </a:rPr>
              <a:t> ad un altro accettato: </a:t>
            </a:r>
            <a:r>
              <a:rPr lang="it-IT" sz="1000" i="1" dirty="0" err="1" smtClean="0">
                <a:latin typeface="Verdana" pitchFamily="34" charset="0"/>
              </a:rPr>
              <a:t>peritoneoscopy</a:t>
            </a:r>
            <a:r>
              <a:rPr lang="it-IT" sz="1000" dirty="0" smtClean="0">
                <a:latin typeface="Verdana" pitchFamily="34" charset="0"/>
              </a:rPr>
              <a:t> vedi </a:t>
            </a:r>
            <a:r>
              <a:rPr lang="it-IT" sz="1000" i="1" dirty="0" err="1" smtClean="0">
                <a:latin typeface="Verdana" pitchFamily="34" charset="0"/>
              </a:rPr>
              <a:t>laparoscopy</a:t>
            </a:r>
            <a:r>
              <a:rPr lang="it-IT" sz="1000" dirty="0" smtClean="0">
                <a:latin typeface="Verdana" pitchFamily="34" charset="0"/>
              </a:rPr>
              <a:t> - ma negli anni '80 era l'inverso); </a:t>
            </a:r>
          </a:p>
          <a:p>
            <a:pPr algn="just">
              <a:lnSpc>
                <a:spcPct val="80000"/>
              </a:lnSpc>
              <a:spcBef>
                <a:spcPct val="50000"/>
              </a:spcBef>
              <a:buFontTx/>
              <a:buChar char="•"/>
            </a:pPr>
            <a:r>
              <a:rPr lang="it-IT" sz="1000" dirty="0" smtClean="0">
                <a:latin typeface="Verdana" pitchFamily="34" charset="0"/>
              </a:rPr>
              <a:t>gerarchica (un descrittore ne comprende altri più specifici ed è compreso in altri più generali, in una struttura ad </a:t>
            </a:r>
            <a:r>
              <a:rPr lang="it-IT" sz="1000" u="sng" dirty="0" smtClean="0">
                <a:latin typeface="Verdana" pitchFamily="34" charset="0"/>
              </a:rPr>
              <a:t>albero</a:t>
            </a:r>
            <a:r>
              <a:rPr lang="it-IT" sz="1000" dirty="0" smtClean="0">
                <a:latin typeface="Verdana" pitchFamily="34" charset="0"/>
              </a:rPr>
              <a:t> alla quale si può applicare il meccanismo dell'</a:t>
            </a:r>
            <a:r>
              <a:rPr lang="it-IT" sz="1000" u="sng" dirty="0" smtClean="0">
                <a:latin typeface="Verdana" pitchFamily="34" charset="0"/>
              </a:rPr>
              <a:t>esplosione</a:t>
            </a:r>
            <a:r>
              <a:rPr lang="it-IT" sz="1000" dirty="0" smtClean="0">
                <a:latin typeface="Verdana" pitchFamily="34" charset="0"/>
              </a:rPr>
              <a:t>); </a:t>
            </a:r>
          </a:p>
          <a:p>
            <a:pPr algn="just">
              <a:lnSpc>
                <a:spcPct val="80000"/>
              </a:lnSpc>
              <a:spcBef>
                <a:spcPct val="50000"/>
              </a:spcBef>
              <a:buFontTx/>
              <a:buChar char="•"/>
            </a:pPr>
            <a:r>
              <a:rPr lang="it-IT" sz="1000" dirty="0" smtClean="0">
                <a:latin typeface="Verdana" pitchFamily="34" charset="0"/>
              </a:rPr>
              <a:t>di affinità (allora si parla di </a:t>
            </a:r>
            <a:r>
              <a:rPr lang="it-IT" sz="1000" i="1" dirty="0" smtClean="0">
                <a:latin typeface="Verdana" pitchFamily="34" charset="0"/>
              </a:rPr>
              <a:t>richiamo</a:t>
            </a:r>
            <a:r>
              <a:rPr lang="it-IT" sz="1000" dirty="0" smtClean="0">
                <a:latin typeface="Verdana" pitchFamily="34" charset="0"/>
              </a:rPr>
              <a:t>, o </a:t>
            </a:r>
            <a:r>
              <a:rPr lang="it-IT" sz="1000" i="1" dirty="0" smtClean="0">
                <a:latin typeface="Verdana" pitchFamily="34" charset="0"/>
              </a:rPr>
              <a:t>vedi anche</a:t>
            </a:r>
            <a:r>
              <a:rPr lang="it-IT" sz="1000" dirty="0" smtClean="0">
                <a:latin typeface="Verdana" pitchFamily="34" charset="0"/>
              </a:rPr>
              <a:t> - in pratica si tratta di indicazioni che aiutano il ricercatore a inserire nella ricerca termini aggiuntivi che hanno un nesso semantico con il termine di partenza).</a:t>
            </a:r>
          </a:p>
          <a:p>
            <a:pPr algn="just">
              <a:lnSpc>
                <a:spcPct val="80000"/>
              </a:lnSpc>
              <a:spcBef>
                <a:spcPct val="50000"/>
              </a:spcBef>
            </a:pPr>
            <a:r>
              <a:rPr lang="it-IT" sz="1000" dirty="0" smtClean="0">
                <a:latin typeface="Verdana" pitchFamily="34" charset="0"/>
              </a:rPr>
              <a:t>TUTORIAL IN ITALIANO </a:t>
            </a:r>
            <a:r>
              <a:rPr lang="it-IT" sz="1000" dirty="0" err="1" smtClean="0">
                <a:latin typeface="Verdana" pitchFamily="34" charset="0"/>
              </a:rPr>
              <a:t>DI</a:t>
            </a:r>
            <a:r>
              <a:rPr lang="it-IT" sz="1000" dirty="0" smtClean="0">
                <a:latin typeface="Verdana" pitchFamily="34" charset="0"/>
              </a:rPr>
              <a:t> </a:t>
            </a:r>
            <a:r>
              <a:rPr lang="it-IT" sz="1000" dirty="0" err="1" smtClean="0">
                <a:latin typeface="Verdana" pitchFamily="34" charset="0"/>
              </a:rPr>
              <a:t>PubMed</a:t>
            </a:r>
            <a:r>
              <a:rPr lang="it-IT" sz="1000" dirty="0" smtClean="0">
                <a:latin typeface="Verdana" pitchFamily="34" charset="0"/>
              </a:rPr>
              <a:t>: </a:t>
            </a:r>
            <a:r>
              <a:rPr lang="it-IT" sz="1000" dirty="0" smtClean="0"/>
              <a:t>http://www.biocfarm.unibo.it/</a:t>
            </a:r>
            <a:r>
              <a:rPr lang="it-IT" sz="1000" dirty="0" err="1" smtClean="0"/>
              <a:t>cat</a:t>
            </a:r>
            <a:r>
              <a:rPr lang="it-IT" sz="1000" dirty="0" smtClean="0"/>
              <a:t>/</a:t>
            </a:r>
            <a:r>
              <a:rPr lang="it-IT" sz="1000" dirty="0" err="1" smtClean="0"/>
              <a:t>pubmed</a:t>
            </a:r>
            <a:r>
              <a:rPr lang="it-IT" sz="1000" dirty="0" smtClean="0"/>
              <a:t>/</a:t>
            </a:r>
          </a:p>
          <a:p>
            <a:pPr algn="just">
              <a:lnSpc>
                <a:spcPct val="80000"/>
              </a:lnSpc>
              <a:spcBef>
                <a:spcPct val="50000"/>
              </a:spcBef>
            </a:pPr>
            <a:r>
              <a:rPr lang="it-IT" sz="1000" dirty="0" err="1" smtClean="0"/>
              <a:t>MeSH</a:t>
            </a:r>
            <a:r>
              <a:rPr lang="it-IT" sz="1000" dirty="0" smtClean="0"/>
              <a:t> : (</a:t>
            </a:r>
            <a:r>
              <a:rPr lang="it-IT" sz="1000" dirty="0" err="1" smtClean="0"/>
              <a:t>Medical</a:t>
            </a:r>
            <a:r>
              <a:rPr lang="it-IT" sz="1000" dirty="0" smtClean="0"/>
              <a:t> </a:t>
            </a:r>
            <a:r>
              <a:rPr lang="it-IT" sz="1000" dirty="0" err="1" smtClean="0"/>
              <a:t>Subject</a:t>
            </a:r>
            <a:r>
              <a:rPr lang="it-IT" sz="1000" dirty="0" smtClean="0"/>
              <a:t> </a:t>
            </a:r>
            <a:r>
              <a:rPr lang="it-IT" sz="1000" dirty="0" err="1" smtClean="0"/>
              <a:t>Heading</a:t>
            </a:r>
            <a:r>
              <a:rPr lang="it-IT" sz="1000" dirty="0" smtClean="0"/>
              <a:t>): un vocabolario di termini controllati usato da tutti gli indicizzatori di una organizzazione per assicurare un riferimento univoco nell'assegnare i termini agli articoli (o </a:t>
            </a:r>
            <a:r>
              <a:rPr lang="it-IT" sz="1000" dirty="0" err="1" smtClean="0"/>
              <a:t>records</a:t>
            </a:r>
            <a:r>
              <a:rPr lang="it-IT" sz="1000" dirty="0" smtClean="0"/>
              <a:t>) sullo stesso argomento. Sono anche usati nelle ricerche per evitare di  pensare a tutte le parole possibili che i vari autori possono aver usato per esprimere lo stesso concetto. Per esempio, il termine </a:t>
            </a:r>
            <a:r>
              <a:rPr lang="it-IT" sz="1000" dirty="0" err="1" smtClean="0"/>
              <a:t>MeSH</a:t>
            </a:r>
            <a:r>
              <a:rPr lang="it-IT" sz="1000" dirty="0" smtClean="0"/>
              <a:t> "</a:t>
            </a:r>
            <a:r>
              <a:rPr lang="it-IT" sz="1000" dirty="0" err="1" smtClean="0"/>
              <a:t>aged</a:t>
            </a:r>
            <a:r>
              <a:rPr lang="it-IT" sz="1000" dirty="0" smtClean="0"/>
              <a:t>"  è assegnato in luogo di </a:t>
            </a:r>
            <a:r>
              <a:rPr lang="it-IT" sz="1000" dirty="0" err="1" smtClean="0"/>
              <a:t>aging</a:t>
            </a:r>
            <a:r>
              <a:rPr lang="it-IT" sz="1000" dirty="0" smtClean="0"/>
              <a:t>, </a:t>
            </a:r>
            <a:r>
              <a:rPr lang="it-IT" sz="1000" dirty="0" err="1" smtClean="0"/>
              <a:t>older</a:t>
            </a:r>
            <a:r>
              <a:rPr lang="it-IT" sz="1000" dirty="0" smtClean="0"/>
              <a:t>, </a:t>
            </a:r>
            <a:r>
              <a:rPr lang="it-IT" sz="1000" dirty="0" err="1" smtClean="0"/>
              <a:t>elderly</a:t>
            </a:r>
            <a:r>
              <a:rPr lang="it-IT" sz="1000" dirty="0" smtClean="0"/>
              <a:t>, senior citizen, </a:t>
            </a:r>
            <a:r>
              <a:rPr lang="it-IT" sz="1000" dirty="0" err="1" smtClean="0"/>
              <a:t>geriatric</a:t>
            </a:r>
            <a:r>
              <a:rPr lang="it-IT" sz="1000" dirty="0" smtClean="0"/>
              <a:t> </a:t>
            </a:r>
            <a:r>
              <a:rPr lang="it-IT" sz="1000" dirty="0" err="1" smtClean="0"/>
              <a:t>person</a:t>
            </a:r>
            <a:r>
              <a:rPr lang="it-IT" sz="1000" dirty="0" smtClean="0"/>
              <a:t>, etc. , tutti termini che possono apparire, scelti dall'autore, nel titolo o nell'</a:t>
            </a:r>
            <a:r>
              <a:rPr lang="it-IT" sz="1000" dirty="0" err="1" smtClean="0"/>
              <a:t>abstract</a:t>
            </a:r>
            <a:r>
              <a:rPr lang="it-IT" sz="1000" dirty="0" smtClean="0"/>
              <a:t> dell'articolo. </a:t>
            </a:r>
            <a:endParaRPr lang="it-IT" sz="10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94DB56D-4ABF-4217-A43D-F263A4BB70F8}" type="slidenum">
              <a:rPr lang="it-IT"/>
              <a:pPr/>
              <a:t>29</a:t>
            </a:fld>
            <a:endParaRPr lang="it-IT"/>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sz="1000" dirty="0" smtClean="0"/>
              <a:t>(http://www.ncbi.nlm.nih.gov/books/)</a:t>
            </a:r>
          </a:p>
          <a:p>
            <a:r>
              <a:rPr lang="en-US" sz="1000" dirty="0" smtClean="0"/>
              <a:t>Bookshelf provides free access to books and documents in life science and healthcare. A vital node in the data-rich resource network at NCBI, Bookshelf enables users to easily browse, retrieve, and read content, and spurs discovery of related information. </a:t>
            </a:r>
          </a:p>
          <a:p>
            <a:endParaRPr lang="en-US" sz="1000" dirty="0" smtClean="0"/>
          </a:p>
          <a:p>
            <a:r>
              <a:rPr lang="en-US" sz="1000" dirty="0" smtClean="0"/>
              <a:t>(http://www.ncbi.nlm.nih.gov/books/NBK45610/)</a:t>
            </a:r>
          </a:p>
          <a:p>
            <a:r>
              <a:rPr lang="en-US" sz="1000" dirty="0" err="1" smtClean="0"/>
              <a:t>PubMed</a:t>
            </a:r>
            <a:r>
              <a:rPr lang="en-US" sz="1000" dirty="0" smtClean="0"/>
              <a:t> is a database of citations and abstracts for journal articles, books and documents. Bookshelf, the books division of the NLM Literature Archive (</a:t>
            </a:r>
            <a:r>
              <a:rPr lang="en-US" sz="1000" dirty="0" err="1" smtClean="0"/>
              <a:t>LitArch</a:t>
            </a:r>
            <a:r>
              <a:rPr lang="en-US" sz="1000" dirty="0" smtClean="0"/>
              <a:t>), is an online collection of full-text books, reports, databases and other documents. Some Bookshelf contents have a corresponding entry in PubMed (See </a:t>
            </a:r>
            <a:r>
              <a:rPr lang="en-US" sz="1000" dirty="0" smtClean="0">
                <a:hlinkClick r:id="rId3" action="ppaction://hlinkfile"/>
              </a:rPr>
              <a:t>PubMed Help</a:t>
            </a:r>
            <a:r>
              <a:rPr lang="en-US" sz="1000" dirty="0" smtClean="0"/>
              <a:t> for details on how to find Books content from PubMed searches). PubMed will not have citations for certain types of Bookshelf material, such as Help Documentation, that are considered out of scope for PubMed.</a:t>
            </a:r>
          </a:p>
          <a:p>
            <a:r>
              <a:rPr lang="en-US" sz="1000" dirty="0" smtClean="0"/>
              <a:t>Bookshelf and PubMed are also interlinked in a variety of ways. PubMed citations have links to Bookshelf documents which cite them (see </a:t>
            </a:r>
            <a:r>
              <a:rPr lang="en-US" sz="1000" dirty="0" smtClean="0">
                <a:hlinkClick r:id="rId3" action="ppaction://hlinkfile"/>
              </a:rPr>
              <a:t>PubMed Help</a:t>
            </a:r>
            <a:r>
              <a:rPr lang="en-US" sz="1000" dirty="0" smtClean="0"/>
              <a:t> on how to view these links). Similarly, journal citations appearing in the bibliography of a Bookshelf document include links to that citation’s PubMed record. You can also view PubMed citations related to a Bookshelf publication or its chapters via the “Related citations in PubMed” panel on the right on book and chapter pages. </a:t>
            </a:r>
          </a:p>
          <a:p>
            <a:endParaRPr lang="it-IT"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FEB511A-48EC-42B7-ADE3-BB1E5319EFCF}" type="slidenum">
              <a:rPr lang="it-IT">
                <a:solidFill>
                  <a:srgbClr val="000000"/>
                </a:solidFill>
              </a:rPr>
              <a:pPr/>
              <a:t>3</a:t>
            </a:fld>
            <a:endParaRPr lang="it-IT">
              <a:solidFill>
                <a:srgbClr val="000000"/>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it-IT" sz="1000" dirty="0">
                <a:latin typeface="Verdana" pitchFamily="34" charset="0"/>
              </a:rPr>
              <a:t>Le informazioni disponibili in rete provengono da fornitori di informazione di natura assai eterogenea: università, industrie private, centri di ricerca, imprese editoriali, negozi, partiti politici,…</a:t>
            </a:r>
          </a:p>
          <a:p>
            <a:r>
              <a:rPr lang="it-IT" sz="1000" dirty="0">
                <a:latin typeface="Verdana" pitchFamily="34" charset="0"/>
              </a:rPr>
              <a:t>Buona regola per valutare una pagina informativa è risalire sempre alla home </a:t>
            </a:r>
            <a:r>
              <a:rPr lang="it-IT" sz="1000" dirty="0" err="1">
                <a:latin typeface="Verdana" pitchFamily="34" charset="0"/>
              </a:rPr>
              <a:t>page</a:t>
            </a:r>
            <a:r>
              <a:rPr lang="it-IT" sz="1000" dirty="0">
                <a:latin typeface="Verdana" pitchFamily="34" charset="0"/>
              </a:rPr>
              <a:t> del sito che la ospita.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30</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31</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32</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33</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34</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35</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36</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7500" lnSpcReduction="20000"/>
          </a:bodyPr>
          <a:lstStyle/>
          <a:p>
            <a:r>
              <a:rPr lang="it-IT" dirty="0" smtClean="0"/>
              <a:t>http://www.nlm.nih.gov/</a:t>
            </a:r>
            <a:r>
              <a:rPr lang="it-IT" dirty="0" err="1" smtClean="0"/>
              <a:t>pubs</a:t>
            </a:r>
            <a:r>
              <a:rPr lang="it-IT" dirty="0" smtClean="0"/>
              <a:t>/</a:t>
            </a:r>
            <a:r>
              <a:rPr lang="it-IT" dirty="0" err="1" smtClean="0"/>
              <a:t>facts</a:t>
            </a:r>
            <a:endParaRPr lang="it-IT" dirty="0" smtClean="0"/>
          </a:p>
          <a:p>
            <a:r>
              <a:rPr lang="it-IT" dirty="0" smtClean="0"/>
              <a:t>(http://bioingegneria.wordpress.com/2006/05/11/i-mesh-questi-sconosciuti/)</a:t>
            </a:r>
          </a:p>
          <a:p>
            <a:r>
              <a:rPr lang="it-IT" dirty="0" smtClean="0"/>
              <a:t>L’acronimo sta per </a:t>
            </a:r>
            <a:r>
              <a:rPr lang="it-IT" dirty="0" err="1" smtClean="0"/>
              <a:t>MEdical</a:t>
            </a:r>
            <a:r>
              <a:rPr lang="it-IT" dirty="0" smtClean="0"/>
              <a:t> </a:t>
            </a:r>
            <a:r>
              <a:rPr lang="it-IT" dirty="0" err="1" smtClean="0"/>
              <a:t>Subject</a:t>
            </a:r>
            <a:r>
              <a:rPr lang="it-IT" dirty="0" smtClean="0"/>
              <a:t> </a:t>
            </a:r>
            <a:r>
              <a:rPr lang="it-IT" dirty="0" err="1" smtClean="0"/>
              <a:t>Headings</a:t>
            </a:r>
            <a:r>
              <a:rPr lang="it-IT" dirty="0" smtClean="0"/>
              <a:t>. Si tratta del vocabolario controllato col quale lavorano gli indicizzatori di MEDLINE. La traduzione italiana dei </a:t>
            </a:r>
            <a:r>
              <a:rPr lang="it-IT" dirty="0" err="1" smtClean="0"/>
              <a:t>Mesh</a:t>
            </a:r>
            <a:r>
              <a:rPr lang="it-IT" dirty="0" smtClean="0"/>
              <a:t> è stata curata dall’Istituto Superiore di Sanità e la loro traduzione è consultabile gratuitamente previa registrazione sul sito. </a:t>
            </a:r>
            <a:r>
              <a:rPr lang="it-IT" dirty="0" err="1" smtClean="0"/>
              <a:t>PubMEd</a:t>
            </a:r>
            <a:r>
              <a:rPr lang="it-IT" dirty="0" smtClean="0"/>
              <a:t> si basa sulla collaborazione di volontari che leggono non tutto l’articolo ma solo titolo </a:t>
            </a:r>
            <a:r>
              <a:rPr lang="it-IT" dirty="0" err="1" smtClean="0"/>
              <a:t>abstract</a:t>
            </a:r>
            <a:r>
              <a:rPr lang="it-IT" dirty="0" smtClean="0"/>
              <a:t> e le didascalie delle immagini. Sulla base di queste informazioni appongono i </a:t>
            </a:r>
            <a:r>
              <a:rPr lang="it-IT" dirty="0" err="1" smtClean="0"/>
              <a:t>MeSH</a:t>
            </a:r>
            <a:r>
              <a:rPr lang="it-IT" dirty="0" smtClean="0"/>
              <a:t>. Una ricerca fatta usando i </a:t>
            </a:r>
            <a:r>
              <a:rPr lang="it-IT" dirty="0" err="1" smtClean="0"/>
              <a:t>MeSh</a:t>
            </a:r>
            <a:r>
              <a:rPr lang="it-IT" dirty="0" smtClean="0"/>
              <a:t> se da una parte dà meno rumore, dall’altra parte può far perdere informazioni importanti. Per questo motivo è sempre consigliabile combinare una ricerca per termine </a:t>
            </a:r>
            <a:r>
              <a:rPr lang="it-IT" dirty="0" err="1" smtClean="0"/>
              <a:t>MeSH</a:t>
            </a:r>
            <a:r>
              <a:rPr lang="it-IT" dirty="0" smtClean="0"/>
              <a:t> con una ricerca utilizzando parole libere. I </a:t>
            </a:r>
            <a:r>
              <a:rPr lang="it-IT" dirty="0" err="1" smtClean="0"/>
              <a:t>MeSH</a:t>
            </a:r>
            <a:r>
              <a:rPr lang="it-IT" dirty="0" smtClean="0"/>
              <a:t> hanno una struttura gerarchica a albero.</a:t>
            </a:r>
          </a:p>
          <a:p>
            <a:pPr algn="just">
              <a:lnSpc>
                <a:spcPct val="80000"/>
              </a:lnSpc>
              <a:spcBef>
                <a:spcPct val="50000"/>
              </a:spcBef>
            </a:pPr>
            <a:r>
              <a:rPr lang="it-IT" dirty="0" smtClean="0">
                <a:latin typeface="Verdana" pitchFamily="34" charset="0"/>
              </a:rPr>
              <a:t>DA http://biblioroma.sbn.it/medica/q&amp;a/ (ultimo agg. 2/11/2002)</a:t>
            </a:r>
          </a:p>
          <a:p>
            <a:pPr algn="just">
              <a:lnSpc>
                <a:spcPct val="80000"/>
              </a:lnSpc>
              <a:spcBef>
                <a:spcPct val="50000"/>
              </a:spcBef>
            </a:pPr>
            <a:r>
              <a:rPr lang="it-IT" dirty="0" smtClean="0">
                <a:latin typeface="Verdana" pitchFamily="34" charset="0"/>
              </a:rPr>
              <a:t>E' vero che la ricerca è più precisa se si usano i MESH? Che cosa sono?</a:t>
            </a:r>
          </a:p>
          <a:p>
            <a:pPr algn="just">
              <a:lnSpc>
                <a:spcPct val="80000"/>
              </a:lnSpc>
              <a:spcBef>
                <a:spcPct val="50000"/>
              </a:spcBef>
            </a:pPr>
            <a:r>
              <a:rPr lang="it-IT" dirty="0" smtClean="0">
                <a:latin typeface="Verdana" pitchFamily="34" charset="0"/>
              </a:rPr>
              <a:t>MESH è l'acronimo di </a:t>
            </a:r>
            <a:r>
              <a:rPr lang="it-IT" dirty="0" err="1" smtClean="0">
                <a:latin typeface="Verdana" pitchFamily="34" charset="0"/>
              </a:rPr>
              <a:t>MEdical</a:t>
            </a:r>
            <a:r>
              <a:rPr lang="it-IT" dirty="0" smtClean="0">
                <a:latin typeface="Verdana" pitchFamily="34" charset="0"/>
              </a:rPr>
              <a:t> </a:t>
            </a:r>
            <a:r>
              <a:rPr lang="it-IT" dirty="0" err="1" smtClean="0">
                <a:latin typeface="Verdana" pitchFamily="34" charset="0"/>
              </a:rPr>
              <a:t>Subject</a:t>
            </a:r>
            <a:r>
              <a:rPr lang="it-IT" dirty="0" smtClean="0">
                <a:latin typeface="Verdana" pitchFamily="34" charset="0"/>
              </a:rPr>
              <a:t> </a:t>
            </a:r>
            <a:r>
              <a:rPr lang="it-IT" dirty="0" err="1" smtClean="0">
                <a:latin typeface="Verdana" pitchFamily="34" charset="0"/>
              </a:rPr>
              <a:t>Headings</a:t>
            </a:r>
            <a:r>
              <a:rPr lang="it-IT" dirty="0" smtClean="0">
                <a:latin typeface="Verdana" pitchFamily="34" charset="0"/>
              </a:rPr>
              <a:t>, ovvero intestazioni di soggetto per la medicina o descrittori. Ne esistono circa 20.000 e sono scelte da specialisti di ogni area della biomedicina. </a:t>
            </a:r>
          </a:p>
          <a:p>
            <a:pPr algn="just">
              <a:lnSpc>
                <a:spcPct val="80000"/>
              </a:lnSpc>
              <a:spcBef>
                <a:spcPct val="50000"/>
              </a:spcBef>
            </a:pPr>
            <a:r>
              <a:rPr lang="it-IT" dirty="0" smtClean="0">
                <a:latin typeface="Verdana" pitchFamily="34" charset="0"/>
              </a:rPr>
              <a:t>Nel loro insieme i MESH formano un </a:t>
            </a:r>
            <a:r>
              <a:rPr lang="it-IT" u="sng" dirty="0" err="1" smtClean="0">
                <a:latin typeface="Verdana" pitchFamily="34" charset="0"/>
              </a:rPr>
              <a:t>tesauro</a:t>
            </a:r>
            <a:r>
              <a:rPr lang="it-IT" dirty="0" smtClean="0">
                <a:latin typeface="Verdana" pitchFamily="34" charset="0"/>
              </a:rPr>
              <a:t>, ossia un elenco strutturato di descrittori controllati, che rappresenta il complesso di tutti i possibili soggetti che, in un dato momento, possono essere attribuiti ad ogni singola pubblicazione. Tale </a:t>
            </a:r>
            <a:r>
              <a:rPr lang="it-IT" dirty="0" err="1" smtClean="0">
                <a:latin typeface="Verdana" pitchFamily="34" charset="0"/>
              </a:rPr>
              <a:t>tesauro</a:t>
            </a:r>
            <a:r>
              <a:rPr lang="it-IT" dirty="0" smtClean="0">
                <a:latin typeface="Verdana" pitchFamily="34" charset="0"/>
              </a:rPr>
              <a:t> viene aggiornato periodicamente per seguire l'estensione della scienza medica e per adeguare i descrittori alla terminologia dominante. Ad esempio, all'inizio degli anni '90 la voce </a:t>
            </a:r>
            <a:r>
              <a:rPr lang="it-IT" i="1" dirty="0" err="1" smtClean="0">
                <a:latin typeface="Verdana" pitchFamily="34" charset="0"/>
              </a:rPr>
              <a:t>peritoneoscopy</a:t>
            </a:r>
            <a:r>
              <a:rPr lang="it-IT" dirty="0" smtClean="0">
                <a:latin typeface="Verdana" pitchFamily="34" charset="0"/>
              </a:rPr>
              <a:t> è stata mutata in </a:t>
            </a:r>
            <a:r>
              <a:rPr lang="it-IT" i="1" dirty="0" err="1" smtClean="0">
                <a:latin typeface="Verdana" pitchFamily="34" charset="0"/>
              </a:rPr>
              <a:t>laparoscopy</a:t>
            </a:r>
            <a:r>
              <a:rPr lang="it-IT" dirty="0" smtClean="0">
                <a:latin typeface="Verdana" pitchFamily="34" charset="0"/>
              </a:rPr>
              <a:t> e sono stati introdotti numerosi descrittori relativi ai trapianti. Anche i nomi delle sostanze chimiche vengono continuamente aggiornati.</a:t>
            </a:r>
          </a:p>
          <a:p>
            <a:pPr algn="just">
              <a:lnSpc>
                <a:spcPct val="80000"/>
              </a:lnSpc>
              <a:spcBef>
                <a:spcPct val="50000"/>
              </a:spcBef>
            </a:pPr>
            <a:r>
              <a:rPr lang="it-IT" dirty="0" smtClean="0">
                <a:latin typeface="Verdana" pitchFamily="34" charset="0"/>
              </a:rPr>
              <a:t>I singoli descrittori sono legati tra loro da tre tipi di relazioni: </a:t>
            </a:r>
          </a:p>
          <a:p>
            <a:pPr algn="just">
              <a:lnSpc>
                <a:spcPct val="80000"/>
              </a:lnSpc>
              <a:spcBef>
                <a:spcPct val="50000"/>
              </a:spcBef>
              <a:buFontTx/>
              <a:buChar char="•"/>
            </a:pPr>
            <a:r>
              <a:rPr lang="it-IT" dirty="0" smtClean="0">
                <a:latin typeface="Verdana" pitchFamily="34" charset="0"/>
              </a:rPr>
              <a:t>di "equivalenza" (per cui un termine non accettato </a:t>
            </a:r>
            <a:r>
              <a:rPr lang="it-IT" i="1" dirty="0" smtClean="0">
                <a:latin typeface="Verdana" pitchFamily="34" charset="0"/>
              </a:rPr>
              <a:t>rinvia</a:t>
            </a:r>
            <a:r>
              <a:rPr lang="it-IT" dirty="0" smtClean="0">
                <a:latin typeface="Verdana" pitchFamily="34" charset="0"/>
              </a:rPr>
              <a:t> ad un altro accettato: </a:t>
            </a:r>
            <a:r>
              <a:rPr lang="it-IT" i="1" dirty="0" err="1" smtClean="0">
                <a:latin typeface="Verdana" pitchFamily="34" charset="0"/>
              </a:rPr>
              <a:t>peritoneoscopy</a:t>
            </a:r>
            <a:r>
              <a:rPr lang="it-IT" dirty="0" smtClean="0">
                <a:latin typeface="Verdana" pitchFamily="34" charset="0"/>
              </a:rPr>
              <a:t> vedi </a:t>
            </a:r>
            <a:r>
              <a:rPr lang="it-IT" i="1" dirty="0" err="1" smtClean="0">
                <a:latin typeface="Verdana" pitchFamily="34" charset="0"/>
              </a:rPr>
              <a:t>laparoscopy</a:t>
            </a:r>
            <a:r>
              <a:rPr lang="it-IT" dirty="0" smtClean="0">
                <a:latin typeface="Verdana" pitchFamily="34" charset="0"/>
              </a:rPr>
              <a:t> - ma negli anni '80 era l'inverso); </a:t>
            </a:r>
          </a:p>
          <a:p>
            <a:pPr algn="just">
              <a:lnSpc>
                <a:spcPct val="80000"/>
              </a:lnSpc>
              <a:spcBef>
                <a:spcPct val="50000"/>
              </a:spcBef>
              <a:buFontTx/>
              <a:buChar char="•"/>
            </a:pPr>
            <a:r>
              <a:rPr lang="it-IT" dirty="0" smtClean="0">
                <a:latin typeface="Verdana" pitchFamily="34" charset="0"/>
              </a:rPr>
              <a:t>gerarchica (un descrittore ne comprende altri più specifici ed è compreso in altri più generali, in una struttura ad </a:t>
            </a:r>
            <a:r>
              <a:rPr lang="it-IT" u="sng" dirty="0" smtClean="0">
                <a:latin typeface="Verdana" pitchFamily="34" charset="0"/>
              </a:rPr>
              <a:t>albero</a:t>
            </a:r>
            <a:r>
              <a:rPr lang="it-IT" dirty="0" smtClean="0">
                <a:latin typeface="Verdana" pitchFamily="34" charset="0"/>
              </a:rPr>
              <a:t> alla quale si può applicare il meccanismo dell'</a:t>
            </a:r>
            <a:r>
              <a:rPr lang="it-IT" u="sng" dirty="0" smtClean="0">
                <a:latin typeface="Verdana" pitchFamily="34" charset="0"/>
              </a:rPr>
              <a:t>esplosione</a:t>
            </a:r>
            <a:r>
              <a:rPr lang="it-IT" dirty="0" smtClean="0">
                <a:latin typeface="Verdana" pitchFamily="34" charset="0"/>
              </a:rPr>
              <a:t>); </a:t>
            </a:r>
          </a:p>
          <a:p>
            <a:pPr algn="just">
              <a:lnSpc>
                <a:spcPct val="80000"/>
              </a:lnSpc>
              <a:spcBef>
                <a:spcPct val="50000"/>
              </a:spcBef>
              <a:buFontTx/>
              <a:buChar char="•"/>
            </a:pPr>
            <a:r>
              <a:rPr lang="it-IT" dirty="0" smtClean="0">
                <a:latin typeface="Verdana" pitchFamily="34" charset="0"/>
              </a:rPr>
              <a:t>di affinità (allora si parla di </a:t>
            </a:r>
            <a:r>
              <a:rPr lang="it-IT" i="1" dirty="0" smtClean="0">
                <a:latin typeface="Verdana" pitchFamily="34" charset="0"/>
              </a:rPr>
              <a:t>richiamo</a:t>
            </a:r>
            <a:r>
              <a:rPr lang="it-IT" dirty="0" smtClean="0">
                <a:latin typeface="Verdana" pitchFamily="34" charset="0"/>
              </a:rPr>
              <a:t>, o </a:t>
            </a:r>
            <a:r>
              <a:rPr lang="it-IT" i="1" dirty="0" smtClean="0">
                <a:latin typeface="Verdana" pitchFamily="34" charset="0"/>
              </a:rPr>
              <a:t>vedi anche</a:t>
            </a:r>
            <a:r>
              <a:rPr lang="it-IT" dirty="0" smtClean="0">
                <a:latin typeface="Verdana" pitchFamily="34" charset="0"/>
              </a:rPr>
              <a:t> - in pratica si tratta di indicazioni che aiutano il ricercatore a inserire nella ricerca termini aggiuntivi che hanno un nesso semantico con il termine di partenza).</a:t>
            </a:r>
          </a:p>
          <a:p>
            <a:pPr algn="just">
              <a:lnSpc>
                <a:spcPct val="80000"/>
              </a:lnSpc>
              <a:spcBef>
                <a:spcPct val="50000"/>
              </a:spcBef>
            </a:pPr>
            <a:r>
              <a:rPr lang="it-IT" dirty="0" smtClean="0">
                <a:latin typeface="Verdana" pitchFamily="34" charset="0"/>
              </a:rPr>
              <a:t>TUTORIAL IN ITALIANO </a:t>
            </a:r>
            <a:r>
              <a:rPr lang="it-IT" dirty="0" err="1" smtClean="0">
                <a:latin typeface="Verdana" pitchFamily="34" charset="0"/>
              </a:rPr>
              <a:t>DI</a:t>
            </a:r>
            <a:r>
              <a:rPr lang="it-IT" dirty="0" smtClean="0">
                <a:latin typeface="Verdana" pitchFamily="34" charset="0"/>
              </a:rPr>
              <a:t> </a:t>
            </a:r>
            <a:r>
              <a:rPr lang="it-IT" dirty="0" err="1" smtClean="0">
                <a:latin typeface="Verdana" pitchFamily="34" charset="0"/>
              </a:rPr>
              <a:t>PubMed</a:t>
            </a:r>
            <a:r>
              <a:rPr lang="it-IT" dirty="0" smtClean="0">
                <a:latin typeface="Verdana" pitchFamily="34" charset="0"/>
              </a:rPr>
              <a:t>: </a:t>
            </a:r>
            <a:r>
              <a:rPr lang="it-IT" dirty="0" smtClean="0"/>
              <a:t>http://www.biocfarm.unibo.it/</a:t>
            </a:r>
            <a:r>
              <a:rPr lang="it-IT" dirty="0" err="1" smtClean="0"/>
              <a:t>cat</a:t>
            </a:r>
            <a:r>
              <a:rPr lang="it-IT" dirty="0" smtClean="0"/>
              <a:t>/</a:t>
            </a:r>
            <a:r>
              <a:rPr lang="it-IT" dirty="0" err="1" smtClean="0"/>
              <a:t>pubmed</a:t>
            </a:r>
            <a:r>
              <a:rPr lang="it-IT" dirty="0" smtClean="0"/>
              <a:t>/</a:t>
            </a:r>
          </a:p>
          <a:p>
            <a:pPr algn="just">
              <a:lnSpc>
                <a:spcPct val="80000"/>
              </a:lnSpc>
              <a:spcBef>
                <a:spcPct val="50000"/>
              </a:spcBef>
            </a:pPr>
            <a:r>
              <a:rPr lang="it-IT" dirty="0" err="1" smtClean="0"/>
              <a:t>MeSH</a:t>
            </a:r>
            <a:r>
              <a:rPr lang="it-IT" dirty="0" smtClean="0"/>
              <a:t> : (</a:t>
            </a:r>
            <a:r>
              <a:rPr lang="it-IT" dirty="0" err="1" smtClean="0"/>
              <a:t>Medical</a:t>
            </a:r>
            <a:r>
              <a:rPr lang="it-IT" dirty="0" smtClean="0"/>
              <a:t> </a:t>
            </a:r>
            <a:r>
              <a:rPr lang="it-IT" dirty="0" err="1" smtClean="0"/>
              <a:t>Subject</a:t>
            </a:r>
            <a:r>
              <a:rPr lang="it-IT" dirty="0" smtClean="0"/>
              <a:t> </a:t>
            </a:r>
            <a:r>
              <a:rPr lang="it-IT" dirty="0" err="1" smtClean="0"/>
              <a:t>Heading</a:t>
            </a:r>
            <a:r>
              <a:rPr lang="it-IT" dirty="0" smtClean="0"/>
              <a:t>): un vocabolario di termini controllati usato da tutti gli indicizzatori di una organizzazione per assicurare un riferimento univoco nell'assegnare i termini agli articoli (o </a:t>
            </a:r>
            <a:r>
              <a:rPr lang="it-IT" dirty="0" err="1" smtClean="0"/>
              <a:t>records</a:t>
            </a:r>
            <a:r>
              <a:rPr lang="it-IT" dirty="0" smtClean="0"/>
              <a:t>) sullo stesso argomento. Sono anche usati nelle ricerche per evitare di  pensare a tutte le parole possibili che i vari autori possono aver usato per esprimere lo stesso concetto. Per esempio, il termine </a:t>
            </a:r>
            <a:r>
              <a:rPr lang="it-IT" dirty="0" err="1" smtClean="0"/>
              <a:t>MeSH</a:t>
            </a:r>
            <a:r>
              <a:rPr lang="it-IT" dirty="0" smtClean="0"/>
              <a:t> "</a:t>
            </a:r>
            <a:r>
              <a:rPr lang="it-IT" dirty="0" err="1" smtClean="0"/>
              <a:t>aged</a:t>
            </a:r>
            <a:r>
              <a:rPr lang="it-IT" dirty="0" smtClean="0"/>
              <a:t>"  è assegnato in luogo di </a:t>
            </a:r>
            <a:r>
              <a:rPr lang="it-IT" dirty="0" err="1" smtClean="0"/>
              <a:t>aging</a:t>
            </a:r>
            <a:r>
              <a:rPr lang="it-IT" dirty="0" smtClean="0"/>
              <a:t>, </a:t>
            </a:r>
            <a:r>
              <a:rPr lang="it-IT" dirty="0" err="1" smtClean="0"/>
              <a:t>older</a:t>
            </a:r>
            <a:r>
              <a:rPr lang="it-IT" dirty="0" smtClean="0"/>
              <a:t>, </a:t>
            </a:r>
            <a:r>
              <a:rPr lang="it-IT" dirty="0" err="1" smtClean="0"/>
              <a:t>elderly</a:t>
            </a:r>
            <a:r>
              <a:rPr lang="it-IT" dirty="0" smtClean="0"/>
              <a:t>, senior citizen, </a:t>
            </a:r>
            <a:r>
              <a:rPr lang="it-IT" dirty="0" err="1" smtClean="0"/>
              <a:t>geriatric</a:t>
            </a:r>
            <a:r>
              <a:rPr lang="it-IT" dirty="0" smtClean="0"/>
              <a:t> </a:t>
            </a:r>
            <a:r>
              <a:rPr lang="it-IT" dirty="0" err="1" smtClean="0"/>
              <a:t>person</a:t>
            </a:r>
            <a:r>
              <a:rPr lang="it-IT" dirty="0" smtClean="0"/>
              <a:t>, etc. , tutti termini che possono apparire, scelti dall'autore, nel titolo o nell'</a:t>
            </a:r>
            <a:r>
              <a:rPr lang="it-IT" dirty="0" err="1" smtClean="0"/>
              <a:t>abstract</a:t>
            </a:r>
            <a:r>
              <a:rPr lang="it-IT" dirty="0" smtClean="0"/>
              <a:t> dell'articolo. </a:t>
            </a:r>
            <a:r>
              <a:rPr lang="it-IT" dirty="0" err="1" smtClean="0"/>
              <a:t>heets</a:t>
            </a:r>
            <a:r>
              <a:rPr lang="it-IT" dirty="0" smtClean="0"/>
              <a:t>/</a:t>
            </a:r>
            <a:r>
              <a:rPr lang="it-IT" dirty="0" err="1" smtClean="0"/>
              <a:t>mesh.html</a:t>
            </a:r>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37</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38</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39</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0B8965E-1994-4324-B605-324E196B063B}" type="slidenum">
              <a:rPr lang="it-IT">
                <a:solidFill>
                  <a:srgbClr val="000000"/>
                </a:solidFill>
              </a:rPr>
              <a:pPr/>
              <a:t>4</a:t>
            </a:fld>
            <a:endParaRPr lang="it-IT">
              <a:solidFill>
                <a:srgbClr val="000000"/>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it-IT" dirty="0">
              <a:latin typeface="Verdan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40</a:t>
            </a:fld>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41</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42</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43</a:t>
            </a:fld>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44</a:t>
            </a:fld>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45</a:t>
            </a:fld>
            <a:endParaRPr 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46</a:t>
            </a:fld>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47</a:t>
            </a:fld>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48</a:t>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49</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5</a:t>
            </a:fld>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smtClean="0"/>
              <a:t>http://www.biblioteche.unibo.it/</a:t>
            </a:r>
            <a:r>
              <a:rPr lang="it-IT" sz="1000" dirty="0" err="1" smtClean="0"/>
              <a:t>sba</a:t>
            </a:r>
            <a:r>
              <a:rPr lang="it-IT" sz="1000" dirty="0" smtClean="0"/>
              <a:t>/notizie/</a:t>
            </a:r>
            <a:r>
              <a:rPr lang="it-IT" sz="1000" dirty="0" err="1" smtClean="0"/>
              <a:t>a-link-in-pubmed</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50</a:t>
            </a:fld>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51</a:t>
            </a:fld>
            <a:endParaRPr 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52</a:t>
            </a:fld>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53</a:t>
            </a:fld>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b="1" dirty="0" smtClean="0"/>
              <a:t>NILDE è un software per il servizio di </a:t>
            </a:r>
            <a:r>
              <a:rPr lang="it-IT" sz="1000" b="1" dirty="0" err="1" smtClean="0"/>
              <a:t>Document</a:t>
            </a:r>
            <a:r>
              <a:rPr lang="it-IT" sz="1000" b="1" dirty="0" smtClean="0"/>
              <a:t> Delivery che permette alle biblioteche di richiedere e di fornire documenti in maniera reciproca. </a:t>
            </a:r>
          </a:p>
          <a:p>
            <a:r>
              <a:rPr lang="it-IT" sz="1000" dirty="0" smtClean="0"/>
              <a:t>Ogni Biblioteca può richiedere e inviare documenti all'interno di una comunità di biblioteche che condivide le risorse bibliografiche in spirito di collaborazione. </a:t>
            </a:r>
          </a:p>
          <a:p>
            <a:r>
              <a:rPr lang="it-IT" sz="1000" dirty="0" smtClean="0"/>
              <a:t>Ciascun Utente ha a disposizione uno strumento facile da usare per il reperimento di documenti e per la gestione dei dati bibliografici. </a:t>
            </a:r>
          </a:p>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54</a:t>
            </a:fld>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55</a:t>
            </a:fld>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err="1" smtClean="0"/>
              <a:t>Scopus</a:t>
            </a:r>
            <a:r>
              <a:rPr lang="it-IT" sz="1000" dirty="0" smtClean="0"/>
              <a:t> è una banca dati bibliografica e citazionale di letteratura scientifica e fonti web di qualità di ambito scientifico-tecnologico e delle scienze umane e sociali. </a:t>
            </a:r>
            <a:r>
              <a:rPr lang="it-IT" sz="1000" dirty="0" err="1" smtClean="0"/>
              <a:t>Scopus</a:t>
            </a:r>
            <a:r>
              <a:rPr lang="it-IT" sz="1000" dirty="0" smtClean="0"/>
              <a:t> non è completo per le </a:t>
            </a:r>
            <a:r>
              <a:rPr lang="it-IT" sz="1000" dirty="0" err="1" smtClean="0"/>
              <a:t>informazi</a:t>
            </a:r>
            <a:endParaRPr lang="it-IT" sz="1000" dirty="0" smtClean="0"/>
          </a:p>
          <a:p>
            <a:endParaRPr lang="it-IT" sz="1000" dirty="0" smtClean="0"/>
          </a:p>
          <a:p>
            <a:r>
              <a:rPr lang="it-IT" sz="1000" dirty="0" err="1" smtClean="0"/>
              <a:t>SciVerse</a:t>
            </a:r>
            <a:r>
              <a:rPr lang="it-IT" sz="1000" dirty="0" smtClean="0"/>
              <a:t> </a:t>
            </a:r>
            <a:r>
              <a:rPr lang="it-IT" sz="1000" dirty="0" err="1" smtClean="0"/>
              <a:t>Scopus</a:t>
            </a:r>
            <a:r>
              <a:rPr lang="it-IT" sz="1000" dirty="0" smtClean="0"/>
              <a:t> è il più grande database di </a:t>
            </a:r>
            <a:r>
              <a:rPr lang="it-IT" sz="1000" dirty="0" err="1" smtClean="0"/>
              <a:t>abstract</a:t>
            </a:r>
            <a:r>
              <a:rPr lang="it-IT" sz="1000" dirty="0" smtClean="0"/>
              <a:t> e citazioni di bibliografia sottoposta a revisione paritetica e di autorevoli fonti Web, dotato di strumenti intuitivi che consentono di trovare, analizzare e visualizzare le </a:t>
            </a:r>
            <a:r>
              <a:rPr lang="it-IT" sz="1000" dirty="0" err="1" smtClean="0"/>
              <a:t>ricerche.oni</a:t>
            </a:r>
            <a:r>
              <a:rPr lang="it-IT" sz="1000" dirty="0" smtClean="0"/>
              <a:t> citazionali anteriori al 1996. </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56</a:t>
            </a:fld>
            <a:endParaRPr 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57</a:t>
            </a:fld>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58</a:t>
            </a:fld>
            <a:endParaRPr 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000" dirty="0" smtClean="0"/>
              <a:t>(http://www.scimagojr.com/index.php)</a:t>
            </a:r>
          </a:p>
          <a:p>
            <a:r>
              <a:rPr lang="en-US" sz="1000" dirty="0" smtClean="0"/>
              <a:t>The </a:t>
            </a:r>
            <a:r>
              <a:rPr lang="en-US" sz="1000" b="1" dirty="0" err="1" smtClean="0"/>
              <a:t>SCImago</a:t>
            </a:r>
            <a:r>
              <a:rPr lang="en-US" sz="1000" b="1" dirty="0" smtClean="0"/>
              <a:t> Journal &amp; Country Rank</a:t>
            </a:r>
            <a:r>
              <a:rPr lang="en-US" sz="1000" dirty="0" smtClean="0"/>
              <a:t> is a portal that includes the journals and country scientific indicators developed from the information contained in the </a:t>
            </a:r>
            <a:r>
              <a:rPr lang="en-US" sz="1000" dirty="0" smtClean="0">
                <a:hlinkClick r:id="rId3"/>
              </a:rPr>
              <a:t>Scopus®</a:t>
            </a:r>
            <a:r>
              <a:rPr lang="en-US" sz="1000" dirty="0" smtClean="0"/>
              <a:t> database (</a:t>
            </a:r>
            <a:r>
              <a:rPr lang="en-US" sz="1000" dirty="0" smtClean="0">
                <a:hlinkClick r:id="rId4"/>
              </a:rPr>
              <a:t>Elsevier B.V.</a:t>
            </a:r>
            <a:r>
              <a:rPr lang="en-US" sz="1000" dirty="0" smtClean="0"/>
              <a:t>). </a:t>
            </a:r>
            <a:r>
              <a:rPr lang="en-US" sz="1000" b="1" dirty="0" smtClean="0"/>
              <a:t>These indicators can be used to assess and analyze scientific domains.</a:t>
            </a:r>
          </a:p>
          <a:p>
            <a:endParaRPr lang="en-US" sz="1000" b="1" dirty="0" smtClean="0"/>
          </a:p>
          <a:p>
            <a:r>
              <a:rPr lang="en-US" sz="1000" b="1" dirty="0" err="1" smtClean="0"/>
              <a:t>Da</a:t>
            </a:r>
            <a:r>
              <a:rPr lang="en-US" sz="1000" b="1" dirty="0" smtClean="0"/>
              <a:t> </a:t>
            </a:r>
            <a:r>
              <a:rPr lang="en-US" sz="1000" b="1" dirty="0" err="1" smtClean="0"/>
              <a:t>presentazione</a:t>
            </a:r>
            <a:r>
              <a:rPr lang="en-US" sz="1000" b="1" dirty="0" smtClean="0"/>
              <a:t> del 2008 </a:t>
            </a:r>
            <a:r>
              <a:rPr lang="en-US" sz="1000" b="1" dirty="0" err="1" smtClean="0"/>
              <a:t>di</a:t>
            </a:r>
            <a:r>
              <a:rPr lang="en-US" sz="1000" b="1" dirty="0" smtClean="0"/>
              <a:t> </a:t>
            </a:r>
            <a:r>
              <a:rPr lang="en-US" sz="1000" b="1" dirty="0" err="1" smtClean="0"/>
              <a:t>Antonella</a:t>
            </a:r>
            <a:r>
              <a:rPr lang="en-US" sz="1000" b="1" dirty="0" smtClean="0"/>
              <a:t> de </a:t>
            </a:r>
            <a:r>
              <a:rPr lang="en-US" sz="1000" b="1" dirty="0" err="1" smtClean="0"/>
              <a:t>Robbio</a:t>
            </a:r>
            <a:endParaRPr lang="en-US" sz="1000" b="1" dirty="0" smtClean="0"/>
          </a:p>
          <a:p>
            <a:r>
              <a:rPr lang="it-IT" sz="1000" dirty="0" smtClean="0"/>
              <a:t>nuovo database gratuito accessibile in Internet</a:t>
            </a:r>
          </a:p>
          <a:p>
            <a:r>
              <a:rPr lang="it-IT" sz="1000" dirty="0" smtClean="0"/>
              <a:t> messo a punto dalle università spagnole di Granada,</a:t>
            </a:r>
          </a:p>
          <a:p>
            <a:r>
              <a:rPr lang="it-IT" sz="1000" dirty="0" err="1" smtClean="0"/>
              <a:t>Estremadura</a:t>
            </a:r>
            <a:r>
              <a:rPr lang="it-IT" sz="1000" dirty="0" smtClean="0"/>
              <a:t> e Carlos III di Madrid</a:t>
            </a:r>
          </a:p>
          <a:p>
            <a:r>
              <a:rPr lang="it-IT" sz="1000" dirty="0" smtClean="0"/>
              <a:t> In collaborazione con </a:t>
            </a:r>
            <a:r>
              <a:rPr lang="it-IT" sz="1000" dirty="0" err="1" smtClean="0"/>
              <a:t>Elsevier</a:t>
            </a:r>
            <a:r>
              <a:rPr lang="it-IT" sz="1000" dirty="0" smtClean="0"/>
              <a:t> che ha fornito le citazioni relative</a:t>
            </a:r>
          </a:p>
          <a:p>
            <a:r>
              <a:rPr lang="it-IT" sz="1000" dirty="0" smtClean="0"/>
              <a:t>ai 13 mila periodici indicizzati da SCOPUS (dal 1996 ad oggi)</a:t>
            </a:r>
          </a:p>
          <a:p>
            <a:r>
              <a:rPr lang="it-IT" sz="1000" dirty="0" smtClean="0"/>
              <a:t> permette di generare </a:t>
            </a:r>
            <a:r>
              <a:rPr lang="it-IT" sz="1000" dirty="0" err="1" smtClean="0"/>
              <a:t>statitistiche</a:t>
            </a:r>
            <a:r>
              <a:rPr lang="it-IT" sz="1000" dirty="0" smtClean="0"/>
              <a:t> sulle citazioni degli articoli</a:t>
            </a:r>
          </a:p>
          <a:p>
            <a:r>
              <a:rPr lang="it-IT" sz="1000" dirty="0" smtClean="0"/>
              <a:t>pubblicati nelle riviste </a:t>
            </a:r>
            <a:r>
              <a:rPr lang="it-IT" sz="1000" dirty="0" err="1" smtClean="0"/>
              <a:t>peer-reviewed</a:t>
            </a:r>
            <a:endParaRPr lang="it-IT" sz="1000" dirty="0" smtClean="0"/>
          </a:p>
          <a:p>
            <a:r>
              <a:rPr lang="it-IT" sz="1000" dirty="0" smtClean="0"/>
              <a:t> calcola anche l'impact </a:t>
            </a:r>
            <a:r>
              <a:rPr lang="it-IT" sz="1000" dirty="0" err="1" smtClean="0"/>
              <a:t>factor</a:t>
            </a:r>
            <a:r>
              <a:rPr lang="it-IT" sz="1000" dirty="0" smtClean="0"/>
              <a:t> delle riviste usando un nuovo</a:t>
            </a:r>
          </a:p>
          <a:p>
            <a:r>
              <a:rPr lang="it-IT" sz="1000" dirty="0" smtClean="0"/>
              <a:t>algoritmo simile a </a:t>
            </a:r>
            <a:r>
              <a:rPr lang="it-IT" sz="1000" dirty="0" err="1" smtClean="0"/>
              <a:t>PageRank</a:t>
            </a:r>
            <a:r>
              <a:rPr lang="it-IT" sz="1000" dirty="0" smtClean="0"/>
              <a:t>, l'algoritmo utilizzato da Google per</a:t>
            </a:r>
          </a:p>
          <a:p>
            <a:r>
              <a:rPr lang="it-IT" sz="1000" dirty="0" smtClean="0"/>
              <a:t>ordinare le pagine</a:t>
            </a:r>
          </a:p>
          <a:p>
            <a:r>
              <a:rPr lang="it-IT" sz="1000" dirty="0" smtClean="0"/>
              <a:t> Si possono fare ricerche incrociate per paesi e per discipline</a:t>
            </a:r>
          </a:p>
          <a:p>
            <a:r>
              <a:rPr lang="it-IT" sz="1000" dirty="0" smtClean="0"/>
              <a:t> genera statistiche per paese, confronta il numero degli articoli</a:t>
            </a:r>
          </a:p>
          <a:p>
            <a:r>
              <a:rPr lang="it-IT" sz="1000" dirty="0" smtClean="0"/>
              <a:t>pubblicati, le citazioni, per paese</a:t>
            </a:r>
          </a:p>
          <a:p>
            <a:r>
              <a:rPr lang="it-IT" sz="1000" dirty="0" smtClean="0"/>
              <a:t>Come si colloca l'Italia</a:t>
            </a:r>
          </a:p>
          <a:p>
            <a:r>
              <a:rPr lang="it-IT" sz="1000" dirty="0" smtClean="0"/>
              <a:t>http://www.scimagojr.com/</a:t>
            </a:r>
            <a:r>
              <a:rPr lang="it-IT" sz="1000" dirty="0" err="1" smtClean="0"/>
              <a:t>countryrank.php</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59</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D82D9DD-B16E-4469-87D7-509315EA156E}" type="slidenum">
              <a:rPr lang="it-IT">
                <a:solidFill>
                  <a:srgbClr val="000000"/>
                </a:solidFill>
              </a:rPr>
              <a:pPr/>
              <a:t>6</a:t>
            </a:fld>
            <a:endParaRPr lang="it-IT">
              <a:solidFill>
                <a:srgbClr val="000000"/>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normAutofit fontScale="62500" lnSpcReduction="20000"/>
          </a:bodyPr>
          <a:lstStyle/>
          <a:p>
            <a:r>
              <a:rPr lang="it-IT" sz="1000" dirty="0">
                <a:latin typeface="Verdana" pitchFamily="34" charset="0"/>
              </a:rPr>
              <a:t>Imparare come e dove cercare i tipi di informazione diversa costituisce un passo essenziale per poter padroneggiare l’offerta informativa di Internet</a:t>
            </a:r>
          </a:p>
          <a:p>
            <a:endParaRPr lang="it-IT" sz="1000" dirty="0">
              <a:latin typeface="Verdana" pitchFamily="34" charset="0"/>
            </a:endParaRPr>
          </a:p>
          <a:p>
            <a:r>
              <a:rPr lang="it-IT" sz="1000" dirty="0">
                <a:latin typeface="Verdana" pitchFamily="34" charset="0"/>
              </a:rPr>
              <a:t>Nuova informazione viene aggiunta ogni giorno; molte informazioni possono essere rimosse o </a:t>
            </a:r>
            <a:r>
              <a:rPr lang="it-IT" sz="1000" dirty="0" smtClean="0">
                <a:latin typeface="Verdana" pitchFamily="34" charset="0"/>
              </a:rPr>
              <a:t>spostate</a:t>
            </a:r>
          </a:p>
          <a:p>
            <a:endParaRPr lang="it-IT" sz="1000" dirty="0" smtClean="0">
              <a:latin typeface="Verdana" pitchFamily="34" charset="0"/>
            </a:endParaRPr>
          </a:p>
          <a:p>
            <a:r>
              <a:rPr lang="it-IT" sz="1000" dirty="0" smtClean="0">
                <a:latin typeface="Verdana" pitchFamily="34" charset="0"/>
              </a:rPr>
              <a:t>(http://digitalhistorians.blogspot.it/p/information-retrieval-e-motori-di.html)</a:t>
            </a:r>
          </a:p>
          <a:p>
            <a:r>
              <a:rPr lang="it-IT" sz="1000" dirty="0" smtClean="0"/>
              <a:t>L'</a:t>
            </a:r>
            <a:r>
              <a:rPr lang="it-IT" sz="1000" b="1" dirty="0" smtClean="0"/>
              <a:t>informazione disordinata</a:t>
            </a:r>
            <a:r>
              <a:rPr lang="it-IT" sz="1000" dirty="0" smtClean="0"/>
              <a:t>  è  difficile da valutare dal punto di vista dell'affidabilità, e per reperirla siamo spesso costretti a navigazioni che possono sembrare quasi casuali e talvolta frustranti</a:t>
            </a:r>
          </a:p>
          <a:p>
            <a:pPr defTabSz="947522">
              <a:defRPr/>
            </a:pPr>
            <a:r>
              <a:rPr lang="it-IT" sz="1000" dirty="0" smtClean="0"/>
              <a:t>L'</a:t>
            </a:r>
            <a:r>
              <a:rPr lang="it-IT" sz="1000" b="1" u="sng" dirty="0" smtClean="0"/>
              <a:t>informazione ordinata</a:t>
            </a:r>
            <a:r>
              <a:rPr lang="it-IT" sz="1000" dirty="0" smtClean="0"/>
              <a:t> di una banca dati è in genere più puntuale e affidabile, ma pur essendo raggiungibile attraverso internet, non è in genere integrata nella grande ragnatela ipertestuale del Web e dunque, un motore di ricerca come Google non la recupera. Questo tipo di informazione fa parte del </a:t>
            </a:r>
            <a:r>
              <a:rPr lang="it-IT" sz="1000" dirty="0" err="1" smtClean="0"/>
              <a:t>cosidetto</a:t>
            </a:r>
            <a:r>
              <a:rPr lang="it-IT" sz="1000" dirty="0" smtClean="0"/>
              <a:t> </a:t>
            </a:r>
            <a:r>
              <a:rPr lang="it-IT" sz="1000" b="1" i="1" dirty="0" err="1" smtClean="0">
                <a:hlinkClick r:id="rId3"/>
              </a:rPr>
              <a:t>deep</a:t>
            </a:r>
            <a:r>
              <a:rPr lang="it-IT" sz="1000" b="1" i="1" dirty="0" smtClean="0">
                <a:hlinkClick r:id="rId3"/>
              </a:rPr>
              <a:t> web</a:t>
            </a:r>
            <a:r>
              <a:rPr lang="it-IT" sz="1000" dirty="0" smtClean="0"/>
              <a:t> o </a:t>
            </a:r>
            <a:r>
              <a:rPr lang="it-IT" sz="1000" b="1" dirty="0" smtClean="0"/>
              <a:t>web profondo</a:t>
            </a:r>
            <a:r>
              <a:rPr lang="it-IT" sz="1000" dirty="0" smtClean="0"/>
              <a:t> o </a:t>
            </a:r>
            <a:r>
              <a:rPr lang="it-IT" sz="1000" b="1" dirty="0" smtClean="0"/>
              <a:t>web invisibile</a:t>
            </a:r>
            <a:r>
              <a:rPr lang="it-IT" sz="1000" dirty="0" smtClean="0"/>
              <a:t>, costituito appunto dalle informazioni e dai documenti memorizzati nelle banche dati che, quando interrogate attraverso apposite maschere di ricerca, generano in risposta specifiche pagine dinamiche (</a:t>
            </a:r>
            <a:r>
              <a:rPr lang="it-IT" sz="1000" i="1" dirty="0" smtClean="0"/>
              <a:t>on the </a:t>
            </a:r>
            <a:r>
              <a:rPr lang="it-IT" sz="1000" i="1" dirty="0" err="1" smtClean="0"/>
              <a:t>fly</a:t>
            </a:r>
            <a:r>
              <a:rPr lang="it-IT" sz="1000" dirty="0" smtClean="0"/>
              <a:t>) es. OPAC, </a:t>
            </a:r>
            <a:r>
              <a:rPr lang="it-IT" sz="1000" dirty="0" err="1" smtClean="0"/>
              <a:t>Biblio</a:t>
            </a:r>
            <a:r>
              <a:rPr lang="it-IT" sz="1000" dirty="0" smtClean="0"/>
              <a:t> digitali. Queste informazioni non possono essere indicizzate dai motori di ricerca, per il semplice motivo che i </a:t>
            </a:r>
            <a:r>
              <a:rPr lang="it-IT" sz="1000" i="1" dirty="0" err="1" smtClean="0">
                <a:hlinkClick r:id="rId4"/>
              </a:rPr>
              <a:t>crawler</a:t>
            </a:r>
            <a:r>
              <a:rPr lang="it-IT" sz="1000" dirty="0" smtClean="0"/>
              <a:t> non sono in grado di interrogare le BD che lo compongono. Ma anche quando l'integrazione con il web è maggiore, tali sistemi si sviluppano comunque secondo logiche e dinamiche proprie, che si intersecano con quelle del web senza mai </a:t>
            </a:r>
            <a:r>
              <a:rPr lang="it-IT" sz="1000" dirty="0" err="1" smtClean="0"/>
              <a:t>identificarvisi</a:t>
            </a:r>
            <a:r>
              <a:rPr lang="it-IT" sz="1000" dirty="0" smtClean="0"/>
              <a:t> totalmente.</a:t>
            </a:r>
          </a:p>
          <a:p>
            <a:pPr rtl="0"/>
            <a:r>
              <a:rPr lang="it-IT" sz="1000" dirty="0" smtClean="0"/>
              <a:t>Questo blog</a:t>
            </a:r>
          </a:p>
          <a:p>
            <a:pPr rtl="0"/>
            <a:r>
              <a:rPr lang="it-IT" sz="1000" dirty="0" smtClean="0"/>
              <a:t>Collegato da qui</a:t>
            </a:r>
          </a:p>
          <a:p>
            <a:pPr rtl="0"/>
            <a:r>
              <a:rPr lang="it-IT" sz="1000" dirty="0" smtClean="0"/>
              <a:t>Il Web</a:t>
            </a:r>
          </a:p>
          <a:p>
            <a:pPr rtl="0"/>
            <a:r>
              <a:rPr lang="it-IT" sz="1000" dirty="0" smtClean="0"/>
              <a:t>Questo blog</a:t>
            </a:r>
          </a:p>
          <a:p>
            <a:pPr rtl="0"/>
            <a:r>
              <a:rPr lang="it-IT" sz="1000" dirty="0" smtClean="0"/>
              <a:t> </a:t>
            </a:r>
          </a:p>
          <a:p>
            <a:pPr rtl="0"/>
            <a:r>
              <a:rPr lang="it-IT" sz="1000" dirty="0" smtClean="0"/>
              <a:t> </a:t>
            </a:r>
          </a:p>
          <a:p>
            <a:pPr rtl="0"/>
            <a:r>
              <a:rPr lang="it-IT" sz="1000" dirty="0" smtClean="0"/>
              <a:t> </a:t>
            </a:r>
          </a:p>
          <a:p>
            <a:pPr rtl="0"/>
            <a:r>
              <a:rPr lang="it-IT" sz="1000" dirty="0" smtClean="0"/>
              <a:t>  </a:t>
            </a:r>
          </a:p>
          <a:p>
            <a:pPr rtl="0"/>
            <a:r>
              <a:rPr lang="it-IT" sz="1000" dirty="0" smtClean="0"/>
              <a:t>Collegato da qui</a:t>
            </a:r>
          </a:p>
          <a:p>
            <a:pPr rtl="0"/>
            <a:r>
              <a:rPr lang="it-IT" sz="1000" dirty="0" smtClean="0"/>
              <a:t> </a:t>
            </a:r>
          </a:p>
          <a:p>
            <a:pPr rtl="0"/>
            <a:r>
              <a:rPr lang="it-IT" sz="1000" dirty="0" smtClean="0"/>
              <a:t> </a:t>
            </a:r>
          </a:p>
          <a:p>
            <a:pPr rtl="0"/>
            <a:r>
              <a:rPr lang="it-IT" sz="1000" dirty="0" smtClean="0"/>
              <a:t> </a:t>
            </a:r>
          </a:p>
          <a:p>
            <a:pPr rtl="0"/>
            <a:r>
              <a:rPr lang="it-IT" sz="1000" dirty="0" smtClean="0"/>
              <a:t>Il Web</a:t>
            </a:r>
          </a:p>
          <a:p>
            <a:pPr rtl="0"/>
            <a:r>
              <a:rPr lang="it-IT" sz="1000" dirty="0" smtClean="0"/>
              <a:t> </a:t>
            </a:r>
          </a:p>
          <a:p>
            <a:pPr rtl="0"/>
            <a:r>
              <a:rPr lang="it-IT" sz="1000" dirty="0" smtClean="0"/>
              <a:t> </a:t>
            </a:r>
          </a:p>
          <a:p>
            <a:pPr rtl="0"/>
            <a:r>
              <a:rPr lang="it-IT" sz="1000" dirty="0" smtClean="0"/>
              <a:t> </a:t>
            </a:r>
          </a:p>
          <a:p>
            <a:r>
              <a:rPr lang="it-IT" sz="1000" dirty="0" smtClean="0"/>
              <a:t> </a:t>
            </a:r>
          </a:p>
          <a:p>
            <a:r>
              <a:rPr lang="it-IT" sz="1000" b="1" dirty="0" smtClean="0">
                <a:hlinkClick r:id="rId5"/>
              </a:rPr>
              <a:t>Information </a:t>
            </a:r>
            <a:r>
              <a:rPr lang="it-IT" sz="1000" b="1" dirty="0" err="1" smtClean="0">
                <a:hlinkClick r:id="rId5"/>
              </a:rPr>
              <a:t>Retrieval</a:t>
            </a:r>
            <a:r>
              <a:rPr lang="it-IT" sz="1000" b="1" dirty="0" smtClean="0">
                <a:hlinkClick r:id="rId5"/>
              </a:rPr>
              <a:t> e Motori di Ricerca</a:t>
            </a:r>
            <a:r>
              <a:rPr lang="it-IT" sz="1000" b="1" dirty="0" smtClean="0"/>
              <a:t> </a:t>
            </a:r>
          </a:p>
          <a:p>
            <a:r>
              <a:rPr lang="it-IT" sz="1000" dirty="0" smtClean="0"/>
              <a:t>L'</a:t>
            </a:r>
            <a:r>
              <a:rPr lang="it-IT" sz="1000" b="1" i="1" dirty="0" smtClean="0"/>
              <a:t>Information </a:t>
            </a:r>
            <a:r>
              <a:rPr lang="it-IT" sz="1000" b="1" i="1" dirty="0" err="1" smtClean="0"/>
              <a:t>Retrieval</a:t>
            </a:r>
            <a:r>
              <a:rPr lang="it-IT" sz="1000" dirty="0" smtClean="0"/>
              <a:t> è l’insieme delle tecniche utilizzate per il recupero mirato dell’informazione. </a:t>
            </a:r>
            <a:br>
              <a:rPr lang="it-IT" sz="1000" dirty="0" smtClean="0"/>
            </a:br>
            <a:r>
              <a:rPr lang="it-IT" sz="1000" dirty="0" smtClean="0"/>
              <a:t> </a:t>
            </a:r>
            <a:br>
              <a:rPr lang="it-IT" sz="1000" dirty="0" smtClean="0"/>
            </a:br>
            <a:r>
              <a:rPr lang="it-IT" sz="1000" b="1" dirty="0" smtClean="0"/>
              <a:t>Caratteristiche dell’informazione in Internet</a:t>
            </a:r>
            <a:r>
              <a:rPr lang="it-IT" sz="1000" dirty="0" smtClean="0"/>
              <a:t/>
            </a:r>
            <a:br>
              <a:rPr lang="it-IT" sz="1000" dirty="0" smtClean="0"/>
            </a:br>
            <a:r>
              <a:rPr lang="it-IT" sz="1000" b="1" dirty="0" smtClean="0"/>
              <a:t>fluidità esterna</a:t>
            </a:r>
            <a:r>
              <a:rPr lang="it-IT" sz="1000" dirty="0" smtClean="0"/>
              <a:t>: nascita, morte, migrazione e/o cambiamenti di siti o pagine web</a:t>
            </a:r>
          </a:p>
          <a:p>
            <a:r>
              <a:rPr lang="it-IT" sz="1000" b="1" dirty="0" smtClean="0"/>
              <a:t>fossilizzazione</a:t>
            </a:r>
            <a:r>
              <a:rPr lang="it-IT" sz="1000" dirty="0" smtClean="0"/>
              <a:t>: link morti, documenti superati da versioni più recenti, ecc.</a:t>
            </a:r>
          </a:p>
          <a:p>
            <a:r>
              <a:rPr lang="it-IT" sz="1000" b="1" dirty="0" smtClean="0"/>
              <a:t>fluidità interna</a:t>
            </a:r>
            <a:r>
              <a:rPr lang="it-IT" sz="1000" dirty="0" smtClean="0"/>
              <a:t>: risorse, spesso molto articolate, in continua evoluzione</a:t>
            </a:r>
          </a:p>
          <a:p>
            <a:r>
              <a:rPr lang="it-IT" sz="1000" b="1" dirty="0" smtClean="0"/>
              <a:t>disintermediazione</a:t>
            </a:r>
            <a:r>
              <a:rPr lang="it-IT" sz="1000" dirty="0" smtClean="0"/>
              <a:t>: passaggio diretto del testo, dall’autore al lettore</a:t>
            </a:r>
          </a:p>
          <a:p>
            <a:r>
              <a:rPr lang="it-IT" sz="1000" b="1" dirty="0" smtClean="0"/>
              <a:t>omogeneizzazione</a:t>
            </a:r>
            <a:r>
              <a:rPr lang="it-IT" sz="1000" dirty="0" smtClean="0"/>
              <a:t>: difficile discernere la qualità di un documento sul web dal solo “aspetto esterno”</a:t>
            </a:r>
          </a:p>
          <a:p>
            <a:r>
              <a:rPr lang="it-IT" sz="1000" dirty="0" smtClean="0"/>
              <a:t>In particolare, nel cercare informazione in rete va tenuta presente la differenza fondamentale fra </a:t>
            </a:r>
            <a:r>
              <a:rPr lang="it-IT" sz="1000" b="1" dirty="0" smtClean="0"/>
              <a:t>informazione fortemente strutturata</a:t>
            </a:r>
            <a:r>
              <a:rPr lang="it-IT" sz="1000" dirty="0" smtClean="0"/>
              <a:t> e </a:t>
            </a:r>
            <a:r>
              <a:rPr lang="it-IT" sz="1000" b="1" dirty="0" smtClean="0"/>
              <a:t>informazione libera</a:t>
            </a:r>
            <a:r>
              <a:rPr lang="it-IT" sz="1000" dirty="0" smtClean="0"/>
              <a:t>, non strutturata e a volte occasionale. In Internet troviamo dunque sia informazione ordinata che informazione disordinata, ed entrambe presentano vantaggi e difficoltà. </a:t>
            </a:r>
            <a:br>
              <a:rPr lang="it-IT" sz="1000" dirty="0" smtClean="0"/>
            </a:br>
            <a:r>
              <a:rPr lang="it-IT" sz="1000" dirty="0" smtClean="0"/>
              <a:t>L'</a:t>
            </a:r>
            <a:r>
              <a:rPr lang="it-IT" sz="1000" b="1" dirty="0" smtClean="0"/>
              <a:t>informazione disordinata</a:t>
            </a:r>
            <a:r>
              <a:rPr lang="it-IT" sz="1000" dirty="0" smtClean="0"/>
              <a:t>  è  difficile da valutare dal punto di vista dell'affidabilità, e per reperirla siamo spesso costretti a navigazioni che possono sembrare quasi casuali e talvolta frustranti.</a:t>
            </a:r>
          </a:p>
          <a:p>
            <a:r>
              <a:rPr lang="it-IT" sz="1000" dirty="0" smtClean="0"/>
              <a:t>L'</a:t>
            </a:r>
            <a:r>
              <a:rPr lang="it-IT" sz="1000" b="1" u="sng" dirty="0" smtClean="0"/>
              <a:t>informazione ordinata</a:t>
            </a:r>
            <a:r>
              <a:rPr lang="it-IT" sz="1000" dirty="0" smtClean="0"/>
              <a:t> di una banca dati è in genere più puntuale e affidabile, ma pur essendo raggiungibile attraverso internet, non è in genere integrata nella grande ragnatela ipertestuale del Web e dunque, un motore di ricerca come Google non la recupera. Questo tipo di informazione fa parte del </a:t>
            </a:r>
            <a:r>
              <a:rPr lang="it-IT" sz="1000" dirty="0" err="1" smtClean="0"/>
              <a:t>cosidetto</a:t>
            </a:r>
            <a:r>
              <a:rPr lang="it-IT" sz="1000" dirty="0" smtClean="0"/>
              <a:t> </a:t>
            </a:r>
            <a:r>
              <a:rPr lang="it-IT" sz="1000" b="1" i="1" dirty="0" err="1" smtClean="0">
                <a:hlinkClick r:id="rId3"/>
              </a:rPr>
              <a:t>deep</a:t>
            </a:r>
            <a:r>
              <a:rPr lang="it-IT" sz="1000" b="1" i="1" dirty="0" smtClean="0">
                <a:hlinkClick r:id="rId3"/>
              </a:rPr>
              <a:t> web</a:t>
            </a:r>
            <a:r>
              <a:rPr lang="it-IT" sz="1000" dirty="0" smtClean="0"/>
              <a:t> o </a:t>
            </a:r>
            <a:r>
              <a:rPr lang="it-IT" sz="1000" b="1" dirty="0" smtClean="0"/>
              <a:t>web profondo</a:t>
            </a:r>
            <a:r>
              <a:rPr lang="it-IT" sz="1000" dirty="0" smtClean="0"/>
              <a:t> o </a:t>
            </a:r>
            <a:r>
              <a:rPr lang="it-IT" sz="1000" b="1" dirty="0" smtClean="0"/>
              <a:t>web invisibile</a:t>
            </a:r>
            <a:r>
              <a:rPr lang="it-IT" sz="1000" dirty="0" smtClean="0"/>
              <a:t>, costituito appunto dalle informazioni e dai documenti memorizzati nelle banche dati che, quando interrogate attraverso apposite maschere di ricerca, generano in risposta specifiche pagine dinamiche (</a:t>
            </a:r>
            <a:r>
              <a:rPr lang="it-IT" sz="1000" i="1" dirty="0" smtClean="0"/>
              <a:t>on the </a:t>
            </a:r>
            <a:r>
              <a:rPr lang="it-IT" sz="1000" i="1" dirty="0" err="1" smtClean="0"/>
              <a:t>fly</a:t>
            </a:r>
            <a:r>
              <a:rPr lang="it-IT" sz="1000" dirty="0" smtClean="0"/>
              <a:t>) es. OPAC, </a:t>
            </a:r>
            <a:r>
              <a:rPr lang="it-IT" sz="1000" dirty="0" err="1" smtClean="0"/>
              <a:t>Biblio</a:t>
            </a:r>
            <a:r>
              <a:rPr lang="it-IT" sz="1000" dirty="0" smtClean="0"/>
              <a:t> digitali. Queste informazioni non possono essere indicizzate dai motori di ricerca, per il semplice motivo che i </a:t>
            </a:r>
            <a:r>
              <a:rPr lang="it-IT" sz="1000" i="1" dirty="0" err="1" smtClean="0">
                <a:hlinkClick r:id="rId4"/>
              </a:rPr>
              <a:t>crawler</a:t>
            </a:r>
            <a:r>
              <a:rPr lang="it-IT" sz="1000" dirty="0" smtClean="0"/>
              <a:t> non sono in grado di interrogare le BD che lo compongono.</a:t>
            </a:r>
          </a:p>
          <a:p>
            <a:r>
              <a:rPr lang="it-IT" sz="1000" dirty="0" smtClean="0"/>
              <a:t>Altra difficoltà è data dal fatto che i DB sono spesso realizzati a prescindere dalla loro proiezione su Internet, che ne costituisce soltanto una forma, talvolta parziale, di pubblicazione. Ma anche quando l'integrazione con il web è maggiore, tali sistemi si sviluppano comunque secondo logiche e dinamiche proprie, che si intersecano con quelle del web senza mai </a:t>
            </a:r>
            <a:r>
              <a:rPr lang="it-IT" sz="1000" dirty="0" err="1" smtClean="0"/>
              <a:t>identificarvisi</a:t>
            </a:r>
            <a:r>
              <a:rPr lang="it-IT" sz="1000" dirty="0" smtClean="0"/>
              <a:t> totalmente.</a:t>
            </a:r>
          </a:p>
          <a:p>
            <a:r>
              <a:rPr lang="it-IT" sz="1000" dirty="0" smtClean="0"/>
              <a:t>I </a:t>
            </a:r>
            <a:r>
              <a:rPr lang="it-IT" sz="1000" b="1" dirty="0" smtClean="0"/>
              <a:t>motori di ricerca</a:t>
            </a:r>
            <a:r>
              <a:rPr lang="it-IT" sz="1000" dirty="0" smtClean="0"/>
              <a:t> sono archivi di informazioni che, attraverso interrogazioni dell’utente operati mediante gli </a:t>
            </a:r>
            <a:r>
              <a:rPr lang="it-IT" sz="1000" dirty="0" smtClean="0">
                <a:hlinkClick r:id="rId6"/>
              </a:rPr>
              <a:t>operatori booleani</a:t>
            </a:r>
            <a:r>
              <a:rPr lang="it-IT" sz="1000" dirty="0" smtClean="0"/>
              <a:t>, indicizzano interamente il contenuto testuale di milioni e milioni di singole pagine web, trasformandolo in un elenco di parole corredate dalle indicazioni circa lo loro collocazione originaria (indirizzo). </a:t>
            </a:r>
          </a:p>
          <a:p>
            <a:pPr defTabSz="947522">
              <a:defRPr/>
            </a:pPr>
            <a:endParaRPr lang="it-IT" sz="1000" dirty="0" smtClean="0"/>
          </a:p>
          <a:p>
            <a:pPr defTabSz="947522">
              <a:defRPr/>
            </a:pPr>
            <a:endParaRPr lang="it-IT" sz="1000" dirty="0" smtClean="0"/>
          </a:p>
          <a:p>
            <a:endParaRPr lang="it-IT" sz="1000" dirty="0">
              <a:latin typeface="Verdana"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60</a:t>
            </a:fld>
            <a:endParaRPr 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Macro</a:t>
            </a:r>
            <a:r>
              <a:rPr lang="it-IT" baseline="0" dirty="0" smtClean="0"/>
              <a:t> </a:t>
            </a:r>
            <a:r>
              <a:rPr lang="it-IT" dirty="0" smtClean="0"/>
              <a:t>Settori ERC:</a:t>
            </a:r>
          </a:p>
          <a:p>
            <a:pPr defTabSz="914333">
              <a:buFont typeface="Arial" pitchFamily="34" charset="0"/>
              <a:buChar char="•"/>
              <a:defRPr/>
            </a:pPr>
            <a:r>
              <a:rPr lang="it-IT" dirty="0" smtClean="0"/>
              <a:t>SH</a:t>
            </a:r>
            <a:r>
              <a:rPr lang="it-IT" baseline="0" dirty="0" smtClean="0"/>
              <a:t> </a:t>
            </a:r>
            <a:r>
              <a:rPr lang="it-IT" b="1" dirty="0" smtClean="0"/>
              <a:t>Social </a:t>
            </a:r>
            <a:r>
              <a:rPr lang="it-IT" b="1" dirty="0" err="1" smtClean="0"/>
              <a:t>Sciences</a:t>
            </a:r>
            <a:r>
              <a:rPr lang="it-IT" b="1" dirty="0" smtClean="0"/>
              <a:t> and </a:t>
            </a:r>
            <a:r>
              <a:rPr lang="it-IT" b="1" dirty="0" err="1" smtClean="0"/>
              <a:t>Humanities</a:t>
            </a:r>
            <a:endParaRPr lang="it-IT" b="1" dirty="0" smtClean="0"/>
          </a:p>
          <a:p>
            <a:pPr defTabSz="914333">
              <a:buFont typeface="Arial" pitchFamily="34" charset="0"/>
              <a:buChar char="•"/>
              <a:defRPr/>
            </a:pPr>
            <a:r>
              <a:rPr lang="it-IT" dirty="0" smtClean="0"/>
              <a:t>PE</a:t>
            </a:r>
            <a:r>
              <a:rPr lang="it-IT" baseline="0" dirty="0" smtClean="0"/>
              <a:t> </a:t>
            </a:r>
            <a:r>
              <a:rPr lang="it-IT" b="1" dirty="0" err="1" smtClean="0"/>
              <a:t>Physical</a:t>
            </a:r>
            <a:r>
              <a:rPr lang="it-IT" b="1" dirty="0" smtClean="0"/>
              <a:t> </a:t>
            </a:r>
            <a:r>
              <a:rPr lang="it-IT" b="1" dirty="0" err="1" smtClean="0"/>
              <a:t>Sciences</a:t>
            </a:r>
            <a:r>
              <a:rPr lang="it-IT" b="1" dirty="0" smtClean="0"/>
              <a:t> and </a:t>
            </a:r>
            <a:r>
              <a:rPr lang="it-IT" b="1" dirty="0" err="1" smtClean="0"/>
              <a:t>Engineering</a:t>
            </a:r>
            <a:endParaRPr lang="it-IT" b="1" dirty="0" smtClean="0"/>
          </a:p>
          <a:p>
            <a:pPr defTabSz="914333">
              <a:buFont typeface="Arial" pitchFamily="34" charset="0"/>
              <a:buChar char="•"/>
              <a:defRPr/>
            </a:pPr>
            <a:r>
              <a:rPr lang="it-IT" dirty="0" smtClean="0"/>
              <a:t>LS</a:t>
            </a:r>
            <a:r>
              <a:rPr lang="it-IT" baseline="0" dirty="0" smtClean="0"/>
              <a:t> </a:t>
            </a:r>
            <a:r>
              <a:rPr lang="it-IT" b="1" dirty="0" smtClean="0"/>
              <a:t>Life </a:t>
            </a:r>
            <a:r>
              <a:rPr lang="it-IT" b="1" dirty="0" err="1" smtClean="0"/>
              <a:t>Sciences</a:t>
            </a:r>
            <a:endParaRPr lang="it-IT" b="1" dirty="0" smtClean="0"/>
          </a:p>
          <a:p>
            <a:endParaRPr lang="it-IT" b="1" dirty="0" smtClean="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61</a:t>
            </a:fld>
            <a:endParaRPr 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62</a:t>
            </a:fld>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smtClean="0"/>
              <a:t>Da http://www.info.sciverse.com/</a:t>
            </a:r>
            <a:r>
              <a:rPr lang="it-IT" sz="1000" dirty="0" err="1" smtClean="0"/>
              <a:t>scopus</a:t>
            </a:r>
            <a:r>
              <a:rPr lang="it-IT" sz="1000" dirty="0" smtClean="0"/>
              <a:t>/</a:t>
            </a:r>
            <a:r>
              <a:rPr lang="it-IT" sz="1000" dirty="0" err="1" smtClean="0"/>
              <a:t>about</a:t>
            </a:r>
            <a:r>
              <a:rPr lang="it-IT" sz="1000" dirty="0" smtClean="0"/>
              <a:t> (14/05/2012)</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63</a:t>
            </a:fld>
            <a:endParaRPr 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64</a:t>
            </a:fld>
            <a:endParaRPr 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65</a:t>
            </a:fld>
            <a:endParaRPr 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66</a:t>
            </a:fld>
            <a:endParaRPr 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67</a:t>
            </a:fld>
            <a:endParaRPr 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68</a:t>
            </a:fld>
            <a:endParaRPr 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69</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4BB1955-4F27-47E6-8719-E645B4BC4990}" type="slidenum">
              <a:rPr lang="it-IT">
                <a:solidFill>
                  <a:srgbClr val="000000"/>
                </a:solidFill>
              </a:rPr>
              <a:pPr/>
              <a:t>7</a:t>
            </a:fld>
            <a:endParaRPr lang="it-IT">
              <a:solidFill>
                <a:srgbClr val="000000"/>
              </a:solidFill>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normAutofit lnSpcReduction="10000"/>
          </a:bodyPr>
          <a:lstStyle/>
          <a:p>
            <a:pPr marL="710643" lvl="1" indent="-236881" algn="just">
              <a:spcBef>
                <a:spcPct val="50000"/>
              </a:spcBef>
              <a:buFontTx/>
              <a:buAutoNum type="arabicPeriod" startAt="3"/>
            </a:pPr>
            <a:r>
              <a:rPr lang="it-IT" sz="1000" b="1" dirty="0"/>
              <a:t>motori di ricerca</a:t>
            </a:r>
            <a:r>
              <a:rPr lang="it-IT" sz="1000" dirty="0"/>
              <a:t>: (“Indici Web per parola”, "</a:t>
            </a:r>
            <a:r>
              <a:rPr lang="it-IT" sz="1000" dirty="0" err="1"/>
              <a:t>search</a:t>
            </a:r>
            <a:r>
              <a:rPr lang="it-IT" sz="1000" dirty="0"/>
              <a:t> </a:t>
            </a:r>
            <a:r>
              <a:rPr lang="it-IT" sz="1000" dirty="0" err="1"/>
              <a:t>engine</a:t>
            </a:r>
            <a:r>
              <a:rPr lang="it-IT" sz="1000" dirty="0"/>
              <a:t>", "robot" o "spider") grazie ad appositi programmi raccolgono automaticamente in grandi archivi miliardi di pagine web e permettono di individuare al loro interno tutte le occorrenze di uno o più termini digitati dal ricercatore in una apposita maschera</a:t>
            </a:r>
            <a:r>
              <a:rPr lang="it-IT" sz="1000" dirty="0" smtClean="0"/>
              <a:t>;</a:t>
            </a:r>
          </a:p>
          <a:p>
            <a:pPr marL="710643" lvl="1" indent="-236881" algn="just">
              <a:spcBef>
                <a:spcPct val="50000"/>
              </a:spcBef>
            </a:pPr>
            <a:endParaRPr lang="it-IT" sz="1000" dirty="0" smtClean="0"/>
          </a:p>
          <a:p>
            <a:pPr marL="710643" lvl="1" indent="-236881" algn="just">
              <a:spcBef>
                <a:spcPct val="50000"/>
              </a:spcBef>
            </a:pPr>
            <a:r>
              <a:rPr lang="it-IT" sz="1000" dirty="0" smtClean="0"/>
              <a:t>http://bibliotecadigitale.cab.unipd.it/risorse-metalib/000006614</a:t>
            </a:r>
          </a:p>
          <a:p>
            <a:pPr marL="710643" lvl="1" indent="-236881" algn="just">
              <a:spcBef>
                <a:spcPct val="50000"/>
              </a:spcBef>
            </a:pPr>
            <a:r>
              <a:rPr lang="it-IT" sz="1000" dirty="0" err="1" smtClean="0"/>
              <a:t>Scirus</a:t>
            </a:r>
            <a:r>
              <a:rPr lang="it-IT" sz="1000" dirty="0" smtClean="0"/>
              <a:t> è un motore scientifico, lanciato dalla </a:t>
            </a:r>
            <a:r>
              <a:rPr lang="it-IT" sz="1000" dirty="0" err="1" smtClean="0"/>
              <a:t>Elsevier</a:t>
            </a:r>
            <a:r>
              <a:rPr lang="it-IT" sz="1000" dirty="0" smtClean="0"/>
              <a:t> Science. E' stato creato per rispondere alle esigenze informative di studiosi e ricercatori e include funzionalità che permettono il filtro dei siti web non scientifici.</a:t>
            </a:r>
          </a:p>
          <a:p>
            <a:pPr marL="710643" lvl="1" indent="-236881" algn="just">
              <a:spcBef>
                <a:spcPct val="50000"/>
              </a:spcBef>
            </a:pPr>
            <a:endParaRPr lang="it-IT" sz="1000" dirty="0" smtClean="0"/>
          </a:p>
          <a:p>
            <a:pPr marL="710643" lvl="1" indent="-236881" algn="just">
              <a:spcBef>
                <a:spcPct val="50000"/>
              </a:spcBef>
            </a:pPr>
            <a:r>
              <a:rPr lang="it-IT" sz="1000" dirty="0" err="1" smtClean="0"/>
              <a:t>Scirus</a:t>
            </a:r>
            <a:r>
              <a:rPr lang="it-IT" sz="1000" dirty="0" smtClean="0"/>
              <a:t> è un motore di ricerca gratuito, per parola, lanciato nel 2001 dal prestigioso editore internazionale </a:t>
            </a:r>
            <a:r>
              <a:rPr lang="it-IT" sz="1000" dirty="0" err="1" smtClean="0"/>
              <a:t>Elsevier</a:t>
            </a:r>
            <a:r>
              <a:rPr lang="it-IT" sz="1000" dirty="0" smtClean="0"/>
              <a:t>, specializzato nel recupero </a:t>
            </a:r>
          </a:p>
          <a:p>
            <a:pPr marL="710643" lvl="1" indent="-236881" algn="just">
              <a:spcBef>
                <a:spcPct val="50000"/>
              </a:spcBef>
            </a:pPr>
            <a:r>
              <a:rPr lang="it-IT" sz="1000" dirty="0" smtClean="0"/>
              <a:t>dell'informazione tecnica e scientifica sul web: permette di interrogare un vasto numero di fonti accademiche ad accesso gratuito (in parte, ma non </a:t>
            </a:r>
          </a:p>
          <a:p>
            <a:pPr marL="710643" lvl="1" indent="-236881" algn="just">
              <a:spcBef>
                <a:spcPct val="50000"/>
              </a:spcBef>
            </a:pPr>
            <a:r>
              <a:rPr lang="it-IT" sz="1000" dirty="0" smtClean="0"/>
              <a:t>esclusivamente, collegate alla stessa </a:t>
            </a:r>
            <a:r>
              <a:rPr lang="it-IT" sz="1000" dirty="0" err="1" smtClean="0"/>
              <a:t>Elsevier</a:t>
            </a:r>
            <a:r>
              <a:rPr lang="it-IT" sz="1000" dirty="0" smtClean="0"/>
              <a:t>).</a:t>
            </a:r>
          </a:p>
          <a:p>
            <a:pPr marL="710643" lvl="1" indent="-236881" algn="just">
              <a:spcBef>
                <a:spcPct val="50000"/>
              </a:spcBef>
            </a:pPr>
            <a:r>
              <a:rPr lang="it-IT" sz="1000" dirty="0" smtClean="0"/>
              <a:t>Permette ai ricercatori di recuperare non solo i contenuti delle riviste, ma anche pagine personali di scienziati, materiale didattico, materiale </a:t>
            </a:r>
          </a:p>
          <a:p>
            <a:pPr marL="710643" lvl="1" indent="-236881" algn="just">
              <a:spcBef>
                <a:spcPct val="50000"/>
              </a:spcBef>
            </a:pPr>
            <a:r>
              <a:rPr lang="it-IT" sz="1000" dirty="0" smtClean="0"/>
              <a:t>grigio non ancora edito, archivi di brevetti e materiali istituzionali. </a:t>
            </a:r>
            <a:r>
              <a:rPr lang="it-IT" sz="1000" dirty="0" err="1" smtClean="0"/>
              <a:t>Scirus</a:t>
            </a:r>
            <a:r>
              <a:rPr lang="it-IT" sz="1000" dirty="0" smtClean="0"/>
              <a:t> è uno strumento settato specificamente per la ricerca: </a:t>
            </a:r>
          </a:p>
          <a:p>
            <a:pPr marL="710643" lvl="1" indent="-236881" algn="just">
              <a:spcBef>
                <a:spcPct val="50000"/>
              </a:spcBef>
            </a:pPr>
            <a:r>
              <a:rPr lang="it-IT" sz="1000" dirty="0" smtClean="0"/>
              <a:t>seleziona solo risorse di argomento scientifico e dispone di filtri che limitano la ricerca esclusivamente a contenuti di tipo scientifico. </a:t>
            </a:r>
          </a:p>
          <a:p>
            <a:pPr marL="710643" lvl="1" indent="-236881" algn="just">
              <a:spcBef>
                <a:spcPct val="50000"/>
              </a:spcBef>
            </a:pPr>
            <a:r>
              <a:rPr lang="it-IT" sz="1000" dirty="0" smtClean="0"/>
              <a:t>In ambito medico, permette di trovare i report più recenti, gli articoli </a:t>
            </a:r>
            <a:r>
              <a:rPr lang="it-IT" sz="1000" dirty="0" err="1" smtClean="0"/>
              <a:t>peer-reviewed</a:t>
            </a:r>
            <a:r>
              <a:rPr lang="it-IT" sz="1000" dirty="0" smtClean="0"/>
              <a:t> e le riviste che altri motori di ricerca non indicizzano. </a:t>
            </a:r>
          </a:p>
          <a:p>
            <a:pPr marL="710643" lvl="1" indent="-236881" algn="just">
              <a:spcBef>
                <a:spcPct val="50000"/>
              </a:spcBef>
            </a:pPr>
            <a:r>
              <a:rPr lang="it-IT" sz="1000" dirty="0" smtClean="0"/>
              <a:t>Gli </a:t>
            </a:r>
            <a:r>
              <a:rPr lang="it-IT" sz="1000" dirty="0" err="1" smtClean="0"/>
              <a:t>abstracts</a:t>
            </a:r>
            <a:r>
              <a:rPr lang="it-IT" sz="1000" dirty="0" smtClean="0"/>
              <a:t> sono liberamente accessibili, per accedere al full-text della maggior parte degli articoli occorre essere abbonati.</a:t>
            </a:r>
            <a:endParaRPr lang="it-IT" sz="1000"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70</a:t>
            </a:fld>
            <a:endParaRPr 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smtClean="0"/>
              <a:t>http://wokinfo.com/media/pdf/WoSFS_08_7050.pdf</a:t>
            </a:r>
          </a:p>
          <a:p>
            <a:r>
              <a:rPr lang="it-IT" sz="1000" dirty="0" smtClean="0"/>
              <a:t>http://images.webofknowledge.com/WOKRS57B4/help/WOK/hp_database.html</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71</a:t>
            </a:fld>
            <a:endParaRPr 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b="1" dirty="0" smtClean="0"/>
              <a:t>Simboli di troncamento</a:t>
            </a:r>
          </a:p>
          <a:p>
            <a:r>
              <a:rPr lang="it-IT" sz="1000" b="1" dirty="0" smtClean="0"/>
              <a:t>*</a:t>
            </a:r>
            <a:r>
              <a:rPr lang="it-IT" sz="1000" dirty="0" smtClean="0"/>
              <a:t> Zero o più caratteri</a:t>
            </a:r>
          </a:p>
          <a:p>
            <a:r>
              <a:rPr lang="it-IT" sz="1000" b="1" dirty="0" smtClean="0"/>
              <a:t>$</a:t>
            </a:r>
            <a:r>
              <a:rPr lang="it-IT" sz="1000" dirty="0" smtClean="0"/>
              <a:t> Zero o un carattere</a:t>
            </a:r>
          </a:p>
          <a:p>
            <a:r>
              <a:rPr lang="it-IT" sz="1000" b="1" dirty="0" smtClean="0"/>
              <a:t>?</a:t>
            </a:r>
            <a:r>
              <a:rPr lang="it-IT" sz="1000" dirty="0" smtClean="0"/>
              <a:t> Solo un carattere</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72</a:t>
            </a:fld>
            <a:endParaRPr lang="it-IT"/>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74</a:t>
            </a:fld>
            <a:endParaRPr lang="it-I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75</a:t>
            </a:fld>
            <a:endParaRPr lang="it-IT"/>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47522">
              <a:defRPr/>
            </a:pPr>
            <a:r>
              <a:rPr lang="en-US" sz="1000" dirty="0" smtClean="0"/>
              <a:t>Be aware that the </a:t>
            </a:r>
            <a:r>
              <a:rPr lang="en-US" sz="1000" b="1" dirty="0" err="1" smtClean="0"/>
              <a:t>RefWorks</a:t>
            </a:r>
            <a:r>
              <a:rPr lang="en-US" sz="1000" dirty="0" smtClean="0"/>
              <a:t> button only appears if your institution has contracted with Thomson Reuters and are entitled to </a:t>
            </a:r>
            <a:r>
              <a:rPr lang="en-US" sz="1000" dirty="0" err="1" smtClean="0"/>
              <a:t>RefWorks</a:t>
            </a:r>
            <a:r>
              <a:rPr lang="en-US" sz="1000" dirty="0" smtClean="0"/>
              <a:t>. See your system administrator for more information about this feature.</a:t>
            </a:r>
          </a:p>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76</a:t>
            </a:fld>
            <a:endParaRPr lang="it-IT"/>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77</a:t>
            </a:fld>
            <a:endParaRPr lang="it-IT"/>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78</a:t>
            </a:fld>
            <a:endParaRPr lang="it-I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83</a:t>
            </a:fld>
            <a:endParaRPr lang="it-IT"/>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85</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8</a:t>
            </a:fld>
            <a:endParaRPr lang="it-IT"/>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000" dirty="0" smtClean="0"/>
              <a:t>(http://admin-apps.webofknowledge.com/JCR/help/h_jcrabout.htm)</a:t>
            </a:r>
          </a:p>
          <a:p>
            <a:r>
              <a:rPr lang="en-US" sz="1000" dirty="0" smtClean="0"/>
              <a:t>J</a:t>
            </a:r>
            <a:r>
              <a:rPr lang="en-US" sz="1000" i="1" dirty="0" smtClean="0"/>
              <a:t>ournal Citation Reports</a:t>
            </a:r>
            <a:r>
              <a:rPr lang="en-US" sz="1000" baseline="30000" dirty="0" smtClean="0"/>
              <a:t>®</a:t>
            </a:r>
            <a:r>
              <a:rPr lang="en-US" sz="1000" dirty="0" smtClean="0"/>
              <a:t> is a comprehensive and unique resource that allows you to evaluate and compare journals using citation data drawn from over 11,000 scholarly and technical journals from more than 3,300 publishers in over 80 countries. It is the only source of citation data on journals, and includes virtually all areas of science, technology, and social sciences. </a:t>
            </a:r>
            <a:r>
              <a:rPr lang="en-US" sz="1000" i="1" dirty="0" smtClean="0"/>
              <a:t>Journal Citation Reports</a:t>
            </a:r>
            <a:r>
              <a:rPr lang="en-US" sz="1000" dirty="0" smtClean="0"/>
              <a:t> can show you the:</a:t>
            </a:r>
          </a:p>
          <a:p>
            <a:r>
              <a:rPr lang="en-US" sz="1000" dirty="0" smtClean="0"/>
              <a:t>Most frequently cited journals in a field </a:t>
            </a:r>
          </a:p>
          <a:p>
            <a:r>
              <a:rPr lang="en-US" sz="1000" dirty="0" smtClean="0"/>
              <a:t>Highest impact journals in a field </a:t>
            </a:r>
          </a:p>
          <a:p>
            <a:r>
              <a:rPr lang="en-US" sz="1000" dirty="0" smtClean="0"/>
              <a:t>Largest journals in a field </a:t>
            </a:r>
          </a:p>
          <a:p>
            <a:r>
              <a:rPr lang="en-US" sz="1000" dirty="0" smtClean="0"/>
              <a:t>Citation and article counts are important indicators of how frequently current researchers are using individual journals. By tabulating and aggregating citation and article counts, JCR offers a unique perspective for journal evaluation and comparison. </a:t>
            </a:r>
          </a:p>
        </p:txBody>
      </p:sp>
      <p:sp>
        <p:nvSpPr>
          <p:cNvPr id="4" name="Segnaposto numero diapositiva 3"/>
          <p:cNvSpPr>
            <a:spLocks noGrp="1"/>
          </p:cNvSpPr>
          <p:nvPr>
            <p:ph type="sldNum" sz="quarter" idx="10"/>
          </p:nvPr>
        </p:nvSpPr>
        <p:spPr/>
        <p:txBody>
          <a:bodyPr/>
          <a:lstStyle/>
          <a:p>
            <a:fld id="{217BF4F4-5F8E-4941-B1FC-56FC06F679C3}" type="slidenum">
              <a:rPr lang="it-IT" smtClean="0"/>
              <a:pPr/>
              <a:t>86</a:t>
            </a:fld>
            <a:endParaRPr lang="it-IT"/>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pPr rtl="0"/>
            <a:r>
              <a:rPr lang="it-IT" sz="1000" b="1" i="1" dirty="0" err="1" smtClean="0"/>
              <a:t>immediacy</a:t>
            </a:r>
            <a:r>
              <a:rPr lang="it-IT" sz="1000" b="1" i="1" dirty="0" smtClean="0"/>
              <a:t> </a:t>
            </a:r>
            <a:r>
              <a:rPr lang="it-IT" sz="1000" b="1" i="1" dirty="0" err="1" smtClean="0"/>
              <a:t>index</a:t>
            </a:r>
            <a:r>
              <a:rPr lang="it-IT" sz="1000" dirty="0" smtClean="0"/>
              <a:t>: la </a:t>
            </a:r>
            <a:r>
              <a:rPr lang="it-IT" sz="1000" dirty="0" smtClean="0">
                <a:hlinkClick r:id="rId3" action="ppaction://hlinkfile" tooltip="Media (statistica)"/>
              </a:rPr>
              <a:t>media</a:t>
            </a:r>
            <a:r>
              <a:rPr lang="it-IT" sz="1000" dirty="0" smtClean="0"/>
              <a:t> del numero delle citazioni di articoli pubblicati nella rivista nello stesso anno di riferimento del JCR (si noti che tali articoli non entrano nel computo dell'IF);</a:t>
            </a:r>
          </a:p>
          <a:p>
            <a:pPr rtl="0"/>
            <a:r>
              <a:rPr lang="it-IT" sz="1000" b="1" i="1" dirty="0" smtClean="0"/>
              <a:t>journal </a:t>
            </a:r>
            <a:r>
              <a:rPr lang="it-IT" sz="1000" b="1" i="1" dirty="0" err="1" smtClean="0"/>
              <a:t>cited</a:t>
            </a:r>
            <a:r>
              <a:rPr lang="it-IT" sz="1000" b="1" i="1" dirty="0" smtClean="0"/>
              <a:t> </a:t>
            </a:r>
            <a:r>
              <a:rPr lang="it-IT" sz="1000" b="1" i="1" dirty="0" err="1" smtClean="0"/>
              <a:t>half-life</a:t>
            </a:r>
            <a:r>
              <a:rPr lang="it-IT" sz="1000" dirty="0" smtClean="0"/>
              <a:t>: l'età </a:t>
            </a:r>
            <a:r>
              <a:rPr lang="it-IT" sz="1000" dirty="0" smtClean="0">
                <a:hlinkClick r:id="rId4" action="ppaction://hlinkfile" tooltip="Mediana (statistica)"/>
              </a:rPr>
              <a:t>mediana</a:t>
            </a:r>
            <a:r>
              <a:rPr lang="it-IT" sz="1000" dirty="0" smtClean="0"/>
              <a:t> di tutti articoli pubblicati nella rivista citati in </a:t>
            </a:r>
            <a:r>
              <a:rPr lang="it-IT" sz="1000" i="1" dirty="0" smtClean="0"/>
              <a:t>Journal </a:t>
            </a:r>
            <a:r>
              <a:rPr lang="it-IT" sz="1000" i="1" dirty="0" err="1" smtClean="0"/>
              <a:t>Citation</a:t>
            </a:r>
            <a:r>
              <a:rPr lang="it-IT" sz="1000" i="1" dirty="0" smtClean="0"/>
              <a:t> </a:t>
            </a:r>
            <a:r>
              <a:rPr lang="it-IT" sz="1000" i="1" dirty="0" err="1" smtClean="0"/>
              <a:t>Reports</a:t>
            </a:r>
            <a:r>
              <a:rPr lang="it-IT" sz="1000" dirty="0" smtClean="0"/>
              <a:t> nell'anno di riferimento;</a:t>
            </a:r>
          </a:p>
          <a:p>
            <a:r>
              <a:rPr lang="it-IT" sz="1000" b="1" dirty="0" smtClean="0"/>
              <a:t>Impact </a:t>
            </a:r>
            <a:r>
              <a:rPr lang="it-IT" sz="1000" b="1" dirty="0" err="1" smtClean="0"/>
              <a:t>factor</a:t>
            </a:r>
            <a:r>
              <a:rPr lang="it-IT" sz="1000" b="1" dirty="0" smtClean="0"/>
              <a:t>: </a:t>
            </a:r>
            <a:r>
              <a:rPr lang="it-IT" sz="1000" dirty="0" smtClean="0"/>
              <a:t>rapporto tra le citazioni agli articoli pubblicati da una certa rivista nel biennio precedente all’anno preso in considerazione e il totale degli articoli pubblicati da quella stessa rivista.</a:t>
            </a:r>
          </a:p>
          <a:p>
            <a:r>
              <a:rPr lang="it-IT" sz="1000" b="1" dirty="0" smtClean="0"/>
              <a:t>5-Year impact </a:t>
            </a:r>
            <a:r>
              <a:rPr lang="it-IT" sz="1000" b="1" dirty="0" err="1" smtClean="0"/>
              <a:t>factor</a:t>
            </a:r>
            <a:r>
              <a:rPr lang="it-IT" sz="1000" b="1" dirty="0" smtClean="0"/>
              <a:t>: </a:t>
            </a:r>
            <a:r>
              <a:rPr lang="it-IT" sz="1000" dirty="0" smtClean="0"/>
              <a:t>calcolato sulla base dei 5 anni precedenti, per venire incontro alle esigenze di alcune discipline (es. scienze matematiche)</a:t>
            </a:r>
          </a:p>
          <a:p>
            <a:r>
              <a:rPr lang="it-IT" sz="1000" b="1" dirty="0" err="1" smtClean="0"/>
              <a:t>Immediacy</a:t>
            </a:r>
            <a:r>
              <a:rPr lang="it-IT" sz="1000" b="1" dirty="0" smtClean="0"/>
              <a:t> </a:t>
            </a:r>
            <a:r>
              <a:rPr lang="it-IT" sz="1000" b="1" dirty="0" err="1" smtClean="0"/>
              <a:t>Index</a:t>
            </a:r>
            <a:r>
              <a:rPr lang="it-IT" sz="1000" b="1" dirty="0" smtClean="0"/>
              <a:t> </a:t>
            </a:r>
            <a:r>
              <a:rPr lang="it-IT" sz="1000" dirty="0" smtClean="0"/>
              <a:t>calcola quanto velocemente vengono citati gli articoli pubblicati in un certa rivista. Si calcola dividendo il numero di citazioni agli articoli pubblicati in un certo anno per il numero di articoli pubblicati in quello stesso Anno. E’ calcolato dividendo il numero corrente di citazioni di una rivista in un dato anno per il numero di articoli pubblicati nell’anno corrente.</a:t>
            </a:r>
          </a:p>
          <a:p>
            <a:r>
              <a:rPr lang="it-IT" sz="1000" b="1" dirty="0" err="1" smtClean="0"/>
              <a:t>Cited</a:t>
            </a:r>
            <a:r>
              <a:rPr lang="it-IT" sz="1000" b="1" dirty="0" smtClean="0"/>
              <a:t> </a:t>
            </a:r>
            <a:r>
              <a:rPr lang="it-IT" sz="1000" b="1" dirty="0" err="1" smtClean="0"/>
              <a:t>half</a:t>
            </a:r>
            <a:r>
              <a:rPr lang="it-IT" sz="1000" b="1" dirty="0" smtClean="0"/>
              <a:t> life </a:t>
            </a:r>
            <a:r>
              <a:rPr lang="it-IT" sz="1000" dirty="0" smtClean="0"/>
              <a:t>calcola l’età mediana degli articoli: misura il numero di anni impiegati dagli articoli di una rivista per arrivare a raggiungere il 50% del totale delle citazioni dell’anno in corso. es. gli articoli pubblicati sulla rivista </a:t>
            </a:r>
            <a:r>
              <a:rPr lang="it-IT" sz="1000" i="1" dirty="0" smtClean="0"/>
              <a:t>Crystal </a:t>
            </a:r>
            <a:r>
              <a:rPr lang="it-IT" sz="1000" i="1" dirty="0" err="1" smtClean="0"/>
              <a:t>Research</a:t>
            </a:r>
            <a:r>
              <a:rPr lang="it-IT" sz="1000" i="1" dirty="0" smtClean="0"/>
              <a:t> and </a:t>
            </a:r>
            <a:r>
              <a:rPr lang="it-IT" sz="1000" i="1" dirty="0" err="1" smtClean="0"/>
              <a:t>Technology</a:t>
            </a:r>
            <a:r>
              <a:rPr lang="it-IT" sz="1000" i="1" dirty="0" smtClean="0"/>
              <a:t> nel periodo 1995-2001 rappresentano il 50% di tutte le citazioni di quella rivista nell’anno </a:t>
            </a:r>
            <a:r>
              <a:rPr lang="en-US" sz="1000" dirty="0" smtClean="0"/>
              <a:t>2001, </a:t>
            </a:r>
            <a:r>
              <a:rPr lang="en-US" sz="1000" dirty="0" err="1" smtClean="0"/>
              <a:t>quindi</a:t>
            </a:r>
            <a:r>
              <a:rPr lang="en-US" sz="1000" dirty="0" smtClean="0"/>
              <a:t>: cited half-life 2001 = 7.0.</a:t>
            </a:r>
          </a:p>
          <a:p>
            <a:r>
              <a:rPr lang="it-IT" sz="1000" b="1" dirty="0" smtClean="0"/>
              <a:t>H </a:t>
            </a:r>
            <a:r>
              <a:rPr lang="it-IT" sz="1000" b="1" dirty="0" err="1" smtClean="0"/>
              <a:t>Index</a:t>
            </a:r>
            <a:r>
              <a:rPr lang="it-IT" sz="1000" b="1" dirty="0" smtClean="0"/>
              <a:t> o indice di </a:t>
            </a:r>
            <a:r>
              <a:rPr lang="it-IT" sz="1000" b="1" dirty="0" err="1" smtClean="0"/>
              <a:t>Hirsch</a:t>
            </a:r>
            <a:r>
              <a:rPr lang="it-IT" sz="1000" b="1" dirty="0" smtClean="0"/>
              <a:t> </a:t>
            </a:r>
            <a:r>
              <a:rPr lang="it-IT" sz="1000" dirty="0" smtClean="0"/>
              <a:t>(proposto nel 2005 da </a:t>
            </a:r>
            <a:r>
              <a:rPr lang="it-IT" sz="1000" dirty="0" err="1" smtClean="0"/>
              <a:t>Jorge</a:t>
            </a:r>
            <a:r>
              <a:rPr lang="it-IT" sz="1000" dirty="0" smtClean="0"/>
              <a:t> E. </a:t>
            </a:r>
            <a:r>
              <a:rPr lang="it-IT" sz="1000" dirty="0" err="1" smtClean="0"/>
              <a:t>Hirsch</a:t>
            </a:r>
            <a:r>
              <a:rPr lang="it-IT" sz="1000" dirty="0" smtClean="0"/>
              <a:t>) quantifica la prolificità e l’impatto del lavoro degli scienziati, basandosi sul numero delle loro pubblicazioni ed il numero di citazioni ricevute, determinando il numero N tra gli articoli pubblicati che hanno almeno N citazioni ciascuno (es. </a:t>
            </a:r>
            <a:r>
              <a:rPr lang="it-IT" sz="1000" dirty="0" err="1" smtClean="0"/>
              <a:t>h-index</a:t>
            </a:r>
            <a:r>
              <a:rPr lang="it-IT" sz="1000" dirty="0" smtClean="0"/>
              <a:t> 13, significa che quell’autore ha pubblicato almeno 13 articoli che hanno ricevuto almeno 13 citazioni ciascuno).</a:t>
            </a:r>
          </a:p>
          <a:p>
            <a:r>
              <a:rPr lang="it-IT" sz="1000" b="1" i="1" dirty="0" err="1" smtClean="0"/>
              <a:t>Immediacy</a:t>
            </a:r>
            <a:r>
              <a:rPr lang="it-IT" sz="1000" b="1" i="1" dirty="0" smtClean="0"/>
              <a:t> </a:t>
            </a:r>
            <a:r>
              <a:rPr lang="it-IT" sz="1000" b="1" i="1" dirty="0" err="1" smtClean="0"/>
              <a:t>Index</a:t>
            </a:r>
            <a:r>
              <a:rPr lang="it-IT" sz="1000" b="1" i="1" dirty="0" smtClean="0"/>
              <a:t>: misura quanto successo sta avendo il lavoro </a:t>
            </a:r>
            <a:r>
              <a:rPr lang="it-IT" sz="1000" dirty="0" smtClean="0"/>
              <a:t>nell’anno di pubblicazione e in relazione a quanto velocemente un articolo della rivista è mediamente citato e quanto spesso gli articoli della rivista sono citati nello stesso anno; </a:t>
            </a:r>
          </a:p>
          <a:p>
            <a:r>
              <a:rPr lang="it-IT" sz="1000" b="1" i="1" dirty="0" err="1" smtClean="0"/>
              <a:t>Cited</a:t>
            </a:r>
            <a:r>
              <a:rPr lang="it-IT" sz="1000" b="1" i="1" dirty="0" smtClean="0"/>
              <a:t> </a:t>
            </a:r>
            <a:r>
              <a:rPr lang="it-IT" sz="1000" b="1" i="1" dirty="0" err="1" smtClean="0"/>
              <a:t>Half</a:t>
            </a:r>
            <a:r>
              <a:rPr lang="it-IT" sz="1000" b="1" i="1" dirty="0" smtClean="0"/>
              <a:t> Life: ciclo di emivita di un lavoro scientifico; </a:t>
            </a:r>
            <a:r>
              <a:rPr lang="it-IT" sz="1000" i="1" dirty="0" smtClean="0"/>
              <a:t>misura la </a:t>
            </a:r>
            <a:r>
              <a:rPr lang="it-IT" sz="1000" dirty="0" smtClean="0"/>
              <a:t>validità nel tempo degli articoli citati o la durata delle citazioni nel tempo. Misura il numero degli anni, andando all'indietro da quello corrente, in cui si raggiunge il 50% delle citazioni totali ricevute dalla rivista nell'anno presente.</a:t>
            </a:r>
          </a:p>
          <a:p>
            <a:r>
              <a:rPr lang="it-IT" sz="1000" b="1" i="1" dirty="0" smtClean="0"/>
              <a:t>Rate </a:t>
            </a:r>
            <a:r>
              <a:rPr lang="it-IT" sz="1000" b="1" i="1" dirty="0" err="1" smtClean="0"/>
              <a:t>of</a:t>
            </a:r>
            <a:r>
              <a:rPr lang="it-IT" sz="1000" b="1" i="1" dirty="0" smtClean="0"/>
              <a:t> </a:t>
            </a:r>
            <a:r>
              <a:rPr lang="it-IT" sz="1000" b="1" i="1" dirty="0" err="1" smtClean="0"/>
              <a:t>Cites</a:t>
            </a:r>
            <a:r>
              <a:rPr lang="it-IT" sz="1000" b="1" i="1" dirty="0" smtClean="0"/>
              <a:t> </a:t>
            </a:r>
            <a:r>
              <a:rPr lang="it-IT" sz="1000" b="1" i="1" dirty="0" err="1" smtClean="0"/>
              <a:t>Index</a:t>
            </a:r>
            <a:r>
              <a:rPr lang="it-IT" sz="1000" b="1" i="1" dirty="0" smtClean="0"/>
              <a:t>: rappresenta un indice di qualità del singolo lavoro</a:t>
            </a:r>
            <a:r>
              <a:rPr lang="it-IT" sz="1000" dirty="0" smtClean="0"/>
              <a:t>, basato sull’assioma che quanto più il lavoro è citato da altri ricercatori tanto più rilevante è il suo valore scientifico.</a:t>
            </a:r>
          </a:p>
          <a:p>
            <a:r>
              <a:rPr lang="it-IT" sz="1000" b="1" i="1" dirty="0" err="1" smtClean="0"/>
              <a:t>Citation</a:t>
            </a:r>
            <a:r>
              <a:rPr lang="it-IT" sz="1000" b="1" i="1" dirty="0" smtClean="0"/>
              <a:t> Impact: è calcolato per uno specifico soggetto o autore o istituzione o paese </a:t>
            </a:r>
            <a:r>
              <a:rPr lang="it-IT" sz="1000" dirty="0" smtClean="0"/>
              <a:t>sulla base del rapporto tra il numero di citazioni ricevute e il numero di articoli pubblicati (un elevato numero di citazioni indica che la pubblicazione ha avuto un forte impatto).</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87</a:t>
            </a:fld>
            <a:endParaRPr lang="it-IT"/>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b="1" dirty="0" err="1" smtClean="0"/>
              <a:t>Eigenfactor</a:t>
            </a:r>
            <a:r>
              <a:rPr lang="it-IT" sz="1000" b="1" dirty="0" smtClean="0"/>
              <a:t> </a:t>
            </a:r>
            <a:r>
              <a:rPr lang="it-IT" sz="1000" dirty="0" smtClean="0"/>
              <a:t>calcolo basato sul numero di citazioni ricevute nel corso degli ultimi 5 anni (tiene conto che alcune discipline ricevono citazioni più tardi rispetto a altre). Ispirato all’algoritmo </a:t>
            </a:r>
            <a:r>
              <a:rPr lang="it-IT" sz="1000" dirty="0" err="1" smtClean="0"/>
              <a:t>Page</a:t>
            </a:r>
            <a:r>
              <a:rPr lang="it-IT" sz="1000" dirty="0" smtClean="0"/>
              <a:t> </a:t>
            </a:r>
            <a:r>
              <a:rPr lang="it-IT" sz="1000" dirty="0" err="1" smtClean="0"/>
              <a:t>Rank</a:t>
            </a:r>
            <a:r>
              <a:rPr lang="it-IT" sz="1000" dirty="0" smtClean="0"/>
              <a:t> di Google: una rivista risulta essere importante se è citata da altre riviste influenti. Sono eliminate le auto-citazioni alla stessa rivista</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88</a:t>
            </a:fld>
            <a:endParaRPr lang="it-IT"/>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89</a:t>
            </a:fld>
            <a:endParaRPr lang="it-IT"/>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90</a:t>
            </a:fld>
            <a:endParaRPr lang="it-IT"/>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91</a:t>
            </a:fld>
            <a:endParaRPr lang="it-IT"/>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92</a:t>
            </a:fld>
            <a:endParaRPr lang="it-IT"/>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93</a:t>
            </a:fld>
            <a:endParaRPr lang="it-IT"/>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94</a:t>
            </a:fld>
            <a:endParaRPr lang="it-IT"/>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smtClean="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96</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9</a:t>
            </a:fld>
            <a:endParaRPr lang="it-IT"/>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97</a:t>
            </a:fld>
            <a:endParaRPr lang="it-IT"/>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98</a:t>
            </a:fld>
            <a:endParaRPr lang="it-IT"/>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99</a:t>
            </a:fld>
            <a:endParaRPr lang="it-IT"/>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100</a:t>
            </a:fld>
            <a:endParaRPr lang="it-IT"/>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101</a:t>
            </a:fld>
            <a:endParaRPr lang="it-IT"/>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102</a:t>
            </a:fld>
            <a:endParaRPr lang="it-IT"/>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103</a:t>
            </a:fld>
            <a:endParaRPr lang="it-IT"/>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104</a:t>
            </a:fld>
            <a:endParaRPr lang="it-IT"/>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000" dirty="0" err="1" smtClean="0"/>
              <a:t>Zotero</a:t>
            </a:r>
            <a:r>
              <a:rPr lang="en-US" sz="1000" dirty="0" smtClean="0"/>
              <a:t> is a project of the </a:t>
            </a:r>
            <a:r>
              <a:rPr lang="en-US" sz="1000" dirty="0" smtClean="0">
                <a:hlinkClick r:id="rId3"/>
              </a:rPr>
              <a:t>Roy </a:t>
            </a:r>
            <a:r>
              <a:rPr lang="en-US" sz="1000" dirty="0" err="1" smtClean="0">
                <a:hlinkClick r:id="rId3"/>
              </a:rPr>
              <a:t>Rosenzweig</a:t>
            </a:r>
            <a:r>
              <a:rPr lang="en-US" sz="1000" dirty="0" smtClean="0">
                <a:hlinkClick r:id="rId3"/>
              </a:rPr>
              <a:t> Center for History and New Media</a:t>
            </a:r>
            <a:r>
              <a:rPr lang="en-US" sz="1000" dirty="0" smtClean="0"/>
              <a:t>, and is funded by the </a:t>
            </a:r>
            <a:r>
              <a:rPr lang="en-US" sz="1000" dirty="0" smtClean="0">
                <a:hlinkClick r:id="rId4"/>
              </a:rPr>
              <a:t>Andrew W. Mellon Foundation</a:t>
            </a:r>
            <a:r>
              <a:rPr lang="en-US" sz="1000" dirty="0" smtClean="0"/>
              <a:t>, the </a:t>
            </a:r>
            <a:r>
              <a:rPr lang="en-US" sz="1000" dirty="0" smtClean="0">
                <a:hlinkClick r:id="rId5"/>
              </a:rPr>
              <a:t>Institute of Museum and Library Services</a:t>
            </a:r>
            <a:r>
              <a:rPr lang="en-US" sz="1000" dirty="0" smtClean="0"/>
              <a:t>, and the </a:t>
            </a:r>
            <a:r>
              <a:rPr lang="en-US" sz="1000" dirty="0" smtClean="0">
                <a:hlinkClick r:id="rId6"/>
              </a:rPr>
              <a:t>Alfred P. Sloan Foundation</a:t>
            </a:r>
            <a:r>
              <a:rPr lang="en-US" sz="1000" dirty="0" smtClean="0"/>
              <a:t>. </a:t>
            </a:r>
            <a:endParaRPr lang="it-IT" sz="1000"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108</a:t>
            </a:fld>
            <a:endParaRPr lang="it-IT"/>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000" dirty="0" smtClean="0"/>
              <a:t>Riconosce le informazioni bibliografiche di libri, articoli e altre risorse da siti e database ed estrae i metadati da queste risorse.</a:t>
            </a:r>
          </a:p>
          <a:p>
            <a:r>
              <a:rPr lang="it-IT" sz="1000" dirty="0" smtClean="0"/>
              <a:t>Può immagazzinare i relativi PDF, file, immagini e link nella libreria personale.</a:t>
            </a:r>
          </a:p>
          <a:p>
            <a:r>
              <a:rPr lang="it-IT" sz="1000" dirty="0" smtClean="0"/>
              <a:t>Consente di condividere le librerie.</a:t>
            </a:r>
          </a:p>
          <a:p>
            <a:endParaRPr lang="it-IT" baseline="0" noProof="0" dirty="0" smtClean="0"/>
          </a:p>
          <a:p>
            <a:endParaRPr lang="it-IT" noProof="0" dirty="0" smtClean="0"/>
          </a:p>
        </p:txBody>
      </p:sp>
      <p:sp>
        <p:nvSpPr>
          <p:cNvPr id="4" name="Segnaposto numero diapositiva 3"/>
          <p:cNvSpPr>
            <a:spLocks noGrp="1"/>
          </p:cNvSpPr>
          <p:nvPr>
            <p:ph type="sldNum" sz="quarter" idx="10"/>
          </p:nvPr>
        </p:nvSpPr>
        <p:spPr/>
        <p:txBody>
          <a:bodyPr/>
          <a:lstStyle/>
          <a:p>
            <a:fld id="{217BF4F4-5F8E-4941-B1FC-56FC06F679C3}" type="slidenum">
              <a:rPr lang="it-IT" smtClean="0"/>
              <a:pPr/>
              <a:t>109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59FF76E-BEF8-4F66-B47D-38F5F05C5CA2}" type="datetimeFigureOut">
              <a:rPr lang="it-IT" smtClean="0"/>
              <a:pPr/>
              <a:t>05/05/2014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319535-661E-4F37-9C2D-77266B908EE4}"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59FF76E-BEF8-4F66-B47D-38F5F05C5CA2}" type="datetimeFigureOut">
              <a:rPr lang="it-IT" smtClean="0"/>
              <a:pPr/>
              <a:t>05/05/2014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319535-661E-4F37-9C2D-77266B908EE4}"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59FF76E-BEF8-4F66-B47D-38F5F05C5CA2}" type="datetimeFigureOut">
              <a:rPr lang="it-IT" smtClean="0"/>
              <a:pPr/>
              <a:t>05/05/2014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319535-661E-4F37-9C2D-77266B908EE4}"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C16C85FD-F95C-441A-92C4-FE33CD953A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C16C85FD-F95C-441A-92C4-FE33CD953A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C16C85FD-F95C-441A-92C4-FE33CD953A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C16C85FD-F95C-441A-92C4-FE33CD953A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284CAA77-66EC-4C53-95D1-E24E5C4A60F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C16C85FD-F95C-441A-92C4-FE33CD953A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C16C85FD-F95C-441A-92C4-FE33CD953A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C16C85FD-F95C-441A-92C4-FE33CD953A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59FF76E-BEF8-4F66-B47D-38F5F05C5CA2}" type="datetimeFigureOut">
              <a:rPr lang="it-IT" smtClean="0"/>
              <a:pPr/>
              <a:t>05/05/2014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319535-661E-4F37-9C2D-77266B908EE4}"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C16C85FD-F95C-441A-92C4-FE33CD953A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C16C85FD-F95C-441A-92C4-FE33CD953A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C16C85FD-F95C-441A-92C4-FE33CD953A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284CAA77-66EC-4C53-95D1-E24E5C4A60F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59FF76E-BEF8-4F66-B47D-38F5F05C5CA2}" type="datetimeFigureOut">
              <a:rPr lang="it-IT" smtClean="0"/>
              <a:pPr/>
              <a:t>05/05/2014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319535-661E-4F37-9C2D-77266B908EE4}"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59FF76E-BEF8-4F66-B47D-38F5F05C5CA2}" type="datetimeFigureOut">
              <a:rPr lang="it-IT" smtClean="0"/>
              <a:pPr/>
              <a:t>05/05/2014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E319535-661E-4F37-9C2D-77266B908EE4}"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59FF76E-BEF8-4F66-B47D-38F5F05C5CA2}" type="datetimeFigureOut">
              <a:rPr lang="it-IT" smtClean="0"/>
              <a:pPr/>
              <a:t>05/05/2014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E319535-661E-4F37-9C2D-77266B908EE4}"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59FF76E-BEF8-4F66-B47D-38F5F05C5CA2}" type="datetimeFigureOut">
              <a:rPr lang="it-IT" smtClean="0"/>
              <a:pPr/>
              <a:t>05/05/2014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E319535-661E-4F37-9C2D-77266B908EE4}"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59FF76E-BEF8-4F66-B47D-38F5F05C5CA2}" type="datetimeFigureOut">
              <a:rPr lang="it-IT" smtClean="0"/>
              <a:pPr/>
              <a:t>05/05/2014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E319535-661E-4F37-9C2D-77266B908EE4}"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59FF76E-BEF8-4F66-B47D-38F5F05C5CA2}" type="datetimeFigureOut">
              <a:rPr lang="it-IT" smtClean="0"/>
              <a:pPr/>
              <a:t>05/05/2014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E319535-661E-4F37-9C2D-77266B908EE4}"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59FF76E-BEF8-4F66-B47D-38F5F05C5CA2}" type="datetimeFigureOut">
              <a:rPr lang="it-IT" smtClean="0"/>
              <a:pPr/>
              <a:t>05/05/2014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E319535-661E-4F37-9C2D-77266B908EE4}"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FF76E-BEF8-4F66-B47D-38F5F05C5CA2}" type="datetimeFigureOut">
              <a:rPr lang="it-IT" smtClean="0"/>
              <a:pPr/>
              <a:t>05/05/2014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19535-661E-4F37-9C2D-77266B908EE4}"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CE1955-6DA2-4729-BD40-5560638F49B6}"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CE1955-6DA2-4729-BD40-5560638F49B6}"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CE1955-6DA2-4729-BD40-5560638F49B6}"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27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727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it-IT" smtClean="0">
              <a:solidFill>
                <a:srgbClr val="000000"/>
              </a:solidFill>
            </a:endParaRPr>
          </a:p>
        </p:txBody>
      </p:sp>
      <p:sp>
        <p:nvSpPr>
          <p:cNvPr id="727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it-IT" smtClean="0">
              <a:solidFill>
                <a:srgbClr val="000000"/>
              </a:solidFill>
            </a:endParaRPr>
          </a:p>
        </p:txBody>
      </p:sp>
      <p:sp>
        <p:nvSpPr>
          <p:cNvPr id="727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944AB4C0-91C3-43ED-9C1B-B4577EFE5D9D}"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1B609-1779-4A17-B9EB-8293858C8667}" type="datetimeFigureOut">
              <a:rPr lang="it-IT" smtClean="0">
                <a:solidFill>
                  <a:prstClr val="black">
                    <a:tint val="75000"/>
                  </a:prstClr>
                </a:solidFill>
              </a:rPr>
              <a:pPr/>
              <a:t>05/05/2014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3A4C3-5F1D-4EDE-A27C-5B54743B90A9}" type="slidenum">
              <a:rPr lang="it-IT" smtClean="0">
                <a:solidFill>
                  <a:prstClr val="black">
                    <a:tint val="75000"/>
                  </a:prstClr>
                </a:solidFill>
              </a: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CE1955-6DA2-4729-BD40-5560638F49B6}"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CE1955-6DA2-4729-BD40-5560638F49B6}"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CE1955-6DA2-4729-BD40-5560638F49B6}"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CE1955-6DA2-4729-BD40-5560638F49B6}"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27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727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it-IT" smtClean="0">
              <a:solidFill>
                <a:srgbClr val="000000"/>
              </a:solidFill>
            </a:endParaRPr>
          </a:p>
        </p:txBody>
      </p:sp>
      <p:sp>
        <p:nvSpPr>
          <p:cNvPr id="727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it-IT" smtClean="0">
              <a:solidFill>
                <a:srgbClr val="000000"/>
              </a:solidFill>
            </a:endParaRPr>
          </a:p>
        </p:txBody>
      </p:sp>
      <p:sp>
        <p:nvSpPr>
          <p:cNvPr id="727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944AB4C0-91C3-43ED-9C1B-B4577EFE5D9D}"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CE1955-6DA2-4729-BD40-5560638F49B6}"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CE1955-6DA2-4729-BD40-5560638F49B6}"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CE1955-6DA2-4729-BD40-5560638F49B6}"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3.xml"/><Relationship Id="rId1" Type="http://schemas.openxmlformats.org/officeDocument/2006/relationships/slideLayout" Target="../slideLayouts/slideLayout2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4.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95.xml"/><Relationship Id="rId1" Type="http://schemas.openxmlformats.org/officeDocument/2006/relationships/slideLayout" Target="../slideLayouts/slideLayout2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0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6.xml"/><Relationship Id="rId1" Type="http://schemas.openxmlformats.org/officeDocument/2006/relationships/slideLayout" Target="../slideLayouts/slideLayout22.xml"/><Relationship Id="rId5" Type="http://schemas.openxmlformats.org/officeDocument/2006/relationships/image" Target="../media/image139.png"/><Relationship Id="rId4" Type="http://schemas.openxmlformats.org/officeDocument/2006/relationships/image" Target="../media/image138.png"/></Relationships>
</file>

<file path=ppt/slides/_rels/slide10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7.xml"/><Relationship Id="rId1" Type="http://schemas.openxmlformats.org/officeDocument/2006/relationships/slideLayout" Target="../slideLayouts/slideLayout2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2.xml"/><Relationship Id="rId4" Type="http://schemas.openxmlformats.org/officeDocument/2006/relationships/image" Target="../media/image146.png"/></Relationships>
</file>

<file path=ppt/slides/_rels/slide10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7.png"/><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2.xml"/><Relationship Id="rId5" Type="http://schemas.openxmlformats.org/officeDocument/2006/relationships/image" Target="../media/image151.png"/><Relationship Id="rId4" Type="http://schemas.openxmlformats.org/officeDocument/2006/relationships/image" Target="../media/image150.png"/></Relationships>
</file>

<file path=ppt/slides/_rels/slide10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8.xml"/><Relationship Id="rId1" Type="http://schemas.openxmlformats.org/officeDocument/2006/relationships/slideLayout" Target="../slideLayouts/slideLayout22.xml"/><Relationship Id="rId4" Type="http://schemas.openxmlformats.org/officeDocument/2006/relationships/image" Target="../media/image153.png"/></Relationships>
</file>

<file path=ppt/slides/_rels/slide10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2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0.xml"/><Relationship Id="rId1" Type="http://schemas.openxmlformats.org/officeDocument/2006/relationships/slideLayout" Target="../slideLayouts/slideLayout22.xml"/><Relationship Id="rId4" Type="http://schemas.openxmlformats.org/officeDocument/2006/relationships/image" Target="../media/image162.png"/></Relationships>
</file>

<file path=ppt/slides/_rels/slide11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2.xml"/><Relationship Id="rId4" Type="http://schemas.openxmlformats.org/officeDocument/2006/relationships/image" Target="../media/image165.png"/></Relationships>
</file>

<file path=ppt/slides/_rels/slide11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1.xml"/><Relationship Id="rId1" Type="http://schemas.openxmlformats.org/officeDocument/2006/relationships/slideLayout" Target="../slideLayouts/slideLayout22.xml"/><Relationship Id="rId5" Type="http://schemas.openxmlformats.org/officeDocument/2006/relationships/image" Target="../media/image170.png"/><Relationship Id="rId4" Type="http://schemas.openxmlformats.org/officeDocument/2006/relationships/image" Target="../media/image169.png"/></Relationships>
</file>

<file path=ppt/slides/_rels/slide11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2.xml"/><Relationship Id="rId1" Type="http://schemas.openxmlformats.org/officeDocument/2006/relationships/slideLayout" Target="../slideLayouts/slideLayout22.xml"/><Relationship Id="rId5" Type="http://schemas.openxmlformats.org/officeDocument/2006/relationships/image" Target="../media/image174.png"/><Relationship Id="rId4" Type="http://schemas.openxmlformats.org/officeDocument/2006/relationships/image" Target="../media/image173.png"/></Relationships>
</file>

<file path=ppt/slides/_rels/slide11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3.xml"/><Relationship Id="rId1" Type="http://schemas.openxmlformats.org/officeDocument/2006/relationships/slideLayout" Target="../slideLayouts/slideLayout22.xml"/><Relationship Id="rId5" Type="http://schemas.openxmlformats.org/officeDocument/2006/relationships/image" Target="../media/image177.png"/><Relationship Id="rId4" Type="http://schemas.openxmlformats.org/officeDocument/2006/relationships/image" Target="../media/image176.png"/></Relationships>
</file>

<file path=ppt/slides/_rels/slide11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4.xml"/><Relationship Id="rId1" Type="http://schemas.openxmlformats.org/officeDocument/2006/relationships/slideLayout" Target="../slideLayouts/slideLayout22.xml"/><Relationship Id="rId4" Type="http://schemas.openxmlformats.org/officeDocument/2006/relationships/image" Target="../media/image179.png"/></Relationships>
</file>

<file path=ppt/slides/_rels/slide11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2.xml"/><Relationship Id="rId5" Type="http://schemas.openxmlformats.org/officeDocument/2006/relationships/image" Target="../media/image183.png"/><Relationship Id="rId4" Type="http://schemas.openxmlformats.org/officeDocument/2006/relationships/image" Target="../media/image18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5.xml"/><Relationship Id="rId1" Type="http://schemas.openxmlformats.org/officeDocument/2006/relationships/slideLayout" Target="../slideLayouts/slideLayout2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12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06.xml"/><Relationship Id="rId1" Type="http://schemas.openxmlformats.org/officeDocument/2006/relationships/slideLayout" Target="../slideLayouts/slideLayout22.xml"/><Relationship Id="rId5" Type="http://schemas.openxmlformats.org/officeDocument/2006/relationships/image" Target="../media/image190.png"/><Relationship Id="rId4" Type="http://schemas.openxmlformats.org/officeDocument/2006/relationships/image" Target="../media/image189.png"/></Relationships>
</file>

<file path=ppt/slides/_rels/slide12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2.xml"/><Relationship Id="rId5" Type="http://schemas.openxmlformats.org/officeDocument/2006/relationships/image" Target="../media/image194.png"/><Relationship Id="rId4" Type="http://schemas.openxmlformats.org/officeDocument/2006/relationships/image" Target="../media/image193.png"/></Relationships>
</file>

<file path=ppt/slides/_rels/slide12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7.xml"/><Relationship Id="rId1" Type="http://schemas.openxmlformats.org/officeDocument/2006/relationships/slideLayout" Target="../slideLayouts/slideLayout22.xml"/><Relationship Id="rId5" Type="http://schemas.openxmlformats.org/officeDocument/2006/relationships/image" Target="../media/image197.png"/><Relationship Id="rId4" Type="http://schemas.openxmlformats.org/officeDocument/2006/relationships/image" Target="../media/image196.png"/></Relationships>
</file>

<file path=ppt/slides/_rels/slide12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2.xml"/><Relationship Id="rId6" Type="http://schemas.openxmlformats.org/officeDocument/2006/relationships/image" Target="../media/image199.png"/><Relationship Id="rId5" Type="http://schemas.openxmlformats.org/officeDocument/2006/relationships/image" Target="../media/image158.png"/><Relationship Id="rId4" Type="http://schemas.openxmlformats.org/officeDocument/2006/relationships/image" Target="../media/image198.png"/></Relationships>
</file>

<file path=ppt/slides/_rels/slide12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2.xml"/></Relationships>
</file>

<file path=ppt/slides/_rels/slide12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2.xml"/></Relationships>
</file>

<file path=ppt/slides/_rels/slide12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2.xml"/><Relationship Id="rId4" Type="http://schemas.openxmlformats.org/officeDocument/2006/relationships/image" Target="../media/image210.png"/></Relationships>
</file>

<file path=ppt/slides/_rels/slide13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2.xml"/><Relationship Id="rId5" Type="http://schemas.openxmlformats.org/officeDocument/2006/relationships/image" Target="../media/image215.png"/><Relationship Id="rId4" Type="http://schemas.openxmlformats.org/officeDocument/2006/relationships/image" Target="../media/image214.png"/></Relationships>
</file>

<file path=ppt/slides/_rels/slide13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08.xml"/><Relationship Id="rId1" Type="http://schemas.openxmlformats.org/officeDocument/2006/relationships/slideLayout" Target="../slideLayouts/slideLayout2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3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9.xml"/><Relationship Id="rId1" Type="http://schemas.openxmlformats.org/officeDocument/2006/relationships/slideLayout" Target="../slideLayouts/slideLayout22.xml"/><Relationship Id="rId5" Type="http://schemas.openxmlformats.org/officeDocument/2006/relationships/image" Target="../media/image222.png"/><Relationship Id="rId4" Type="http://schemas.openxmlformats.org/officeDocument/2006/relationships/image" Target="../media/image221.png"/></Relationships>
</file>

<file path=ppt/slides/_rels/slide13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2.xml"/><Relationship Id="rId5" Type="http://schemas.openxmlformats.org/officeDocument/2006/relationships/image" Target="../media/image201.png"/><Relationship Id="rId4" Type="http://schemas.openxmlformats.org/officeDocument/2006/relationships/image" Target="../media/image227.png"/></Relationships>
</file>

<file path=ppt/slides/_rels/slide13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2.xml"/></Relationships>
</file>

<file path=ppt/slides/_rels/slide13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2.xml"/></Relationships>
</file>

<file path=ppt/slides/_rels/slide13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2.xml"/><Relationship Id="rId4" Type="http://schemas.openxmlformats.org/officeDocument/2006/relationships/image" Target="../media/image23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2.xml"/><Relationship Id="rId4" Type="http://schemas.openxmlformats.org/officeDocument/2006/relationships/image" Target="../media/image235.png"/></Relationships>
</file>

<file path=ppt/slides/_rels/slide141.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10.xml"/><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11.xml"/><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12.xml"/><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13.xml"/><Relationship Id="rId1" Type="http://schemas.openxmlformats.org/officeDocument/2006/relationships/slideLayout" Target="../slideLayouts/slideLayout22.xml"/><Relationship Id="rId5" Type="http://schemas.openxmlformats.org/officeDocument/2006/relationships/image" Target="../media/image242.png"/><Relationship Id="rId4" Type="http://schemas.openxmlformats.org/officeDocument/2006/relationships/image" Target="../media/image241.png"/></Relationships>
</file>

<file path=ppt/slides/_rels/slide14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14.xml"/><Relationship Id="rId1" Type="http://schemas.openxmlformats.org/officeDocument/2006/relationships/slideLayout" Target="../slideLayouts/slideLayout2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2.xml"/><Relationship Id="rId4" Type="http://schemas.openxmlformats.org/officeDocument/2006/relationships/image" Target="../media/image246.gif"/></Relationships>
</file>

<file path=ppt/slides/_rels/slide15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15.xml"/><Relationship Id="rId1" Type="http://schemas.openxmlformats.org/officeDocument/2006/relationships/slideLayout" Target="../slideLayouts/slideLayout22.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1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19.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25.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2.xml"/><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2.xml"/><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2.xml"/><Relationship Id="rId5" Type="http://schemas.openxmlformats.org/officeDocument/2006/relationships/image" Target="../media/image5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2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2.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2.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hyperlink" Target="http://yahoo.it/"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22.xml"/><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22.xm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2.xml"/><Relationship Id="rId4" Type="http://schemas.openxmlformats.org/officeDocument/2006/relationships/image" Target="../media/image90.pn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22.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22.xml"/><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22.xml"/><Relationship Id="rId4" Type="http://schemas.openxmlformats.org/officeDocument/2006/relationships/image" Target="../media/image104.png"/></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1.xml"/><Relationship Id="rId1" Type="http://schemas.openxmlformats.org/officeDocument/2006/relationships/slideLayout" Target="../slideLayouts/slideLayout22.xml"/><Relationship Id="rId4" Type="http://schemas.openxmlformats.org/officeDocument/2006/relationships/image" Target="../media/image109.png"/></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22.xml"/><Relationship Id="rId4" Type="http://schemas.openxmlformats.org/officeDocument/2006/relationships/image" Target="../media/image109.png"/></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5.xml"/><Relationship Id="rId1" Type="http://schemas.openxmlformats.org/officeDocument/2006/relationships/slideLayout" Target="../slideLayouts/slideLayout22.xml"/><Relationship Id="rId4" Type="http://schemas.openxmlformats.org/officeDocument/2006/relationships/image" Target="../media/image112.png"/></Relationships>
</file>

<file path=ppt/slides/_rels/slide9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7.xml"/><Relationship Id="rId1" Type="http://schemas.openxmlformats.org/officeDocument/2006/relationships/slideLayout" Target="../slideLayouts/slideLayout22.xml"/><Relationship Id="rId4" Type="http://schemas.openxmlformats.org/officeDocument/2006/relationships/image" Target="../media/image115.png"/></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8.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9.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0.xml"/><Relationship Id="rId1" Type="http://schemas.openxmlformats.org/officeDocument/2006/relationships/slideLayout" Target="../slideLayouts/slideLayout22.xml"/><Relationship Id="rId5" Type="http://schemas.openxmlformats.org/officeDocument/2006/relationships/image" Target="../media/image121.png"/><Relationship Id="rId4" Type="http://schemas.openxmlformats.org/officeDocument/2006/relationships/image" Target="../media/image120.png"/></Relationships>
</file>

<file path=ppt/slides/_rels/slide9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1.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2.xml"/><Relationship Id="rId1" Type="http://schemas.openxmlformats.org/officeDocument/2006/relationships/slideLayout" Target="../slideLayouts/slideLayout2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7"/>
          <p:cNvGrpSpPr/>
          <p:nvPr/>
        </p:nvGrpSpPr>
        <p:grpSpPr>
          <a:xfrm>
            <a:off x="0" y="0"/>
            <a:ext cx="9144000" cy="6858000"/>
            <a:chOff x="0" y="0"/>
            <a:chExt cx="9144000" cy="6858000"/>
          </a:xfrm>
        </p:grpSpPr>
        <p:sp>
          <p:nvSpPr>
            <p:cNvPr id="2" name="Rectangle 23"/>
            <p:cNvSpPr/>
            <p:nvPr/>
          </p:nvSpPr>
          <p:spPr>
            <a:xfrm>
              <a:off x="0" y="0"/>
              <a:ext cx="9144000" cy="6858000"/>
            </a:xfrm>
            <a:prstGeom prst="rect">
              <a:avLst/>
            </a:prstGeom>
            <a:solidFill>
              <a:schemeClr val="bg1">
                <a:lumMod val="50000"/>
                <a:alpha val="82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ound Diagonal Corner Rectangle 24"/>
            <p:cNvSpPr/>
            <p:nvPr/>
          </p:nvSpPr>
          <p:spPr>
            <a:xfrm flipH="1">
              <a:off x="456150" y="457200"/>
              <a:ext cx="8229600" cy="5943600"/>
            </a:xfrm>
            <a:prstGeom prst="round2DiagRect">
              <a:avLst>
                <a:gd name="adj1" fmla="val 16667"/>
                <a:gd name="adj2" fmla="val 0"/>
              </a:avLst>
            </a:prstGeom>
            <a:solidFill>
              <a:schemeClr val="bg1">
                <a:alpha val="93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ttangolo 6"/>
          <p:cNvSpPr/>
          <p:nvPr/>
        </p:nvSpPr>
        <p:spPr>
          <a:xfrm>
            <a:off x="694704" y="635327"/>
            <a:ext cx="7416141" cy="5232202"/>
          </a:xfrm>
          <a:prstGeom prst="rect">
            <a:avLst/>
          </a:prstGeom>
        </p:spPr>
        <p:txBody>
          <a:bodyPr wrap="square">
            <a:spAutoFit/>
          </a:bodyPr>
          <a:lstStyle/>
          <a:p>
            <a:r>
              <a:rPr lang="it-IT" sz="2000" b="1" dirty="0" smtClean="0"/>
              <a:t>AA 2012-2013</a:t>
            </a:r>
          </a:p>
          <a:p>
            <a:r>
              <a:rPr lang="it-IT" sz="2000" dirty="0" smtClean="0"/>
              <a:t>Scuola </a:t>
            </a:r>
            <a:r>
              <a:rPr lang="it-IT" sz="2000" dirty="0"/>
              <a:t>di Specializzazione </a:t>
            </a:r>
            <a:r>
              <a:rPr lang="it-IT" sz="2000" dirty="0" smtClean="0"/>
              <a:t>in </a:t>
            </a:r>
            <a:r>
              <a:rPr lang="it-IT" sz="2000" i="1" dirty="0" smtClean="0"/>
              <a:t>Radioterapia</a:t>
            </a:r>
          </a:p>
          <a:p>
            <a:r>
              <a:rPr lang="it-IT" sz="2000" dirty="0"/>
              <a:t>Scuola di Specializzazione in </a:t>
            </a:r>
            <a:r>
              <a:rPr lang="it-IT" sz="2000" i="1" dirty="0" smtClean="0"/>
              <a:t>Medicina Nucleare</a:t>
            </a:r>
          </a:p>
          <a:p>
            <a:endParaRPr lang="it-IT" sz="2000" i="1" dirty="0" smtClean="0"/>
          </a:p>
          <a:p>
            <a:r>
              <a:rPr lang="it-IT" sz="2000" dirty="0" smtClean="0"/>
              <a:t>Corso </a:t>
            </a:r>
            <a:r>
              <a:rPr lang="it-IT" sz="2000" i="1" dirty="0" smtClean="0"/>
              <a:t>Bioingegneria Elettronica e Informatica</a:t>
            </a:r>
            <a:endParaRPr lang="it-IT" sz="2000" dirty="0" smtClean="0"/>
          </a:p>
          <a:p>
            <a:endParaRPr lang="it-IT" dirty="0" smtClean="0"/>
          </a:p>
          <a:p>
            <a:endParaRPr lang="it-IT" dirty="0" smtClean="0"/>
          </a:p>
          <a:p>
            <a:r>
              <a:rPr lang="it-IT" b="1" dirty="0" smtClean="0"/>
              <a:t>Prof. Ing. Emanuela </a:t>
            </a:r>
            <a:r>
              <a:rPr lang="it-IT" b="1" dirty="0" err="1" smtClean="0"/>
              <a:t>Marcelli</a:t>
            </a:r>
            <a:endParaRPr lang="it-IT" b="1" dirty="0" smtClean="0"/>
          </a:p>
          <a:p>
            <a:r>
              <a:rPr lang="it-IT" dirty="0" smtClean="0"/>
              <a:t>Dipartimento di Medicina Specialistica, Diagnostica e Sperimentale</a:t>
            </a:r>
          </a:p>
          <a:p>
            <a:r>
              <a:rPr lang="it-IT" dirty="0" smtClean="0"/>
              <a:t>Università di Bologna</a:t>
            </a:r>
          </a:p>
          <a:p>
            <a:r>
              <a:rPr lang="it-IT" dirty="0" smtClean="0"/>
              <a:t>Tel/Fax 051 6364606</a:t>
            </a:r>
          </a:p>
          <a:p>
            <a:r>
              <a:rPr lang="it-IT" dirty="0" smtClean="0"/>
              <a:t>e-mail </a:t>
            </a:r>
            <a:r>
              <a:rPr lang="it-IT" b="1" dirty="0" smtClean="0"/>
              <a:t>emanuela.marcelli@unibo.it</a:t>
            </a:r>
          </a:p>
          <a:p>
            <a:endParaRPr lang="it-IT" b="1" dirty="0" smtClean="0"/>
          </a:p>
          <a:p>
            <a:r>
              <a:rPr lang="it-IT" b="1" dirty="0" smtClean="0"/>
              <a:t>Barbara Bortolani</a:t>
            </a:r>
          </a:p>
          <a:p>
            <a:r>
              <a:rPr lang="it-IT" dirty="0" smtClean="0"/>
              <a:t>Dipartimento di Medicina Specialistica, Diagnostica e Sperimentale</a:t>
            </a:r>
          </a:p>
          <a:p>
            <a:r>
              <a:rPr lang="it-IT" dirty="0" smtClean="0"/>
              <a:t>Università di Bologna</a:t>
            </a:r>
          </a:p>
          <a:p>
            <a:r>
              <a:rPr lang="it-IT" dirty="0" smtClean="0"/>
              <a:t>Tel 051 6364693</a:t>
            </a:r>
          </a:p>
          <a:p>
            <a:r>
              <a:rPr lang="it-IT" dirty="0" smtClean="0"/>
              <a:t>e-mail </a:t>
            </a:r>
            <a:r>
              <a:rPr lang="it-IT" b="1" dirty="0" smtClean="0"/>
              <a:t>barbara.bortolani@unibo.it</a:t>
            </a:r>
            <a:endParaRPr lang="it-IT"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147" r="33333" b="6286"/>
          <a:stretch/>
        </p:blipFill>
        <p:spPr bwMode="auto">
          <a:xfrm>
            <a:off x="0" y="273132"/>
            <a:ext cx="9144000" cy="647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425039" y="1341912"/>
            <a:ext cx="1401288" cy="344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1341911" y="415636"/>
            <a:ext cx="1816925" cy="3325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1810" t="23334" r="12412" b="7425"/>
          <a:stretch>
            <a:fillRect/>
          </a:stretch>
        </p:blipFill>
        <p:spPr bwMode="auto">
          <a:xfrm>
            <a:off x="3551690" y="3234519"/>
            <a:ext cx="5592309" cy="3623481"/>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1007" t="21333" r="36989" b="32240"/>
          <a:stretch>
            <a:fillRect/>
          </a:stretch>
        </p:blipFill>
        <p:spPr bwMode="auto">
          <a:xfrm>
            <a:off x="-1" y="0"/>
            <a:ext cx="4541409" cy="2729552"/>
          </a:xfrm>
          <a:prstGeom prst="rect">
            <a:avLst/>
          </a:prstGeom>
          <a:noFill/>
          <a:ln w="9525">
            <a:noFill/>
            <a:miter lim="800000"/>
            <a:headEnd/>
            <a:tailEnd/>
          </a:ln>
        </p:spPr>
      </p:pic>
      <p:sp>
        <p:nvSpPr>
          <p:cNvPr id="4" name="CasellaDiTesto 3"/>
          <p:cNvSpPr txBox="1"/>
          <p:nvPr/>
        </p:nvSpPr>
        <p:spPr>
          <a:xfrm>
            <a:off x="4763069" y="204716"/>
            <a:ext cx="4203511" cy="1077218"/>
          </a:xfrm>
          <a:prstGeom prst="rect">
            <a:avLst/>
          </a:prstGeom>
          <a:noFill/>
        </p:spPr>
        <p:txBody>
          <a:bodyPr wrap="square" rtlCol="0">
            <a:spAutoFit/>
          </a:bodyPr>
          <a:lstStyle/>
          <a:p>
            <a:pPr algn="just"/>
            <a:r>
              <a:rPr lang="it-IT" sz="1600" dirty="0" smtClean="0"/>
              <a:t>Le citazioni di altri DB non presenti in Online </a:t>
            </a:r>
            <a:r>
              <a:rPr lang="it-IT" sz="1600" dirty="0" err="1" smtClean="0"/>
              <a:t>search</a:t>
            </a:r>
            <a:r>
              <a:rPr lang="it-IT" sz="1600" dirty="0" smtClean="0"/>
              <a:t> possono essere importate da file di testo (creati con l’esportazione dal DB di interesse). </a:t>
            </a:r>
          </a:p>
        </p:txBody>
      </p:sp>
      <p:pic>
        <p:nvPicPr>
          <p:cNvPr id="3076" name="Picture 4"/>
          <p:cNvPicPr>
            <a:picLocks noChangeAspect="1" noChangeArrowheads="1"/>
          </p:cNvPicPr>
          <p:nvPr/>
        </p:nvPicPr>
        <p:blipFill>
          <a:blip r:embed="rId5" cstate="print"/>
          <a:srcRect l="21889" t="56154" r="52731" b="-279"/>
          <a:stretch>
            <a:fillRect/>
          </a:stretch>
        </p:blipFill>
        <p:spPr bwMode="auto">
          <a:xfrm>
            <a:off x="191069" y="2879678"/>
            <a:ext cx="1596788" cy="2228429"/>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l="22050" t="60356" r="54337" b="16430"/>
          <a:stretch>
            <a:fillRect/>
          </a:stretch>
        </p:blipFill>
        <p:spPr bwMode="auto">
          <a:xfrm>
            <a:off x="1910686" y="3057099"/>
            <a:ext cx="1555844" cy="1227741"/>
          </a:xfrm>
          <a:prstGeom prst="rect">
            <a:avLst/>
          </a:prstGeom>
          <a:noFill/>
          <a:ln w="9525">
            <a:noFill/>
            <a:miter lim="800000"/>
            <a:headEnd/>
            <a:tailEnd/>
          </a:ln>
        </p:spPr>
      </p:pic>
      <p:cxnSp>
        <p:nvCxnSpPr>
          <p:cNvPr id="7" name="Connettore 2 6"/>
          <p:cNvCxnSpPr>
            <a:endCxn id="3076" idx="0"/>
          </p:cNvCxnSpPr>
          <p:nvPr/>
        </p:nvCxnSpPr>
        <p:spPr>
          <a:xfrm flipH="1">
            <a:off x="989463" y="2210937"/>
            <a:ext cx="20471" cy="6687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1351129" y="2415654"/>
            <a:ext cx="696035" cy="6687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Ovale 11"/>
          <p:cNvSpPr/>
          <p:nvPr/>
        </p:nvSpPr>
        <p:spPr>
          <a:xfrm>
            <a:off x="1337481" y="832512"/>
            <a:ext cx="545910" cy="245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2238231" y="1064523"/>
            <a:ext cx="1132765" cy="2866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p:cNvCxnSpPr>
            <a:stCxn id="12" idx="5"/>
          </p:cNvCxnSpPr>
          <p:nvPr/>
        </p:nvCxnSpPr>
        <p:spPr>
          <a:xfrm>
            <a:off x="1803444" y="1042197"/>
            <a:ext cx="393846" cy="1315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Ovale 17"/>
          <p:cNvSpPr/>
          <p:nvPr/>
        </p:nvSpPr>
        <p:spPr>
          <a:xfrm>
            <a:off x="4653887" y="3837295"/>
            <a:ext cx="900752" cy="5299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Connettore 2 20"/>
          <p:cNvCxnSpPr/>
          <p:nvPr/>
        </p:nvCxnSpPr>
        <p:spPr>
          <a:xfrm flipH="1">
            <a:off x="3916907" y="1282890"/>
            <a:ext cx="1787858" cy="3957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4694830" y="2210937"/>
            <a:ext cx="4203511" cy="584775"/>
          </a:xfrm>
          <a:prstGeom prst="rect">
            <a:avLst/>
          </a:prstGeom>
          <a:noFill/>
        </p:spPr>
        <p:txBody>
          <a:bodyPr wrap="square" rtlCol="0">
            <a:spAutoFit/>
          </a:bodyPr>
          <a:lstStyle/>
          <a:p>
            <a:pPr algn="just"/>
            <a:r>
              <a:rPr lang="it-IT" sz="1600" dirty="0" smtClean="0"/>
              <a:t>Si possono inserire “manualmente” nuovi riferimenti.</a:t>
            </a:r>
          </a:p>
        </p:txBody>
      </p:sp>
      <p:sp>
        <p:nvSpPr>
          <p:cNvPr id="30" name="CasellaDiTesto 29"/>
          <p:cNvSpPr txBox="1"/>
          <p:nvPr/>
        </p:nvSpPr>
        <p:spPr>
          <a:xfrm>
            <a:off x="0" y="5145205"/>
            <a:ext cx="2142699" cy="584775"/>
          </a:xfrm>
          <a:prstGeom prst="rect">
            <a:avLst/>
          </a:prstGeom>
          <a:noFill/>
        </p:spPr>
        <p:txBody>
          <a:bodyPr wrap="square" rtlCol="0">
            <a:spAutoFit/>
          </a:bodyPr>
          <a:lstStyle/>
          <a:p>
            <a:r>
              <a:rPr lang="it-IT" sz="1600" dirty="0" smtClean="0"/>
              <a:t>selezione del servizio di origine</a:t>
            </a:r>
          </a:p>
        </p:txBody>
      </p:sp>
      <p:sp>
        <p:nvSpPr>
          <p:cNvPr id="31" name="CasellaDiTesto 30"/>
          <p:cNvSpPr txBox="1"/>
          <p:nvPr/>
        </p:nvSpPr>
        <p:spPr>
          <a:xfrm>
            <a:off x="1883392" y="4312692"/>
            <a:ext cx="1692322" cy="830997"/>
          </a:xfrm>
          <a:prstGeom prst="rect">
            <a:avLst/>
          </a:prstGeom>
          <a:noFill/>
        </p:spPr>
        <p:txBody>
          <a:bodyPr wrap="square" rtlCol="0">
            <a:spAutoFit/>
          </a:bodyPr>
          <a:lstStyle/>
          <a:p>
            <a:r>
              <a:rPr lang="it-IT" sz="1600" dirty="0" smtClean="0"/>
              <a:t>selezione del gruppo di destinazione</a:t>
            </a:r>
          </a:p>
        </p:txBody>
      </p:sp>
      <p:cxnSp>
        <p:nvCxnSpPr>
          <p:cNvPr id="32" name="Connettore 2 31"/>
          <p:cNvCxnSpPr/>
          <p:nvPr/>
        </p:nvCxnSpPr>
        <p:spPr>
          <a:xfrm flipH="1">
            <a:off x="6373504" y="2729552"/>
            <a:ext cx="136478" cy="9962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p:cNvSpPr/>
          <p:nvPr/>
        </p:nvSpPr>
        <p:spPr>
          <a:xfrm>
            <a:off x="0" y="0"/>
            <a:ext cx="9144000" cy="900000"/>
          </a:xfrm>
          <a:prstGeom prst="rect">
            <a:avLst/>
          </a:prstGeom>
          <a:solidFill>
            <a:srgbClr val="AE0000">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98" name="Picture 2"/>
          <p:cNvPicPr>
            <a:picLocks noChangeAspect="1" noChangeArrowheads="1"/>
          </p:cNvPicPr>
          <p:nvPr/>
        </p:nvPicPr>
        <p:blipFill>
          <a:blip r:embed="rId3" cstate="print"/>
          <a:srcRect l="2775" t="27057" r="5826" b="12107"/>
          <a:stretch>
            <a:fillRect/>
          </a:stretch>
        </p:blipFill>
        <p:spPr bwMode="auto">
          <a:xfrm>
            <a:off x="191069" y="477673"/>
            <a:ext cx="7203593" cy="3848668"/>
          </a:xfrm>
          <a:prstGeom prst="rect">
            <a:avLst/>
          </a:prstGeom>
          <a:noFill/>
          <a:ln w="9525">
            <a:noFill/>
            <a:miter lim="800000"/>
            <a:headEnd/>
            <a:tailEnd/>
          </a:ln>
        </p:spPr>
      </p:pic>
      <p:sp>
        <p:nvSpPr>
          <p:cNvPr id="3"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chemeClr val="bg1"/>
                </a:solidFill>
              </a:rPr>
              <a:t>EndNote</a:t>
            </a:r>
            <a:r>
              <a:rPr lang="it-IT" sz="2000" dirty="0" smtClean="0">
                <a:solidFill>
                  <a:schemeClr val="bg1"/>
                </a:solidFill>
              </a:rPr>
              <a:t> Web – </a:t>
            </a:r>
            <a:r>
              <a:rPr lang="it-IT" sz="2000" dirty="0" err="1" smtClean="0">
                <a:solidFill>
                  <a:schemeClr val="bg1"/>
                </a:solidFill>
              </a:rPr>
              <a:t>Organize</a:t>
            </a:r>
            <a:endParaRPr lang="it-IT" sz="2000" dirty="0">
              <a:solidFill>
                <a:schemeClr val="bg1"/>
              </a:solidFill>
            </a:endParaRPr>
          </a:p>
        </p:txBody>
      </p:sp>
      <p:sp>
        <p:nvSpPr>
          <p:cNvPr id="4" name="Ovale 3"/>
          <p:cNvSpPr/>
          <p:nvPr/>
        </p:nvSpPr>
        <p:spPr>
          <a:xfrm>
            <a:off x="201465" y="1483604"/>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a:t>
            </a:r>
            <a:endParaRPr lang="it-IT" b="1" dirty="0">
              <a:solidFill>
                <a:schemeClr val="tx1"/>
              </a:solidFill>
            </a:endParaRPr>
          </a:p>
        </p:txBody>
      </p:sp>
      <p:sp>
        <p:nvSpPr>
          <p:cNvPr id="5" name="Ovale 4"/>
          <p:cNvSpPr/>
          <p:nvPr/>
        </p:nvSpPr>
        <p:spPr>
          <a:xfrm>
            <a:off x="2057560" y="1483604"/>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B</a:t>
            </a:r>
            <a:endParaRPr lang="it-IT" b="1" dirty="0">
              <a:solidFill>
                <a:schemeClr val="tx1"/>
              </a:solidFill>
            </a:endParaRPr>
          </a:p>
        </p:txBody>
      </p:sp>
      <p:sp>
        <p:nvSpPr>
          <p:cNvPr id="6" name="Ovale 5"/>
          <p:cNvSpPr/>
          <p:nvPr/>
        </p:nvSpPr>
        <p:spPr>
          <a:xfrm>
            <a:off x="3285859" y="1483604"/>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C</a:t>
            </a:r>
            <a:endParaRPr lang="it-IT" b="1" dirty="0">
              <a:solidFill>
                <a:schemeClr val="tx1"/>
              </a:solidFill>
            </a:endParaRPr>
          </a:p>
        </p:txBody>
      </p:sp>
      <p:sp>
        <p:nvSpPr>
          <p:cNvPr id="7" name="Ovale 6"/>
          <p:cNvSpPr/>
          <p:nvPr/>
        </p:nvSpPr>
        <p:spPr>
          <a:xfrm>
            <a:off x="4759817" y="1483604"/>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D</a:t>
            </a:r>
            <a:endParaRPr lang="it-IT" b="1" dirty="0">
              <a:solidFill>
                <a:schemeClr val="tx1"/>
              </a:solidFill>
            </a:endParaRPr>
          </a:p>
        </p:txBody>
      </p:sp>
      <p:sp>
        <p:nvSpPr>
          <p:cNvPr id="8" name="CasellaDiTesto 7"/>
          <p:cNvSpPr txBox="1"/>
          <p:nvPr/>
        </p:nvSpPr>
        <p:spPr>
          <a:xfrm>
            <a:off x="245660" y="4612943"/>
            <a:ext cx="8502555" cy="1323439"/>
          </a:xfrm>
          <a:prstGeom prst="rect">
            <a:avLst/>
          </a:prstGeom>
          <a:noFill/>
        </p:spPr>
        <p:txBody>
          <a:bodyPr wrap="square" rtlCol="0">
            <a:spAutoFit/>
          </a:bodyPr>
          <a:lstStyle/>
          <a:p>
            <a:pPr marL="342900" indent="-342900">
              <a:buFont typeface="+mj-lt"/>
              <a:buAutoNum type="alphaUcPeriod"/>
            </a:pPr>
            <a:r>
              <a:rPr lang="it-IT" sz="1600" dirty="0" smtClean="0"/>
              <a:t>Organizzare i propri gruppi (condivisione con colleghi/ ridenominazione/ cancellazione)</a:t>
            </a:r>
          </a:p>
          <a:p>
            <a:pPr marL="342900" indent="-342900">
              <a:buFont typeface="+mj-lt"/>
              <a:buAutoNum type="alphaUcPeriod"/>
            </a:pPr>
            <a:r>
              <a:rPr lang="it-IT" sz="1600" dirty="0" smtClean="0"/>
              <a:t>Vedere e organizzare i gruppi condivisi da colleghi</a:t>
            </a:r>
          </a:p>
          <a:p>
            <a:pPr marL="342900" indent="-342900">
              <a:buFont typeface="+mj-lt"/>
              <a:buAutoNum type="alphaUcPeriod"/>
            </a:pPr>
            <a:r>
              <a:rPr lang="it-IT" sz="1600" dirty="0" smtClean="0"/>
              <a:t>Cercare i riferimenti duplicati</a:t>
            </a:r>
          </a:p>
          <a:p>
            <a:pPr marL="342900" indent="-342900">
              <a:buFont typeface="+mj-lt"/>
              <a:buAutoNum type="alphaUcPeriod"/>
            </a:pPr>
            <a:r>
              <a:rPr lang="it-IT" sz="1600" dirty="0" smtClean="0"/>
              <a:t>Gestire gli allegati</a:t>
            </a:r>
            <a:endParaRPr lang="it-IT" sz="16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5"/>
          <p:cNvSpPr/>
          <p:nvPr/>
        </p:nvSpPr>
        <p:spPr>
          <a:xfrm>
            <a:off x="0" y="0"/>
            <a:ext cx="9144000" cy="900000"/>
          </a:xfrm>
          <a:prstGeom prst="rect">
            <a:avLst/>
          </a:prstGeom>
          <a:solidFill>
            <a:srgbClr val="AE0000">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29" name="Picture 9"/>
          <p:cNvPicPr>
            <a:picLocks noChangeAspect="1" noChangeArrowheads="1"/>
          </p:cNvPicPr>
          <p:nvPr/>
        </p:nvPicPr>
        <p:blipFill>
          <a:blip r:embed="rId3" cstate="print"/>
          <a:srcRect l="835" t="18711" r="2873" b="6626"/>
          <a:stretch>
            <a:fillRect/>
          </a:stretch>
        </p:blipFill>
        <p:spPr bwMode="auto">
          <a:xfrm>
            <a:off x="0" y="409424"/>
            <a:ext cx="9144000" cy="5577969"/>
          </a:xfrm>
          <a:prstGeom prst="rect">
            <a:avLst/>
          </a:prstGeom>
          <a:noFill/>
          <a:ln w="9525">
            <a:noFill/>
            <a:miter lim="800000"/>
            <a:headEnd/>
            <a:tailEnd/>
          </a:ln>
        </p:spPr>
      </p:pic>
      <p:sp>
        <p:nvSpPr>
          <p:cNvPr id="2"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chemeClr val="bg1"/>
                </a:solidFill>
              </a:rPr>
              <a:t>EndNote</a:t>
            </a:r>
            <a:r>
              <a:rPr lang="it-IT" sz="2000" dirty="0" smtClean="0">
                <a:solidFill>
                  <a:schemeClr val="bg1"/>
                </a:solidFill>
              </a:rPr>
              <a:t> Web – Format</a:t>
            </a:r>
            <a:endParaRPr lang="it-IT" sz="2000" dirty="0">
              <a:solidFill>
                <a:schemeClr val="bg1"/>
              </a:solidFill>
            </a:endParaRPr>
          </a:p>
        </p:txBody>
      </p:sp>
      <p:pic>
        <p:nvPicPr>
          <p:cNvPr id="5124" name="Picture 4"/>
          <p:cNvPicPr>
            <a:picLocks noChangeAspect="1" noChangeArrowheads="1"/>
          </p:cNvPicPr>
          <p:nvPr/>
        </p:nvPicPr>
        <p:blipFill>
          <a:blip r:embed="rId4" cstate="print"/>
          <a:srcRect l="21072" t="41843" r="58284" b="35370"/>
          <a:stretch>
            <a:fillRect/>
          </a:stretch>
        </p:blipFill>
        <p:spPr bwMode="auto">
          <a:xfrm>
            <a:off x="3193577" y="3821371"/>
            <a:ext cx="1637731" cy="1422240"/>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l="20936" t="45296" r="55160" b="8266"/>
          <a:stretch>
            <a:fillRect/>
          </a:stretch>
        </p:blipFill>
        <p:spPr bwMode="auto">
          <a:xfrm>
            <a:off x="286604" y="3480178"/>
            <a:ext cx="1660866" cy="2538482"/>
          </a:xfrm>
          <a:prstGeom prst="rect">
            <a:avLst/>
          </a:prstGeom>
          <a:noFill/>
          <a:ln w="9525">
            <a:noFill/>
            <a:miter lim="800000"/>
            <a:headEnd/>
            <a:tailEnd/>
          </a:ln>
        </p:spPr>
      </p:pic>
      <p:pic>
        <p:nvPicPr>
          <p:cNvPr id="5127" name="Picture 7"/>
          <p:cNvPicPr>
            <a:picLocks noChangeAspect="1" noChangeArrowheads="1"/>
          </p:cNvPicPr>
          <p:nvPr/>
        </p:nvPicPr>
        <p:blipFill>
          <a:blip r:embed="rId6" cstate="print"/>
          <a:srcRect l="21072" t="48748" r="65754" b="42793"/>
          <a:stretch>
            <a:fillRect/>
          </a:stretch>
        </p:blipFill>
        <p:spPr bwMode="auto">
          <a:xfrm>
            <a:off x="1992574" y="3657598"/>
            <a:ext cx="1091820" cy="551538"/>
          </a:xfrm>
          <a:prstGeom prst="rect">
            <a:avLst/>
          </a:prstGeom>
          <a:noFill/>
          <a:ln w="9525">
            <a:noFill/>
            <a:miter lim="800000"/>
            <a:headEnd/>
            <a:tailEnd/>
          </a:ln>
        </p:spPr>
      </p:pic>
      <p:sp>
        <p:nvSpPr>
          <p:cNvPr id="10" name="Ovale 9"/>
          <p:cNvSpPr/>
          <p:nvPr/>
        </p:nvSpPr>
        <p:spPr>
          <a:xfrm>
            <a:off x="3998793" y="1323824"/>
            <a:ext cx="723331" cy="245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232010" y="1555835"/>
            <a:ext cx="1132765" cy="2866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a:stCxn id="10" idx="2"/>
            <a:endCxn id="11" idx="6"/>
          </p:cNvCxnSpPr>
          <p:nvPr/>
        </p:nvCxnSpPr>
        <p:spPr>
          <a:xfrm flipH="1">
            <a:off x="1364775" y="1446655"/>
            <a:ext cx="2634018" cy="2524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endCxn id="5127" idx="0"/>
          </p:cNvCxnSpPr>
          <p:nvPr/>
        </p:nvCxnSpPr>
        <p:spPr>
          <a:xfrm>
            <a:off x="1323833" y="2852375"/>
            <a:ext cx="1214651" cy="8052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a:off x="464025" y="2620363"/>
            <a:ext cx="395784" cy="8598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a:off x="1801505" y="2347408"/>
            <a:ext cx="2074459" cy="147395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28" name="Picture 8"/>
          <p:cNvPicPr>
            <a:picLocks noChangeAspect="1" noChangeArrowheads="1"/>
          </p:cNvPicPr>
          <p:nvPr/>
        </p:nvPicPr>
        <p:blipFill>
          <a:blip r:embed="rId7" cstate="print"/>
          <a:srcRect r="2460" b="74967"/>
          <a:stretch>
            <a:fillRect/>
          </a:stretch>
        </p:blipFill>
        <p:spPr bwMode="auto">
          <a:xfrm>
            <a:off x="3807724" y="5316134"/>
            <a:ext cx="5336275" cy="1118778"/>
          </a:xfrm>
          <a:prstGeom prst="rect">
            <a:avLst/>
          </a:prstGeom>
          <a:noFill/>
          <a:ln w="9525">
            <a:noFill/>
            <a:miter lim="800000"/>
            <a:headEnd/>
            <a:tailEnd/>
          </a:ln>
        </p:spPr>
      </p:pic>
      <p:sp>
        <p:nvSpPr>
          <p:cNvPr id="30" name="Ovale 29"/>
          <p:cNvSpPr/>
          <p:nvPr/>
        </p:nvSpPr>
        <p:spPr>
          <a:xfrm>
            <a:off x="3234518" y="2866020"/>
            <a:ext cx="1132765" cy="2866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Connettore 2 30"/>
          <p:cNvCxnSpPr>
            <a:stCxn id="30" idx="5"/>
          </p:cNvCxnSpPr>
          <p:nvPr/>
        </p:nvCxnSpPr>
        <p:spPr>
          <a:xfrm>
            <a:off x="4201393" y="3110653"/>
            <a:ext cx="1189473" cy="22256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0" y="6519446"/>
            <a:ext cx="6853607" cy="338554"/>
          </a:xfrm>
          <a:prstGeom prst="rect">
            <a:avLst/>
          </a:prstGeom>
          <a:noFill/>
        </p:spPr>
        <p:txBody>
          <a:bodyPr wrap="none" rtlCol="0">
            <a:spAutoFit/>
          </a:bodyPr>
          <a:lstStyle/>
          <a:p>
            <a:r>
              <a:rPr lang="it-IT" sz="1600" dirty="0" smtClean="0"/>
              <a:t>Esportare citazioni in un file con lo stile bibliografico desiderato. </a:t>
            </a:r>
            <a:endParaRPr lang="it-IT" sz="16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srcRect l="2465" t="22163" r="6404" b="8612"/>
          <a:stretch>
            <a:fillRect/>
          </a:stretch>
        </p:blipFill>
        <p:spPr bwMode="auto">
          <a:xfrm>
            <a:off x="0" y="343331"/>
            <a:ext cx="8352430" cy="4991541"/>
          </a:xfrm>
          <a:prstGeom prst="rect">
            <a:avLst/>
          </a:prstGeom>
          <a:noFill/>
          <a:ln w="9525">
            <a:noFill/>
            <a:miter lim="800000"/>
            <a:headEnd/>
            <a:tailEnd/>
          </a:ln>
        </p:spPr>
      </p:pic>
      <p:cxnSp>
        <p:nvCxnSpPr>
          <p:cNvPr id="5" name="Connettore 2 4"/>
          <p:cNvCxnSpPr/>
          <p:nvPr/>
        </p:nvCxnSpPr>
        <p:spPr>
          <a:xfrm flipH="1" flipV="1">
            <a:off x="2825087" y="1940119"/>
            <a:ext cx="1364777" cy="395786"/>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6149" name="Picture 5"/>
          <p:cNvPicPr>
            <a:picLocks noChangeAspect="1" noChangeArrowheads="1"/>
          </p:cNvPicPr>
          <p:nvPr/>
        </p:nvPicPr>
        <p:blipFill>
          <a:blip r:embed="rId4" cstate="print"/>
          <a:srcRect l="27562" t="19509" r="27363" b="67954"/>
          <a:stretch>
            <a:fillRect/>
          </a:stretch>
        </p:blipFill>
        <p:spPr bwMode="auto">
          <a:xfrm>
            <a:off x="4177781" y="2308613"/>
            <a:ext cx="4966219" cy="838348"/>
          </a:xfrm>
          <a:prstGeom prst="rect">
            <a:avLst/>
          </a:prstGeom>
          <a:noFill/>
          <a:ln w="19050">
            <a:solidFill>
              <a:srgbClr val="00B050"/>
            </a:solidFill>
            <a:miter lim="800000"/>
            <a:headEnd/>
            <a:tailEnd/>
          </a:ln>
        </p:spPr>
      </p:pic>
      <p:pic>
        <p:nvPicPr>
          <p:cNvPr id="6150" name="Picture 6"/>
          <p:cNvPicPr>
            <a:picLocks noChangeAspect="1" noChangeArrowheads="1"/>
          </p:cNvPicPr>
          <p:nvPr/>
        </p:nvPicPr>
        <p:blipFill>
          <a:blip r:embed="rId5" cstate="print"/>
          <a:srcRect l="2601" t="24957" r="29628" b="32837"/>
          <a:stretch>
            <a:fillRect/>
          </a:stretch>
        </p:blipFill>
        <p:spPr bwMode="auto">
          <a:xfrm>
            <a:off x="83125" y="4669672"/>
            <a:ext cx="4686594" cy="2188328"/>
          </a:xfrm>
          <a:prstGeom prst="rect">
            <a:avLst/>
          </a:prstGeom>
          <a:noFill/>
          <a:ln w="19050">
            <a:solidFill>
              <a:schemeClr val="accent2">
                <a:lumMod val="75000"/>
              </a:schemeClr>
            </a:solidFill>
            <a:miter lim="800000"/>
            <a:headEnd/>
            <a:tailEnd/>
          </a:ln>
        </p:spPr>
      </p:pic>
      <p:sp>
        <p:nvSpPr>
          <p:cNvPr id="14" name="CasellaDiTesto 13"/>
          <p:cNvSpPr txBox="1"/>
          <p:nvPr/>
        </p:nvSpPr>
        <p:spPr>
          <a:xfrm>
            <a:off x="0" y="2138"/>
            <a:ext cx="8450198" cy="338554"/>
          </a:xfrm>
          <a:prstGeom prst="rect">
            <a:avLst/>
          </a:prstGeom>
          <a:noFill/>
        </p:spPr>
        <p:txBody>
          <a:bodyPr wrap="none" rtlCol="0">
            <a:spAutoFit/>
          </a:bodyPr>
          <a:lstStyle/>
          <a:p>
            <a:r>
              <a:rPr lang="it-IT" sz="1600" dirty="0" smtClean="0"/>
              <a:t>Formattare un lavoro con lo stile desiderato e inserendo la bibliografia completa.</a:t>
            </a:r>
            <a:endParaRPr lang="it-IT" sz="1600" dirty="0"/>
          </a:p>
        </p:txBody>
      </p:sp>
      <p:cxnSp>
        <p:nvCxnSpPr>
          <p:cNvPr id="16" name="Connettore 1 15"/>
          <p:cNvCxnSpPr/>
          <p:nvPr/>
        </p:nvCxnSpPr>
        <p:spPr>
          <a:xfrm flipV="1">
            <a:off x="1839005" y="3290300"/>
            <a:ext cx="1977345" cy="32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ttangolo 19"/>
          <p:cNvSpPr/>
          <p:nvPr/>
        </p:nvSpPr>
        <p:spPr>
          <a:xfrm>
            <a:off x="194342" y="4998799"/>
            <a:ext cx="3558260" cy="12832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1 21"/>
          <p:cNvCxnSpPr/>
          <p:nvPr/>
        </p:nvCxnSpPr>
        <p:spPr>
          <a:xfrm>
            <a:off x="6722155" y="2506104"/>
            <a:ext cx="2421845" cy="31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flipV="1">
            <a:off x="4222659" y="2642223"/>
            <a:ext cx="220315" cy="14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Ovale 31"/>
          <p:cNvSpPr/>
          <p:nvPr/>
        </p:nvSpPr>
        <p:spPr>
          <a:xfrm>
            <a:off x="3381276" y="856273"/>
            <a:ext cx="723331" cy="245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p:cNvSpPr/>
          <p:nvPr/>
        </p:nvSpPr>
        <p:spPr>
          <a:xfrm>
            <a:off x="2440820" y="1064533"/>
            <a:ext cx="1132765" cy="2866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4" name="Connettore 2 33"/>
          <p:cNvCxnSpPr>
            <a:stCxn id="32" idx="2"/>
          </p:cNvCxnSpPr>
          <p:nvPr/>
        </p:nvCxnSpPr>
        <p:spPr>
          <a:xfrm flipH="1">
            <a:off x="3182587" y="979104"/>
            <a:ext cx="198689" cy="10156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Ovale 36"/>
          <p:cNvSpPr/>
          <p:nvPr/>
        </p:nvSpPr>
        <p:spPr>
          <a:xfrm>
            <a:off x="0" y="365494"/>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38" name="CasellaDiTesto 37"/>
          <p:cNvSpPr txBox="1"/>
          <p:nvPr/>
        </p:nvSpPr>
        <p:spPr>
          <a:xfrm>
            <a:off x="5973287" y="2824591"/>
            <a:ext cx="3170713" cy="338554"/>
          </a:xfrm>
          <a:prstGeom prst="rect">
            <a:avLst/>
          </a:prstGeom>
          <a:noFill/>
        </p:spPr>
        <p:txBody>
          <a:bodyPr wrap="square" rtlCol="0">
            <a:spAutoFit/>
          </a:bodyPr>
          <a:lstStyle/>
          <a:p>
            <a:pPr algn="r"/>
            <a:r>
              <a:rPr lang="it-IT" sz="1600" i="1" dirty="0" smtClean="0"/>
              <a:t>contenuto file da formattare</a:t>
            </a:r>
            <a:endParaRPr lang="it-IT" sz="1600" i="1"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l="2852" t="21234" r="20956" b="40097"/>
          <a:stretch>
            <a:fillRect/>
          </a:stretch>
        </p:blipFill>
        <p:spPr bwMode="auto">
          <a:xfrm>
            <a:off x="0" y="0"/>
            <a:ext cx="7227144" cy="2885704"/>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l="2309" t="24481" r="17607" b="35263"/>
          <a:stretch>
            <a:fillRect/>
          </a:stretch>
        </p:blipFill>
        <p:spPr bwMode="auto">
          <a:xfrm>
            <a:off x="0" y="3835730"/>
            <a:ext cx="7232073" cy="2860076"/>
          </a:xfrm>
          <a:prstGeom prst="rect">
            <a:avLst/>
          </a:prstGeom>
          <a:noFill/>
          <a:ln w="9525">
            <a:noFill/>
            <a:miter lim="800000"/>
            <a:headEnd/>
            <a:tailEnd/>
          </a:ln>
        </p:spPr>
      </p:pic>
      <p:pic>
        <p:nvPicPr>
          <p:cNvPr id="7172" name="Picture 4"/>
          <p:cNvPicPr>
            <a:picLocks noChangeAspect="1" noChangeArrowheads="1"/>
          </p:cNvPicPr>
          <p:nvPr/>
        </p:nvPicPr>
        <p:blipFill>
          <a:blip r:embed="rId5" cstate="print"/>
          <a:srcRect l="27512" t="19466" r="27313" b="68074"/>
          <a:stretch>
            <a:fillRect/>
          </a:stretch>
        </p:blipFill>
        <p:spPr bwMode="auto">
          <a:xfrm>
            <a:off x="2734160" y="1099619"/>
            <a:ext cx="6196084" cy="1037230"/>
          </a:xfrm>
          <a:prstGeom prst="rect">
            <a:avLst/>
          </a:prstGeom>
          <a:noFill/>
          <a:ln w="19050">
            <a:solidFill>
              <a:srgbClr val="00B050"/>
            </a:solidFill>
            <a:miter lim="800000"/>
            <a:headEnd/>
            <a:tailEnd/>
          </a:ln>
        </p:spPr>
      </p:pic>
      <p:pic>
        <p:nvPicPr>
          <p:cNvPr id="7173" name="Picture 5"/>
          <p:cNvPicPr>
            <a:picLocks noChangeAspect="1" noChangeArrowheads="1"/>
          </p:cNvPicPr>
          <p:nvPr/>
        </p:nvPicPr>
        <p:blipFill>
          <a:blip r:embed="rId6" cstate="print"/>
          <a:srcRect l="27662" t="19673" r="27065" b="44217"/>
          <a:stretch>
            <a:fillRect/>
          </a:stretch>
        </p:blipFill>
        <p:spPr bwMode="auto">
          <a:xfrm>
            <a:off x="3673524" y="4049487"/>
            <a:ext cx="5470476" cy="2648196"/>
          </a:xfrm>
          <a:prstGeom prst="rect">
            <a:avLst/>
          </a:prstGeom>
          <a:noFill/>
          <a:ln w="19050">
            <a:solidFill>
              <a:srgbClr val="00B050"/>
            </a:solidFill>
            <a:miter lim="800000"/>
            <a:headEnd/>
            <a:tailEnd/>
          </a:ln>
        </p:spPr>
      </p:pic>
      <p:sp>
        <p:nvSpPr>
          <p:cNvPr id="7" name="Rettangolo 6"/>
          <p:cNvSpPr/>
          <p:nvPr/>
        </p:nvSpPr>
        <p:spPr>
          <a:xfrm>
            <a:off x="394023" y="1541135"/>
            <a:ext cx="1648531" cy="134456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1 7"/>
          <p:cNvCxnSpPr/>
          <p:nvPr/>
        </p:nvCxnSpPr>
        <p:spPr>
          <a:xfrm flipV="1">
            <a:off x="5890882" y="1353787"/>
            <a:ext cx="3039362" cy="4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2730067" y="1530349"/>
            <a:ext cx="1485673" cy="15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2066306" y="2173184"/>
            <a:ext cx="1045029" cy="33251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201879" y="3014597"/>
            <a:ext cx="8775867" cy="584775"/>
          </a:xfrm>
          <a:prstGeom prst="rect">
            <a:avLst/>
          </a:prstGeom>
          <a:noFill/>
        </p:spPr>
        <p:txBody>
          <a:bodyPr wrap="square" rtlCol="0">
            <a:spAutoFit/>
          </a:bodyPr>
          <a:lstStyle/>
          <a:p>
            <a:pPr algn="just"/>
            <a:r>
              <a:rPr lang="it-IT" sz="1600" dirty="0" smtClean="0"/>
              <a:t>Riscritti riferimenti temporanei in modo da ottenere un riferimento non ambiguo ed effettuato nuovamente caricamento del file per la </a:t>
            </a:r>
            <a:r>
              <a:rPr lang="it-IT" sz="1600" dirty="0" err="1" smtClean="0"/>
              <a:t>formattazione…</a:t>
            </a:r>
            <a:endParaRPr lang="it-IT" sz="1600" dirty="0"/>
          </a:p>
        </p:txBody>
      </p:sp>
      <p:sp>
        <p:nvSpPr>
          <p:cNvPr id="17" name="Rettangolo 16"/>
          <p:cNvSpPr/>
          <p:nvPr/>
        </p:nvSpPr>
        <p:spPr>
          <a:xfrm>
            <a:off x="453400" y="5284521"/>
            <a:ext cx="2064169" cy="131816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7"/>
          <p:cNvCxnSpPr>
            <a:stCxn id="17" idx="3"/>
          </p:cNvCxnSpPr>
          <p:nvPr/>
        </p:nvCxnSpPr>
        <p:spPr>
          <a:xfrm>
            <a:off x="2517569" y="5943601"/>
            <a:ext cx="1153679" cy="68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5747657" y="1827064"/>
            <a:ext cx="3170713" cy="338554"/>
          </a:xfrm>
          <a:prstGeom prst="rect">
            <a:avLst/>
          </a:prstGeom>
          <a:noFill/>
        </p:spPr>
        <p:txBody>
          <a:bodyPr wrap="square" rtlCol="0">
            <a:spAutoFit/>
          </a:bodyPr>
          <a:lstStyle/>
          <a:p>
            <a:pPr algn="r"/>
            <a:r>
              <a:rPr lang="it-IT" sz="1600" i="1" dirty="0" smtClean="0"/>
              <a:t>contenuto file da formattare</a:t>
            </a:r>
            <a:endParaRPr lang="it-IT" sz="1600" i="1" dirty="0"/>
          </a:p>
        </p:txBody>
      </p:sp>
      <p:sp>
        <p:nvSpPr>
          <p:cNvPr id="22" name="CasellaDiTesto 21"/>
          <p:cNvSpPr txBox="1"/>
          <p:nvPr/>
        </p:nvSpPr>
        <p:spPr>
          <a:xfrm>
            <a:off x="5973287" y="6363438"/>
            <a:ext cx="3170713" cy="338554"/>
          </a:xfrm>
          <a:prstGeom prst="rect">
            <a:avLst/>
          </a:prstGeom>
          <a:noFill/>
        </p:spPr>
        <p:txBody>
          <a:bodyPr wrap="square" rtlCol="0">
            <a:spAutoFit/>
          </a:bodyPr>
          <a:lstStyle/>
          <a:p>
            <a:pPr algn="r"/>
            <a:r>
              <a:rPr lang="it-IT" sz="1600" i="1" dirty="0" smtClean="0"/>
              <a:t>contenuto file formattato</a:t>
            </a:r>
            <a:endParaRPr lang="it-IT" sz="1600" i="1"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5"/>
          <p:cNvSpPr/>
          <p:nvPr/>
        </p:nvSpPr>
        <p:spPr>
          <a:xfrm>
            <a:off x="0" y="0"/>
            <a:ext cx="9144000" cy="900000"/>
          </a:xfrm>
          <a:prstGeom prst="rect">
            <a:avLst/>
          </a:prstGeom>
          <a:solidFill>
            <a:srgbClr val="AE0000">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196" name="Picture 4"/>
          <p:cNvPicPr>
            <a:picLocks noChangeAspect="1" noChangeArrowheads="1"/>
          </p:cNvPicPr>
          <p:nvPr/>
        </p:nvPicPr>
        <p:blipFill>
          <a:blip r:embed="rId2" cstate="print"/>
          <a:srcRect r="27749" b="66940"/>
          <a:stretch>
            <a:fillRect/>
          </a:stretch>
        </p:blipFill>
        <p:spPr bwMode="auto">
          <a:xfrm>
            <a:off x="1414241" y="4711288"/>
            <a:ext cx="7729759" cy="2146712"/>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r="27965" b="73467"/>
          <a:stretch>
            <a:fillRect/>
          </a:stretch>
        </p:blipFill>
        <p:spPr bwMode="auto">
          <a:xfrm>
            <a:off x="0" y="368132"/>
            <a:ext cx="7755480" cy="1733797"/>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1878963" y="2018806"/>
            <a:ext cx="4873675" cy="2832619"/>
          </a:xfrm>
          <a:prstGeom prst="rect">
            <a:avLst/>
          </a:prstGeom>
          <a:noFill/>
          <a:ln w="9525">
            <a:noFill/>
            <a:miter lim="800000"/>
            <a:headEnd/>
            <a:tailEnd/>
          </a:ln>
        </p:spPr>
      </p:pic>
      <p:sp>
        <p:nvSpPr>
          <p:cNvPr id="5"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chemeClr val="bg1"/>
                </a:solidFill>
              </a:rPr>
              <a:t>Cite</a:t>
            </a:r>
            <a:r>
              <a:rPr lang="it-IT" sz="2000" dirty="0" smtClean="0">
                <a:solidFill>
                  <a:schemeClr val="bg1"/>
                </a:solidFill>
              </a:rPr>
              <a:t> </a:t>
            </a:r>
            <a:r>
              <a:rPr lang="it-IT" sz="2000" dirty="0" err="1" smtClean="0">
                <a:solidFill>
                  <a:schemeClr val="bg1"/>
                </a:solidFill>
              </a:rPr>
              <a:t>While</a:t>
            </a:r>
            <a:r>
              <a:rPr lang="it-IT" sz="2000" dirty="0" smtClean="0">
                <a:solidFill>
                  <a:schemeClr val="bg1"/>
                </a:solidFill>
              </a:rPr>
              <a:t> </a:t>
            </a:r>
            <a:r>
              <a:rPr lang="it-IT" sz="2000" dirty="0" err="1" smtClean="0">
                <a:solidFill>
                  <a:schemeClr val="bg1"/>
                </a:solidFill>
              </a:rPr>
              <a:t>You</a:t>
            </a:r>
            <a:r>
              <a:rPr lang="it-IT" sz="2000" dirty="0" smtClean="0">
                <a:solidFill>
                  <a:schemeClr val="bg1"/>
                </a:solidFill>
              </a:rPr>
              <a:t> </a:t>
            </a:r>
            <a:r>
              <a:rPr lang="it-IT" sz="2000" dirty="0" err="1" smtClean="0">
                <a:solidFill>
                  <a:schemeClr val="bg1"/>
                </a:solidFill>
              </a:rPr>
              <a:t>Write</a:t>
            </a:r>
            <a:endParaRPr lang="it-IT" sz="2000" dirty="0">
              <a:solidFill>
                <a:schemeClr val="bg1"/>
              </a:solidFill>
            </a:endParaRPr>
          </a:p>
        </p:txBody>
      </p:sp>
      <p:sp>
        <p:nvSpPr>
          <p:cNvPr id="6" name="Ovale 5"/>
          <p:cNvSpPr/>
          <p:nvPr/>
        </p:nvSpPr>
        <p:spPr>
          <a:xfrm>
            <a:off x="1" y="743899"/>
            <a:ext cx="522514" cy="5742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a:stCxn id="6" idx="5"/>
          </p:cNvCxnSpPr>
          <p:nvPr/>
        </p:nvCxnSpPr>
        <p:spPr>
          <a:xfrm>
            <a:off x="445995" y="1234062"/>
            <a:ext cx="1465932" cy="8678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e 9"/>
          <p:cNvSpPr/>
          <p:nvPr/>
        </p:nvSpPr>
        <p:spPr>
          <a:xfrm>
            <a:off x="1793174" y="2145187"/>
            <a:ext cx="2256312" cy="324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2 10"/>
          <p:cNvCxnSpPr/>
          <p:nvPr/>
        </p:nvCxnSpPr>
        <p:spPr>
          <a:xfrm>
            <a:off x="2999190" y="2492846"/>
            <a:ext cx="76519" cy="582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endCxn id="15" idx="2"/>
          </p:cNvCxnSpPr>
          <p:nvPr/>
        </p:nvCxnSpPr>
        <p:spPr>
          <a:xfrm>
            <a:off x="3094193" y="3181614"/>
            <a:ext cx="1964695" cy="13467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e 14"/>
          <p:cNvSpPr/>
          <p:nvPr/>
        </p:nvSpPr>
        <p:spPr>
          <a:xfrm>
            <a:off x="5058888" y="4365873"/>
            <a:ext cx="605642" cy="324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5227281" y="6119075"/>
            <a:ext cx="259119" cy="22234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4336633" y="6400799"/>
            <a:ext cx="4771742" cy="421575"/>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r="27359" b="66477"/>
          <a:stretch>
            <a:fillRect/>
          </a:stretch>
        </p:blipFill>
        <p:spPr bwMode="auto">
          <a:xfrm>
            <a:off x="344371" y="3621957"/>
            <a:ext cx="8468924" cy="2372128"/>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r="27749" b="66940"/>
          <a:stretch>
            <a:fillRect/>
          </a:stretch>
        </p:blipFill>
        <p:spPr bwMode="auto">
          <a:xfrm>
            <a:off x="332501" y="534374"/>
            <a:ext cx="8423455" cy="2339366"/>
          </a:xfrm>
          <a:prstGeom prst="rect">
            <a:avLst/>
          </a:prstGeom>
          <a:noFill/>
          <a:ln w="9525">
            <a:noFill/>
            <a:miter lim="800000"/>
            <a:headEnd/>
            <a:tailEnd/>
          </a:ln>
        </p:spPr>
      </p:pic>
      <p:sp>
        <p:nvSpPr>
          <p:cNvPr id="4" name="Rettangolo 3"/>
          <p:cNvSpPr/>
          <p:nvPr/>
        </p:nvSpPr>
        <p:spPr>
          <a:xfrm>
            <a:off x="4502877" y="2081450"/>
            <a:ext cx="259119" cy="22234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3538838" y="2363174"/>
            <a:ext cx="5153891" cy="47501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1973433" y="929544"/>
            <a:ext cx="1779161" cy="293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1949683" y="3993378"/>
            <a:ext cx="1779161" cy="293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4538503" y="5180910"/>
            <a:ext cx="259119" cy="22234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3574464" y="5462634"/>
            <a:ext cx="5153891" cy="47501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2 10"/>
          <p:cNvCxnSpPr>
            <a:stCxn id="6" idx="2"/>
            <a:endCxn id="7" idx="0"/>
          </p:cNvCxnSpPr>
          <p:nvPr/>
        </p:nvCxnSpPr>
        <p:spPr>
          <a:xfrm flipH="1">
            <a:off x="2839264" y="1223144"/>
            <a:ext cx="23750" cy="27702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4738255" y="2992582"/>
            <a:ext cx="285007" cy="174567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084" t="29627" r="59671" b="32570"/>
          <a:stretch/>
        </p:blipFill>
        <p:spPr bwMode="auto">
          <a:xfrm>
            <a:off x="145492" y="3028211"/>
            <a:ext cx="5231078" cy="290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56" t="30751" r="59333" b="31908"/>
          <a:stretch/>
        </p:blipFill>
        <p:spPr bwMode="auto">
          <a:xfrm>
            <a:off x="4078183" y="3984170"/>
            <a:ext cx="5171708" cy="287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71245" r="73203" b="1671"/>
          <a:stretch/>
        </p:blipFill>
        <p:spPr bwMode="auto">
          <a:xfrm>
            <a:off x="225638" y="678192"/>
            <a:ext cx="3675413" cy="224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8546" y="1500927"/>
            <a:ext cx="243840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0" y="76591"/>
            <a:ext cx="5958298" cy="369332"/>
          </a:xfrm>
          <a:prstGeom prst="rect">
            <a:avLst/>
          </a:prstGeom>
          <a:noFill/>
        </p:spPr>
        <p:txBody>
          <a:bodyPr wrap="none" rtlCol="0">
            <a:spAutoFit/>
          </a:bodyPr>
          <a:lstStyle/>
          <a:p>
            <a:r>
              <a:rPr lang="it-IT" dirty="0" smtClean="0"/>
              <a:t>Esportare da </a:t>
            </a:r>
            <a:r>
              <a:rPr lang="it-IT" dirty="0" err="1" smtClean="0"/>
              <a:t>Zotero</a:t>
            </a:r>
            <a:r>
              <a:rPr lang="it-IT" dirty="0" smtClean="0"/>
              <a:t> </a:t>
            </a:r>
            <a:r>
              <a:rPr lang="it-IT" dirty="0" smtClean="0">
                <a:sym typeface="Symbol"/>
              </a:rPr>
              <a:t> importare in </a:t>
            </a:r>
            <a:r>
              <a:rPr lang="it-IT" dirty="0" err="1" smtClean="0">
                <a:sym typeface="Symbol"/>
              </a:rPr>
              <a:t>EndNote</a:t>
            </a:r>
            <a:r>
              <a:rPr lang="it-IT" dirty="0" smtClean="0">
                <a:sym typeface="Symbol"/>
              </a:rPr>
              <a:t> Web</a:t>
            </a:r>
            <a:endParaRPr lang="it-IT" dirty="0"/>
          </a:p>
        </p:txBody>
      </p:sp>
    </p:spTree>
    <p:extLst>
      <p:ext uri="{BB962C8B-B14F-4D97-AF65-F5344CB8AC3E}">
        <p14:creationId xmlns:p14="http://schemas.microsoft.com/office/powerpoint/2010/main" val="22487499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
          <p:cNvGrpSpPr/>
          <p:nvPr/>
        </p:nvGrpSpPr>
        <p:grpSpPr>
          <a:xfrm>
            <a:off x="0" y="0"/>
            <a:ext cx="9144000" cy="6858000"/>
            <a:chOff x="0" y="0"/>
            <a:chExt cx="9144000" cy="6858000"/>
          </a:xfrm>
        </p:grpSpPr>
        <p:sp>
          <p:nvSpPr>
            <p:cNvPr id="4" name="Rectangle 23"/>
            <p:cNvSpPr/>
            <p:nvPr/>
          </p:nvSpPr>
          <p:spPr>
            <a:xfrm>
              <a:off x="0" y="0"/>
              <a:ext cx="9144000" cy="6858000"/>
            </a:xfrm>
            <a:prstGeom prst="rect">
              <a:avLst/>
            </a:prstGeom>
            <a:solidFill>
              <a:srgbClr val="222222">
                <a:alpha val="81961"/>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und Diagonal Corner Rectangle 24"/>
            <p:cNvSpPr/>
            <p:nvPr/>
          </p:nvSpPr>
          <p:spPr>
            <a:xfrm flipH="1">
              <a:off x="456150" y="457200"/>
              <a:ext cx="8229600" cy="5943600"/>
            </a:xfrm>
            <a:prstGeom prst="round2DiagRect">
              <a:avLst>
                <a:gd name="adj1" fmla="val 16667"/>
                <a:gd name="adj2" fmla="val 0"/>
              </a:avLst>
            </a:prstGeom>
            <a:solidFill>
              <a:schemeClr val="bg1">
                <a:alpha val="81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25"/>
            <p:cNvSpPr/>
            <p:nvPr/>
          </p:nvSpPr>
          <p:spPr>
            <a:xfrm>
              <a:off x="0" y="1028700"/>
              <a:ext cx="9144000" cy="1392188"/>
            </a:xfrm>
            <a:prstGeom prst="rect">
              <a:avLst/>
            </a:prstGeom>
            <a:solidFill>
              <a:srgbClr val="646464">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Text Box 2"/>
          <p:cNvSpPr txBox="1">
            <a:spLocks noChangeArrowheads="1"/>
          </p:cNvSpPr>
          <p:nvPr/>
        </p:nvSpPr>
        <p:spPr bwMode="auto">
          <a:xfrm>
            <a:off x="720000" y="2772000"/>
            <a:ext cx="7143750" cy="1938992"/>
          </a:xfrm>
          <a:prstGeom prst="rect">
            <a:avLst/>
          </a:prstGeom>
          <a:noFill/>
          <a:ln w="9525">
            <a:noFill/>
            <a:miter lim="800000"/>
            <a:headEnd/>
            <a:tailEnd/>
          </a:ln>
        </p:spPr>
        <p:txBody>
          <a:bodyPr>
            <a:spAutoFit/>
          </a:bodyPr>
          <a:lstStyle/>
          <a:p>
            <a:pPr>
              <a:spcBef>
                <a:spcPct val="50000"/>
              </a:spcBef>
            </a:pPr>
            <a:r>
              <a:rPr lang="it-IT" sz="4800" dirty="0" smtClean="0">
                <a:solidFill>
                  <a:prstClr val="black"/>
                </a:solidFill>
                <a:latin typeface="Arial Narrow" pitchFamily="34" charset="0"/>
              </a:rPr>
              <a:t>Roy </a:t>
            </a:r>
            <a:r>
              <a:rPr lang="it-IT" sz="4800" dirty="0" err="1" smtClean="0">
                <a:solidFill>
                  <a:prstClr val="black"/>
                </a:solidFill>
                <a:latin typeface="Arial Narrow" pitchFamily="34" charset="0"/>
              </a:rPr>
              <a:t>Rosenzweig</a:t>
            </a:r>
            <a:r>
              <a:rPr lang="it-IT" sz="4800" dirty="0" smtClean="0">
                <a:solidFill>
                  <a:prstClr val="black"/>
                </a:solidFill>
                <a:latin typeface="Arial Narrow" pitchFamily="34" charset="0"/>
              </a:rPr>
              <a:t> CHNM  </a:t>
            </a:r>
          </a:p>
          <a:p>
            <a:pPr>
              <a:spcBef>
                <a:spcPct val="50000"/>
              </a:spcBef>
            </a:pPr>
            <a:r>
              <a:rPr lang="it-IT" sz="4800" b="1" dirty="0" err="1" smtClean="0">
                <a:solidFill>
                  <a:srgbClr val="C00000"/>
                </a:solidFill>
                <a:latin typeface="Arial Narrow" pitchFamily="34" charset="0"/>
              </a:rPr>
              <a:t>z</a:t>
            </a:r>
            <a:r>
              <a:rPr lang="it-IT" sz="4800" b="1" dirty="0" err="1" smtClean="0">
                <a:solidFill>
                  <a:prstClr val="black"/>
                </a:solidFill>
                <a:latin typeface="Arial Narrow" pitchFamily="34" charset="0"/>
              </a:rPr>
              <a:t>otero</a:t>
            </a:r>
            <a:endParaRPr lang="it-IT" sz="4800" b="1" dirty="0">
              <a:solidFill>
                <a:prstClr val="black"/>
              </a:solidFill>
              <a:latin typeface="Arial Narrow" pitchFamily="34" charset="0"/>
            </a:endParaRPr>
          </a:p>
        </p:txBody>
      </p:sp>
      <p:pic>
        <p:nvPicPr>
          <p:cNvPr id="1026" name="Picture 2"/>
          <p:cNvPicPr>
            <a:picLocks noChangeAspect="1" noChangeArrowheads="1"/>
          </p:cNvPicPr>
          <p:nvPr/>
        </p:nvPicPr>
        <p:blipFill>
          <a:blip r:embed="rId3" cstate="print"/>
          <a:srcRect l="5801" t="16405" r="68744" b="73324"/>
          <a:stretch>
            <a:fillRect/>
          </a:stretch>
        </p:blipFill>
        <p:spPr bwMode="auto">
          <a:xfrm>
            <a:off x="605642" y="1270659"/>
            <a:ext cx="3491345" cy="8550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60606" t="74805" r="18528" b="11581"/>
          <a:stretch>
            <a:fillRect/>
          </a:stretch>
        </p:blipFill>
        <p:spPr bwMode="auto">
          <a:xfrm>
            <a:off x="4203864" y="1270659"/>
            <a:ext cx="2173565" cy="85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5"/>
          <p:cNvSpPr/>
          <p:nvPr/>
        </p:nvSpPr>
        <p:spPr>
          <a:xfrm>
            <a:off x="0" y="0"/>
            <a:ext cx="9144000" cy="900000"/>
          </a:xfrm>
          <a:prstGeom prst="rect">
            <a:avLst/>
          </a:prstGeom>
          <a:solidFill>
            <a:srgbClr val="646464">
              <a:alpha val="75000"/>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Box 2"/>
          <p:cNvSpPr txBox="1">
            <a:spLocks noChangeArrowheads="1"/>
          </p:cNvSpPr>
          <p:nvPr/>
        </p:nvSpPr>
        <p:spPr bwMode="auto">
          <a:xfrm>
            <a:off x="0" y="0"/>
            <a:ext cx="7812360" cy="461665"/>
          </a:xfrm>
          <a:prstGeom prst="rect">
            <a:avLst/>
          </a:prstGeom>
          <a:noFill/>
          <a:ln w="9525">
            <a:noFill/>
            <a:miter lim="800000"/>
            <a:headEnd/>
            <a:tailEnd/>
          </a:ln>
          <a:effectLst/>
        </p:spPr>
        <p:txBody>
          <a:bodyPr wrap="square">
            <a:spAutoFit/>
          </a:bodyPr>
          <a:lstStyle/>
          <a:p>
            <a:pPr algn="just">
              <a:spcBef>
                <a:spcPct val="50000"/>
              </a:spcBef>
            </a:pPr>
            <a:r>
              <a:rPr lang="it-IT" sz="2400" b="1" dirty="0" err="1" smtClean="0">
                <a:solidFill>
                  <a:schemeClr val="bg1"/>
                </a:solidFill>
              </a:rPr>
              <a:t>zotero</a:t>
            </a:r>
            <a:endParaRPr lang="en-US" sz="2400" b="1" dirty="0" smtClean="0">
              <a:solidFill>
                <a:schemeClr val="bg1"/>
              </a:solidFill>
            </a:endParaRPr>
          </a:p>
        </p:txBody>
      </p:sp>
      <p:sp>
        <p:nvSpPr>
          <p:cNvPr id="4"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http://www.zotero.org/</a:t>
            </a:r>
          </a:p>
        </p:txBody>
      </p:sp>
      <p:sp>
        <p:nvSpPr>
          <p:cNvPr id="7" name="Text Box 4"/>
          <p:cNvSpPr txBox="1">
            <a:spLocks noChangeArrowheads="1"/>
          </p:cNvSpPr>
          <p:nvPr/>
        </p:nvSpPr>
        <p:spPr bwMode="auto">
          <a:xfrm>
            <a:off x="228600" y="908720"/>
            <a:ext cx="8610600" cy="4416594"/>
          </a:xfrm>
          <a:prstGeom prst="rect">
            <a:avLst/>
          </a:prstGeom>
          <a:noFill/>
          <a:ln w="9525">
            <a:noFill/>
            <a:miter lim="800000"/>
            <a:headEnd/>
            <a:tailEnd/>
          </a:ln>
          <a:effectLst/>
        </p:spPr>
        <p:txBody>
          <a:bodyPr>
            <a:spAutoFit/>
          </a:bodyPr>
          <a:lstStyle/>
          <a:p>
            <a:pPr algn="just">
              <a:spcBef>
                <a:spcPct val="50000"/>
              </a:spcBef>
            </a:pPr>
            <a:r>
              <a:rPr lang="it-IT" sz="2000" b="1" dirty="0"/>
              <a:t>COS’È </a:t>
            </a:r>
            <a:r>
              <a:rPr lang="it-IT" sz="2000" b="1" dirty="0" err="1" smtClean="0"/>
              <a:t>zotero</a:t>
            </a:r>
            <a:r>
              <a:rPr lang="it-IT" sz="2000" b="1" dirty="0" smtClean="0"/>
              <a:t>?</a:t>
            </a:r>
            <a:endParaRPr lang="it-IT" sz="2000" b="1" dirty="0"/>
          </a:p>
          <a:p>
            <a:pPr algn="just">
              <a:spcBef>
                <a:spcPct val="50000"/>
              </a:spcBef>
            </a:pPr>
            <a:r>
              <a:rPr lang="it-IT" dirty="0" smtClean="0"/>
              <a:t>Programma di gestione bibliografica </a:t>
            </a:r>
            <a:r>
              <a:rPr lang="it-IT" b="1" u="sng" dirty="0" smtClean="0"/>
              <a:t>gratuito</a:t>
            </a:r>
            <a:r>
              <a:rPr lang="it-IT" dirty="0" smtClean="0"/>
              <a:t>. È un'estensione del browser web </a:t>
            </a:r>
            <a:r>
              <a:rPr lang="it-IT" dirty="0" err="1" smtClean="0"/>
              <a:t>Mozilla</a:t>
            </a:r>
            <a:r>
              <a:rPr lang="it-IT" dirty="0" smtClean="0"/>
              <a:t> </a:t>
            </a:r>
            <a:r>
              <a:rPr lang="it-IT" dirty="0" err="1" smtClean="0"/>
              <a:t>Firefox</a:t>
            </a:r>
            <a:r>
              <a:rPr lang="it-IT" dirty="0" smtClean="0"/>
              <a:t>: ha un suo pannello interno a </a:t>
            </a:r>
            <a:r>
              <a:rPr lang="it-IT" dirty="0" err="1" smtClean="0"/>
              <a:t>Firefox</a:t>
            </a:r>
            <a:r>
              <a:rPr lang="it-IT" dirty="0" smtClean="0"/>
              <a:t> in cui è avviato, separatamente dalle pagine web in cui si sta navigando. </a:t>
            </a:r>
            <a:r>
              <a:rPr lang="it-IT" dirty="0" smtClean="0"/>
              <a:t>È presente anche nella versione </a:t>
            </a:r>
            <a:r>
              <a:rPr lang="it-IT" dirty="0" err="1" smtClean="0"/>
              <a:t>Standalone</a:t>
            </a:r>
            <a:r>
              <a:rPr lang="it-IT" dirty="0" smtClean="0"/>
              <a:t>.</a:t>
            </a:r>
            <a:endParaRPr lang="it-IT" dirty="0" smtClean="0"/>
          </a:p>
          <a:p>
            <a:pPr algn="just">
              <a:spcBef>
                <a:spcPct val="50000"/>
              </a:spcBef>
            </a:pPr>
            <a:r>
              <a:rPr lang="it-IT" dirty="0" smtClean="0"/>
              <a:t>Consente di:</a:t>
            </a:r>
          </a:p>
          <a:p>
            <a:pPr marL="174625" indent="-174625" algn="just">
              <a:spcBef>
                <a:spcPct val="50000"/>
              </a:spcBef>
              <a:buFont typeface="Arial" pitchFamily="34" charset="0"/>
              <a:buChar char="•"/>
            </a:pPr>
            <a:r>
              <a:rPr lang="it-IT" dirty="0" smtClean="0"/>
              <a:t>importare/inserire/esportare citazioni</a:t>
            </a:r>
          </a:p>
          <a:p>
            <a:pPr marL="174625" indent="-174625" algn="just">
              <a:spcBef>
                <a:spcPct val="50000"/>
              </a:spcBef>
              <a:buFont typeface="Arial" pitchFamily="34" charset="0"/>
              <a:buChar char="•"/>
            </a:pPr>
            <a:r>
              <a:rPr lang="it-IT" dirty="0" smtClean="0"/>
              <a:t>organizzare le citazioni</a:t>
            </a:r>
          </a:p>
          <a:p>
            <a:pPr marL="174625" indent="-174625" algn="just">
              <a:spcBef>
                <a:spcPct val="50000"/>
              </a:spcBef>
              <a:buFont typeface="Arial" pitchFamily="34" charset="0"/>
              <a:buChar char="•"/>
            </a:pPr>
            <a:r>
              <a:rPr lang="it-IT" dirty="0" smtClean="0"/>
              <a:t>formattare le citazioni secondo stili bibliografici differenti</a:t>
            </a:r>
          </a:p>
          <a:p>
            <a:pPr marL="174625" indent="-174625" algn="just">
              <a:spcBef>
                <a:spcPct val="50000"/>
              </a:spcBef>
              <a:buFont typeface="Arial" pitchFamily="34" charset="0"/>
              <a:buChar char="•"/>
            </a:pPr>
            <a:r>
              <a:rPr lang="it-IT" dirty="0" smtClean="0"/>
              <a:t>condividere le citazioni</a:t>
            </a:r>
          </a:p>
          <a:p>
            <a:pPr marL="174625" indent="-174625" algn="just">
              <a:spcBef>
                <a:spcPct val="50000"/>
              </a:spcBef>
              <a:buFont typeface="Arial" pitchFamily="34" charset="0"/>
              <a:buChar char="•"/>
            </a:pPr>
            <a:r>
              <a:rPr lang="it-IT" dirty="0" smtClean="0"/>
              <a:t>importare le citazioni in documento di testo (MS Word, </a:t>
            </a:r>
            <a:r>
              <a:rPr lang="it-IT" dirty="0" err="1" smtClean="0"/>
              <a:t>OpenOffice</a:t>
            </a:r>
            <a:r>
              <a:rPr lang="it-IT" dirty="0" smtClean="0"/>
              <a:t>) durante la composizione</a:t>
            </a:r>
          </a:p>
        </p:txBody>
      </p:sp>
      <p:pic>
        <p:nvPicPr>
          <p:cNvPr id="2050" name="Picture 2"/>
          <p:cNvPicPr>
            <a:picLocks noChangeAspect="1" noChangeArrowheads="1"/>
          </p:cNvPicPr>
          <p:nvPr/>
        </p:nvPicPr>
        <p:blipFill>
          <a:blip r:embed="rId3" cstate="print"/>
          <a:srcRect l="17229" t="17831" r="30996" b="74609"/>
          <a:stretch>
            <a:fillRect/>
          </a:stretch>
        </p:blipFill>
        <p:spPr bwMode="auto">
          <a:xfrm>
            <a:off x="0" y="6228608"/>
            <a:ext cx="7101444" cy="629392"/>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39668" t="17831" r="30996" b="74609"/>
          <a:stretch>
            <a:fillRect/>
          </a:stretch>
        </p:blipFill>
        <p:spPr bwMode="auto">
          <a:xfrm>
            <a:off x="5120244" y="6228608"/>
            <a:ext cx="4023756" cy="629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0" y="0"/>
            <a:ext cx="8964488" cy="6093976"/>
          </a:xfrm>
          <a:prstGeom prst="rect">
            <a:avLst/>
          </a:prstGeom>
          <a:noFill/>
          <a:ln w="9525">
            <a:noFill/>
            <a:miter lim="800000"/>
            <a:headEnd/>
            <a:tailEnd/>
          </a:ln>
          <a:effectLst/>
        </p:spPr>
        <p:txBody>
          <a:bodyPr wrap="square">
            <a:spAutoFit/>
          </a:bodyPr>
          <a:lstStyle/>
          <a:p>
            <a:pPr marL="715963" lvl="1" indent="-536575" algn="just" fontAlgn="base">
              <a:spcBef>
                <a:spcPct val="50000"/>
              </a:spcBef>
              <a:spcAft>
                <a:spcPct val="0"/>
              </a:spcAft>
              <a:buFont typeface="+mj-lt"/>
              <a:buAutoNum type="arabicPeriod" startAt="4"/>
              <a:tabLst>
                <a:tab pos="1079500" algn="l"/>
              </a:tabLst>
            </a:pPr>
            <a:r>
              <a:rPr lang="it-IT" b="1" dirty="0" err="1" smtClean="0">
                <a:solidFill>
                  <a:srgbClr val="000000"/>
                </a:solidFill>
                <a:latin typeface="Verdana" pitchFamily="34" charset="0"/>
              </a:rPr>
              <a:t>metamotori</a:t>
            </a:r>
            <a:r>
              <a:rPr lang="it-IT" b="1" dirty="0" smtClean="0">
                <a:solidFill>
                  <a:srgbClr val="000000"/>
                </a:solidFill>
                <a:latin typeface="Verdana" pitchFamily="34" charset="0"/>
              </a:rPr>
              <a:t> di ricerca:</a:t>
            </a:r>
            <a:r>
              <a:rPr lang="it-IT" dirty="0" smtClean="0">
                <a:solidFill>
                  <a:srgbClr val="000000"/>
                </a:solidFill>
                <a:latin typeface="Verdana" pitchFamily="34" charset="0"/>
              </a:rPr>
              <a:t> Sistemi in grado di interrogare contemporaneamente più motori di ricerca. </a:t>
            </a:r>
            <a:r>
              <a:rPr lang="it-IT" dirty="0" smtClean="0">
                <a:solidFill>
                  <a:srgbClr val="000000"/>
                </a:solidFill>
              </a:rPr>
              <a:t>I </a:t>
            </a:r>
            <a:r>
              <a:rPr lang="it-IT" b="1" dirty="0" err="1" smtClean="0">
                <a:solidFill>
                  <a:srgbClr val="000000"/>
                </a:solidFill>
              </a:rPr>
              <a:t>metamotori</a:t>
            </a:r>
            <a:r>
              <a:rPr lang="it-IT" b="1" dirty="0" smtClean="0">
                <a:solidFill>
                  <a:srgbClr val="000000"/>
                </a:solidFill>
              </a:rPr>
              <a:t> di ricerca</a:t>
            </a:r>
            <a:r>
              <a:rPr lang="it-IT" dirty="0" smtClean="0">
                <a:solidFill>
                  <a:srgbClr val="000000"/>
                </a:solidFill>
              </a:rPr>
              <a:t> possono essere distinti in tre sottocategorie:</a:t>
            </a:r>
          </a:p>
          <a:p>
            <a:pPr marL="1079500" lvl="2" indent="-184150" algn="just" fontAlgn="base">
              <a:spcBef>
                <a:spcPct val="50000"/>
              </a:spcBef>
              <a:spcAft>
                <a:spcPct val="0"/>
              </a:spcAft>
              <a:buFontTx/>
              <a:buChar char="•"/>
              <a:tabLst>
                <a:tab pos="1079500" algn="l"/>
              </a:tabLst>
            </a:pPr>
            <a:r>
              <a:rPr lang="it-IT" b="1" dirty="0" err="1" smtClean="0">
                <a:solidFill>
                  <a:srgbClr val="000000"/>
                </a:solidFill>
              </a:rPr>
              <a:t>Meta-indici</a:t>
            </a:r>
            <a:r>
              <a:rPr lang="it-IT" b="1" dirty="0" smtClean="0">
                <a:solidFill>
                  <a:srgbClr val="000000"/>
                </a:solidFill>
              </a:rPr>
              <a:t> in senso stretto</a:t>
            </a:r>
            <a:r>
              <a:rPr lang="it-IT" dirty="0" smtClean="0">
                <a:solidFill>
                  <a:srgbClr val="000000"/>
                </a:solidFill>
              </a:rPr>
              <a:t>: in questo caso un'unica maschera di ricerca permette l'interrogazione cumulativa di vari indici contemporaneamente. </a:t>
            </a:r>
          </a:p>
          <a:p>
            <a:pPr marL="457200" indent="-457200" fontAlgn="base">
              <a:spcBef>
                <a:spcPct val="50000"/>
              </a:spcBef>
              <a:spcAft>
                <a:spcPct val="0"/>
              </a:spcAft>
              <a:tabLst>
                <a:tab pos="1079500" algn="l"/>
              </a:tabLst>
            </a:pPr>
            <a:r>
              <a:rPr lang="it-IT" sz="1600" dirty="0" smtClean="0">
                <a:solidFill>
                  <a:srgbClr val="000000"/>
                </a:solidFill>
              </a:rPr>
              <a:t>		</a:t>
            </a:r>
            <a:r>
              <a:rPr lang="it-IT" sz="1600" b="1" dirty="0" err="1" smtClean="0">
                <a:solidFill>
                  <a:srgbClr val="000000"/>
                </a:solidFill>
              </a:rPr>
              <a:t>MetaCrawler</a:t>
            </a:r>
            <a:r>
              <a:rPr lang="it-IT" sz="1600" dirty="0" smtClean="0">
                <a:solidFill>
                  <a:srgbClr val="000000"/>
                </a:solidFill>
              </a:rPr>
              <a:t> http://www.metacrawler.com ORA http://www.zoo.com </a:t>
            </a:r>
            <a:br>
              <a:rPr lang="it-IT" sz="1600" dirty="0" smtClean="0">
                <a:solidFill>
                  <a:srgbClr val="000000"/>
                </a:solidFill>
              </a:rPr>
            </a:br>
            <a:r>
              <a:rPr lang="it-IT" sz="1600" dirty="0" smtClean="0">
                <a:solidFill>
                  <a:srgbClr val="000000"/>
                </a:solidFill>
              </a:rPr>
              <a:t>		</a:t>
            </a:r>
            <a:endParaRPr lang="it-IT" dirty="0" smtClean="0">
              <a:solidFill>
                <a:srgbClr val="000000"/>
              </a:solidFill>
            </a:endParaRPr>
          </a:p>
          <a:p>
            <a:pPr marL="1079500" lvl="2" indent="-184150" algn="just" fontAlgn="base">
              <a:spcBef>
                <a:spcPct val="50000"/>
              </a:spcBef>
              <a:spcAft>
                <a:spcPct val="0"/>
              </a:spcAft>
              <a:buFontTx/>
              <a:buChar char="•"/>
              <a:tabLst>
                <a:tab pos="1079500" algn="l"/>
              </a:tabLst>
            </a:pPr>
            <a:r>
              <a:rPr lang="it-IT" b="1" dirty="0" err="1" smtClean="0">
                <a:solidFill>
                  <a:srgbClr val="000000"/>
                </a:solidFill>
              </a:rPr>
              <a:t>Multi-indici</a:t>
            </a:r>
            <a:r>
              <a:rPr lang="it-IT" dirty="0" smtClean="0">
                <a:solidFill>
                  <a:srgbClr val="000000"/>
                </a:solidFill>
              </a:rPr>
              <a:t>: si tratta di servizi che, attraverso uno o più </a:t>
            </a:r>
            <a:r>
              <a:rPr lang="it-IT" dirty="0" err="1" smtClean="0">
                <a:solidFill>
                  <a:srgbClr val="000000"/>
                </a:solidFill>
              </a:rPr>
              <a:t>form</a:t>
            </a:r>
            <a:r>
              <a:rPr lang="it-IT" dirty="0" smtClean="0">
                <a:solidFill>
                  <a:srgbClr val="000000"/>
                </a:solidFill>
              </a:rPr>
              <a:t>, permettono la ricerca su vari indici, interrogabili però solo uno alla volta. </a:t>
            </a:r>
          </a:p>
          <a:p>
            <a:pPr marL="457200" indent="-457200" fontAlgn="base">
              <a:spcBef>
                <a:spcPct val="50000"/>
              </a:spcBef>
              <a:spcAft>
                <a:spcPct val="0"/>
              </a:spcAft>
              <a:tabLst>
                <a:tab pos="1079500" algn="l"/>
              </a:tabLst>
            </a:pPr>
            <a:r>
              <a:rPr lang="it-IT" sz="1600" dirty="0" smtClean="0">
                <a:solidFill>
                  <a:srgbClr val="000000"/>
                </a:solidFill>
              </a:rPr>
              <a:t>		</a:t>
            </a:r>
            <a:r>
              <a:rPr lang="en-US" sz="1600" b="1" dirty="0" smtClean="0">
                <a:solidFill>
                  <a:srgbClr val="000000"/>
                </a:solidFill>
              </a:rPr>
              <a:t>UC Berkeley Library: Search the Internet and Find Websites </a:t>
            </a:r>
            <a:r>
              <a:rPr lang="it-IT" sz="1600" dirty="0" smtClean="0">
                <a:solidFill>
                  <a:srgbClr val="000000"/>
                </a:solidFill>
              </a:rPr>
              <a:t>	http://www.lib.berkeley.edu/</a:t>
            </a:r>
            <a:r>
              <a:rPr lang="it-IT" sz="1600" dirty="0" err="1" smtClean="0">
                <a:solidFill>
                  <a:srgbClr val="000000"/>
                </a:solidFill>
              </a:rPr>
              <a:t>find</a:t>
            </a:r>
            <a:r>
              <a:rPr lang="it-IT" sz="1600" dirty="0" smtClean="0">
                <a:solidFill>
                  <a:srgbClr val="000000"/>
                </a:solidFill>
              </a:rPr>
              <a:t>/</a:t>
            </a:r>
            <a:r>
              <a:rPr lang="it-IT" sz="1600" dirty="0" err="1" smtClean="0">
                <a:solidFill>
                  <a:srgbClr val="000000"/>
                </a:solidFill>
              </a:rPr>
              <a:t>types</a:t>
            </a:r>
            <a:r>
              <a:rPr lang="it-IT" sz="1600" dirty="0" smtClean="0">
                <a:solidFill>
                  <a:srgbClr val="000000"/>
                </a:solidFill>
              </a:rPr>
              <a:t>/</a:t>
            </a:r>
            <a:r>
              <a:rPr lang="it-IT" sz="1600" dirty="0" err="1" smtClean="0">
                <a:solidFill>
                  <a:srgbClr val="000000"/>
                </a:solidFill>
              </a:rPr>
              <a:t>websites.html</a:t>
            </a:r>
            <a:r>
              <a:rPr lang="it-IT" sz="1600" dirty="0" smtClean="0">
                <a:solidFill>
                  <a:srgbClr val="000000"/>
                </a:solidFill>
              </a:rPr>
              <a:t/>
            </a:r>
            <a:br>
              <a:rPr lang="it-IT" sz="1600" dirty="0" smtClean="0">
                <a:solidFill>
                  <a:srgbClr val="000000"/>
                </a:solidFill>
              </a:rPr>
            </a:br>
            <a:r>
              <a:rPr lang="it-IT" sz="1600" dirty="0" smtClean="0">
                <a:solidFill>
                  <a:srgbClr val="000000"/>
                </a:solidFill>
              </a:rPr>
              <a:t>	</a:t>
            </a:r>
            <a:r>
              <a:rPr lang="it-IT" sz="1600" b="1" dirty="0" err="1" smtClean="0">
                <a:solidFill>
                  <a:srgbClr val="000000"/>
                </a:solidFill>
              </a:rPr>
              <a:t>iTools</a:t>
            </a:r>
            <a:r>
              <a:rPr lang="it-IT" sz="1600" dirty="0" smtClean="0">
                <a:solidFill>
                  <a:srgbClr val="000000"/>
                </a:solidFill>
              </a:rPr>
              <a:t> http://itools.com/search</a:t>
            </a:r>
          </a:p>
          <a:p>
            <a:pPr marL="457200" indent="-457200" fontAlgn="base">
              <a:spcBef>
                <a:spcPct val="50000"/>
              </a:spcBef>
              <a:spcAft>
                <a:spcPct val="0"/>
              </a:spcAft>
              <a:tabLst>
                <a:tab pos="1079500" algn="l"/>
              </a:tabLst>
            </a:pPr>
            <a:endParaRPr lang="it-IT" sz="1600" dirty="0" smtClean="0">
              <a:solidFill>
                <a:srgbClr val="000000"/>
              </a:solidFill>
            </a:endParaRPr>
          </a:p>
          <a:p>
            <a:pPr marL="1079500" lvl="2" indent="-184150" algn="just" fontAlgn="base">
              <a:spcBef>
                <a:spcPct val="50000"/>
              </a:spcBef>
              <a:spcAft>
                <a:spcPct val="0"/>
              </a:spcAft>
              <a:buFontTx/>
              <a:buChar char="•"/>
              <a:tabLst>
                <a:tab pos="1079500" algn="l"/>
              </a:tabLst>
            </a:pPr>
            <a:r>
              <a:rPr lang="it-IT" b="1" dirty="0" smtClean="0">
                <a:solidFill>
                  <a:srgbClr val="000000"/>
                </a:solidFill>
              </a:rPr>
              <a:t>Indici di indici</a:t>
            </a:r>
            <a:r>
              <a:rPr lang="it-IT" dirty="0" smtClean="0">
                <a:solidFill>
                  <a:srgbClr val="000000"/>
                </a:solidFill>
              </a:rPr>
              <a:t>: sono semplici liste di link a indici. Più che veri e propri meta-indici sono dei repertori di indici, qualche volta ampiamente commentati e arricchiti di tabelle comparative, recensioni, confronti, segnalazioni di novità, suggerimenti per trovare i siti altrui e far trovare il proprio.</a:t>
            </a:r>
          </a:p>
          <a:p>
            <a:pPr marL="715963" lvl="1" indent="-536575" fontAlgn="base">
              <a:spcBef>
                <a:spcPct val="50000"/>
              </a:spcBef>
              <a:spcAft>
                <a:spcPct val="0"/>
              </a:spcAft>
              <a:tabLst>
                <a:tab pos="1079500" algn="l"/>
              </a:tabLst>
            </a:pPr>
            <a:r>
              <a:rPr lang="it-IT" dirty="0" smtClean="0">
                <a:solidFill>
                  <a:srgbClr val="000000"/>
                </a:solidFill>
              </a:rPr>
              <a:t>		</a:t>
            </a:r>
            <a:r>
              <a:rPr lang="it-IT" sz="1600" b="1" dirty="0" err="1" smtClean="0">
                <a:solidFill>
                  <a:srgbClr val="000000"/>
                </a:solidFill>
              </a:rPr>
              <a:t>Search</a:t>
            </a:r>
            <a:r>
              <a:rPr lang="it-IT" sz="1600" b="1" dirty="0" smtClean="0">
                <a:solidFill>
                  <a:srgbClr val="000000"/>
                </a:solidFill>
              </a:rPr>
              <a:t> </a:t>
            </a:r>
            <a:r>
              <a:rPr lang="it-IT" sz="1600" b="1" dirty="0" err="1" smtClean="0">
                <a:solidFill>
                  <a:srgbClr val="000000"/>
                </a:solidFill>
              </a:rPr>
              <a:t>engine</a:t>
            </a:r>
            <a:r>
              <a:rPr lang="it-IT" sz="1600" b="1" dirty="0" smtClean="0">
                <a:solidFill>
                  <a:srgbClr val="000000"/>
                </a:solidFill>
              </a:rPr>
              <a:t> </a:t>
            </a:r>
            <a:r>
              <a:rPr lang="it-IT" sz="1600" b="1" dirty="0" err="1" smtClean="0">
                <a:solidFill>
                  <a:srgbClr val="000000"/>
                </a:solidFill>
              </a:rPr>
              <a:t>showdown</a:t>
            </a:r>
            <a:r>
              <a:rPr lang="it-IT" sz="1600" b="1" dirty="0" smtClean="0">
                <a:solidFill>
                  <a:srgbClr val="000000"/>
                </a:solidFill>
              </a:rPr>
              <a:t> </a:t>
            </a:r>
            <a:r>
              <a:rPr lang="it-IT" sz="1600" dirty="0" smtClean="0">
                <a:solidFill>
                  <a:srgbClr val="000000"/>
                </a:solidFill>
              </a:rPr>
              <a:t>http://www.searchengineshowdown.com/</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5"/>
          <p:cNvSpPr/>
          <p:nvPr/>
        </p:nvSpPr>
        <p:spPr>
          <a:xfrm>
            <a:off x="0" y="0"/>
            <a:ext cx="9144000" cy="900000"/>
          </a:xfrm>
          <a:prstGeom prst="rect">
            <a:avLst/>
          </a:prstGeom>
          <a:solidFill>
            <a:srgbClr val="646464">
              <a:alpha val="75000"/>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rgbClr val="C00000"/>
                </a:solidFill>
              </a:rPr>
              <a:t>z</a:t>
            </a:r>
            <a:r>
              <a:rPr lang="it-IT" sz="2000" dirty="0" err="1" smtClean="0">
                <a:solidFill>
                  <a:schemeClr val="bg1"/>
                </a:solidFill>
              </a:rPr>
              <a:t>otero</a:t>
            </a:r>
            <a:r>
              <a:rPr lang="it-IT" sz="2000" dirty="0" smtClean="0">
                <a:solidFill>
                  <a:schemeClr val="bg1"/>
                </a:solidFill>
              </a:rPr>
              <a:t> – installazione</a:t>
            </a:r>
            <a:endParaRPr lang="it-IT" sz="2000" dirty="0">
              <a:solidFill>
                <a:schemeClr val="bg1"/>
              </a:solidFill>
            </a:endParaRPr>
          </a:p>
        </p:txBody>
      </p:sp>
      <p:pic>
        <p:nvPicPr>
          <p:cNvPr id="1027" name="Picture 3"/>
          <p:cNvPicPr>
            <a:picLocks noChangeAspect="1" noChangeArrowheads="1"/>
          </p:cNvPicPr>
          <p:nvPr/>
        </p:nvPicPr>
        <p:blipFill>
          <a:blip r:embed="rId2" cstate="print"/>
          <a:srcRect/>
          <a:stretch>
            <a:fillRect/>
          </a:stretch>
        </p:blipFill>
        <p:spPr bwMode="auto">
          <a:xfrm>
            <a:off x="59375" y="539400"/>
            <a:ext cx="3301455" cy="3082574"/>
          </a:xfrm>
          <a:prstGeom prst="rect">
            <a:avLst/>
          </a:prstGeom>
          <a:noFill/>
          <a:ln w="9525">
            <a:noFill/>
            <a:miter lim="800000"/>
            <a:headEnd/>
            <a:tailEnd/>
          </a:ln>
        </p:spPr>
      </p:pic>
      <p:sp>
        <p:nvSpPr>
          <p:cNvPr id="7" name="Ovale 6"/>
          <p:cNvSpPr/>
          <p:nvPr/>
        </p:nvSpPr>
        <p:spPr>
          <a:xfrm>
            <a:off x="0" y="43673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9" name="CasellaDiTesto 8"/>
          <p:cNvSpPr txBox="1"/>
          <p:nvPr/>
        </p:nvSpPr>
        <p:spPr>
          <a:xfrm>
            <a:off x="3800103" y="1009402"/>
            <a:ext cx="4857009" cy="3139321"/>
          </a:xfrm>
          <a:prstGeom prst="rect">
            <a:avLst/>
          </a:prstGeom>
          <a:noFill/>
        </p:spPr>
        <p:txBody>
          <a:bodyPr wrap="square" rtlCol="0">
            <a:spAutoFit/>
          </a:bodyPr>
          <a:lstStyle/>
          <a:p>
            <a:pPr marL="342900" indent="-342900" algn="just">
              <a:buFont typeface="+mj-lt"/>
              <a:buAutoNum type="arabicPeriod"/>
            </a:pPr>
            <a:r>
              <a:rPr lang="it-IT" dirty="0" smtClean="0"/>
              <a:t>Installare </a:t>
            </a:r>
            <a:r>
              <a:rPr lang="it-IT" dirty="0" err="1" smtClean="0"/>
              <a:t>Mozzilla</a:t>
            </a:r>
            <a:r>
              <a:rPr lang="it-IT" dirty="0" smtClean="0"/>
              <a:t> </a:t>
            </a:r>
            <a:r>
              <a:rPr lang="it-IT" dirty="0" err="1" smtClean="0"/>
              <a:t>Firefox</a:t>
            </a:r>
            <a:r>
              <a:rPr lang="it-IT" dirty="0" smtClean="0"/>
              <a:t>, oppure utilizzare la versione </a:t>
            </a:r>
            <a:r>
              <a:rPr lang="it-IT" dirty="0" err="1" smtClean="0"/>
              <a:t>Portable</a:t>
            </a:r>
            <a:endParaRPr lang="it-IT" dirty="0" smtClean="0"/>
          </a:p>
          <a:p>
            <a:pPr marL="342900" indent="-342900" algn="just">
              <a:buFont typeface="+mj-lt"/>
              <a:buAutoNum type="arabicPeriod"/>
            </a:pPr>
            <a:r>
              <a:rPr lang="it-IT" dirty="0" smtClean="0"/>
              <a:t>Andare sul sito www.zotero.org ed effettuare il Download premendo il pulsante Download </a:t>
            </a:r>
            <a:r>
              <a:rPr lang="it-IT" dirty="0" err="1" smtClean="0"/>
              <a:t>now</a:t>
            </a:r>
            <a:endParaRPr lang="it-IT" dirty="0" smtClean="0"/>
          </a:p>
          <a:p>
            <a:pPr marL="342900" indent="-342900" algn="just">
              <a:buFont typeface="+mj-lt"/>
              <a:buAutoNum type="arabicPeriod"/>
            </a:pPr>
            <a:r>
              <a:rPr lang="it-IT" dirty="0" smtClean="0"/>
              <a:t>Selezionare </a:t>
            </a:r>
            <a:r>
              <a:rPr lang="it-IT" dirty="0" err="1" smtClean="0"/>
              <a:t>Zotero</a:t>
            </a:r>
            <a:r>
              <a:rPr lang="it-IT" dirty="0" smtClean="0"/>
              <a:t> </a:t>
            </a:r>
            <a:r>
              <a:rPr lang="it-IT" dirty="0" err="1" smtClean="0"/>
              <a:t>for</a:t>
            </a:r>
            <a:r>
              <a:rPr lang="it-IT" dirty="0" smtClean="0"/>
              <a:t> </a:t>
            </a:r>
            <a:r>
              <a:rPr lang="it-IT" dirty="0" err="1" smtClean="0"/>
              <a:t>Firefox</a:t>
            </a:r>
            <a:endParaRPr lang="it-IT" dirty="0" smtClean="0"/>
          </a:p>
          <a:p>
            <a:pPr marL="342900" indent="-342900" algn="just">
              <a:buFont typeface="+mj-lt"/>
              <a:buAutoNum type="arabicPeriod"/>
            </a:pPr>
            <a:r>
              <a:rPr lang="it-IT" dirty="0" smtClean="0"/>
              <a:t>Se installazione bloccata premere il pulsante Permetti</a:t>
            </a:r>
          </a:p>
          <a:p>
            <a:pPr marL="342900" indent="-342900" algn="just">
              <a:buFont typeface="+mj-lt"/>
              <a:buAutoNum type="arabicPeriod"/>
            </a:pPr>
            <a:r>
              <a:rPr lang="it-IT" dirty="0" smtClean="0"/>
              <a:t>Nella finestra Installazione software premere il pulsante Installa adesso</a:t>
            </a:r>
          </a:p>
          <a:p>
            <a:pPr marL="342900" indent="-342900" algn="just">
              <a:buFont typeface="+mj-lt"/>
              <a:buAutoNum type="arabicPeriod"/>
            </a:pPr>
            <a:r>
              <a:rPr lang="it-IT" dirty="0" smtClean="0"/>
              <a:t>Riavviare </a:t>
            </a:r>
            <a:r>
              <a:rPr lang="it-IT" dirty="0" err="1" smtClean="0"/>
              <a:t>Firefox</a:t>
            </a:r>
            <a:endParaRPr lang="it-IT" dirty="0"/>
          </a:p>
        </p:txBody>
      </p:sp>
      <p:pic>
        <p:nvPicPr>
          <p:cNvPr id="1029" name="Picture 5"/>
          <p:cNvPicPr>
            <a:picLocks noChangeAspect="1" noChangeArrowheads="1"/>
          </p:cNvPicPr>
          <p:nvPr/>
        </p:nvPicPr>
        <p:blipFill>
          <a:blip r:embed="rId3" cstate="print"/>
          <a:srcRect/>
          <a:stretch>
            <a:fillRect/>
          </a:stretch>
        </p:blipFill>
        <p:spPr bwMode="auto">
          <a:xfrm>
            <a:off x="152278" y="1187534"/>
            <a:ext cx="3386570" cy="3214063"/>
          </a:xfrm>
          <a:prstGeom prst="rect">
            <a:avLst/>
          </a:prstGeom>
          <a:noFill/>
          <a:ln w="9525">
            <a:noFill/>
            <a:miter lim="800000"/>
            <a:headEnd/>
            <a:tailEnd/>
          </a:ln>
        </p:spPr>
      </p:pic>
      <p:sp>
        <p:nvSpPr>
          <p:cNvPr id="11" name="Ovale 10"/>
          <p:cNvSpPr/>
          <p:nvPr/>
        </p:nvSpPr>
        <p:spPr>
          <a:xfrm>
            <a:off x="2101932" y="2526792"/>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pic>
        <p:nvPicPr>
          <p:cNvPr id="1030" name="Picture 6"/>
          <p:cNvPicPr>
            <a:picLocks noChangeAspect="1" noChangeArrowheads="1"/>
          </p:cNvPicPr>
          <p:nvPr/>
        </p:nvPicPr>
        <p:blipFill>
          <a:blip r:embed="rId4" cstate="print"/>
          <a:srcRect/>
          <a:stretch>
            <a:fillRect/>
          </a:stretch>
        </p:blipFill>
        <p:spPr bwMode="auto">
          <a:xfrm>
            <a:off x="271031" y="3085359"/>
            <a:ext cx="3386569" cy="3214064"/>
          </a:xfrm>
          <a:prstGeom prst="rect">
            <a:avLst/>
          </a:prstGeom>
          <a:noFill/>
          <a:ln w="9525">
            <a:noFill/>
            <a:miter lim="800000"/>
            <a:headEnd/>
            <a:tailEnd/>
          </a:ln>
        </p:spPr>
      </p:pic>
      <p:pic>
        <p:nvPicPr>
          <p:cNvPr id="1031" name="Picture 7"/>
          <p:cNvPicPr>
            <a:picLocks noChangeAspect="1" noChangeArrowheads="1"/>
          </p:cNvPicPr>
          <p:nvPr/>
        </p:nvPicPr>
        <p:blipFill>
          <a:blip r:embed="rId5" cstate="print"/>
          <a:srcRect b="61456"/>
          <a:stretch>
            <a:fillRect/>
          </a:stretch>
        </p:blipFill>
        <p:spPr bwMode="auto">
          <a:xfrm>
            <a:off x="401660" y="5124205"/>
            <a:ext cx="4544890" cy="1662545"/>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3301341" y="4537581"/>
            <a:ext cx="3253840" cy="2249169"/>
          </a:xfrm>
          <a:prstGeom prst="rect">
            <a:avLst/>
          </a:prstGeom>
          <a:noFill/>
          <a:ln w="9525">
            <a:noFill/>
            <a:miter lim="800000"/>
            <a:headEnd/>
            <a:tailEnd/>
          </a:ln>
        </p:spPr>
      </p:pic>
      <p:pic>
        <p:nvPicPr>
          <p:cNvPr id="1033" name="Picture 9"/>
          <p:cNvPicPr>
            <a:picLocks noChangeAspect="1" noChangeArrowheads="1"/>
          </p:cNvPicPr>
          <p:nvPr/>
        </p:nvPicPr>
        <p:blipFill>
          <a:blip r:embed="rId7" cstate="print"/>
          <a:srcRect/>
          <a:stretch>
            <a:fillRect/>
          </a:stretch>
        </p:blipFill>
        <p:spPr bwMode="auto">
          <a:xfrm>
            <a:off x="6143500" y="4168241"/>
            <a:ext cx="2929250" cy="2618509"/>
          </a:xfrm>
          <a:prstGeom prst="rect">
            <a:avLst/>
          </a:prstGeom>
          <a:noFill/>
          <a:ln w="9525">
            <a:noFill/>
            <a:miter lim="800000"/>
            <a:headEnd/>
            <a:tailEnd/>
          </a:ln>
        </p:spPr>
      </p:pic>
      <p:sp>
        <p:nvSpPr>
          <p:cNvPr id="19" name="Ovale 18"/>
          <p:cNvSpPr/>
          <p:nvPr/>
        </p:nvSpPr>
        <p:spPr>
          <a:xfrm>
            <a:off x="6151418" y="4153713"/>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6</a:t>
            </a:r>
            <a:endParaRPr lang="it-IT" b="1" dirty="0">
              <a:solidFill>
                <a:schemeClr val="tx1"/>
              </a:solidFill>
            </a:endParaRPr>
          </a:p>
        </p:txBody>
      </p:sp>
      <p:sp>
        <p:nvSpPr>
          <p:cNvPr id="20" name="Rettangolo 19"/>
          <p:cNvSpPr/>
          <p:nvPr/>
        </p:nvSpPr>
        <p:spPr>
          <a:xfrm>
            <a:off x="486888" y="3700854"/>
            <a:ext cx="1900052" cy="479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237506" y="3453068"/>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3</a:t>
            </a:r>
            <a:endParaRPr lang="it-IT" b="1" dirty="0">
              <a:solidFill>
                <a:schemeClr val="tx1"/>
              </a:solidFill>
            </a:endParaRPr>
          </a:p>
        </p:txBody>
      </p:sp>
      <p:sp>
        <p:nvSpPr>
          <p:cNvPr id="21" name="Rettangolo 20"/>
          <p:cNvSpPr/>
          <p:nvPr/>
        </p:nvSpPr>
        <p:spPr>
          <a:xfrm>
            <a:off x="2303813" y="6222669"/>
            <a:ext cx="724395" cy="3325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2054429" y="6006250"/>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4</a:t>
            </a:r>
            <a:endParaRPr lang="it-IT" b="1" dirty="0">
              <a:solidFill>
                <a:schemeClr val="tx1"/>
              </a:solidFill>
            </a:endParaRPr>
          </a:p>
        </p:txBody>
      </p:sp>
      <p:sp>
        <p:nvSpPr>
          <p:cNvPr id="22" name="Ovale 21"/>
          <p:cNvSpPr/>
          <p:nvPr/>
        </p:nvSpPr>
        <p:spPr>
          <a:xfrm>
            <a:off x="8538358" y="6567054"/>
            <a:ext cx="605642"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5296394" y="6448301"/>
            <a:ext cx="700645" cy="3265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5082640" y="6208144"/>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5</a:t>
            </a:r>
            <a:endParaRPr lang="it-IT" b="1" dirty="0">
              <a:solidFill>
                <a:schemeClr val="tx1"/>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5"/>
          <p:cNvSpPr/>
          <p:nvPr/>
        </p:nvSpPr>
        <p:spPr>
          <a:xfrm>
            <a:off x="0" y="0"/>
            <a:ext cx="9144000" cy="900000"/>
          </a:xfrm>
          <a:prstGeom prst="rect">
            <a:avLst/>
          </a:prstGeom>
          <a:solidFill>
            <a:srgbClr val="646464">
              <a:alpha val="75000"/>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CasellaDiTesto 23"/>
          <p:cNvSpPr txBox="1"/>
          <p:nvPr/>
        </p:nvSpPr>
        <p:spPr>
          <a:xfrm>
            <a:off x="4156363" y="1009408"/>
            <a:ext cx="4821381" cy="923330"/>
          </a:xfrm>
          <a:prstGeom prst="rect">
            <a:avLst/>
          </a:prstGeom>
          <a:noFill/>
        </p:spPr>
        <p:txBody>
          <a:bodyPr wrap="square" rtlCol="0">
            <a:spAutoFit/>
          </a:bodyPr>
          <a:lstStyle/>
          <a:p>
            <a:pPr algn="just"/>
            <a:r>
              <a:rPr lang="it-IT" dirty="0" smtClean="0"/>
              <a:t>Per aprire </a:t>
            </a:r>
            <a:r>
              <a:rPr lang="it-IT" dirty="0" err="1" smtClean="0"/>
              <a:t>Zotero</a:t>
            </a:r>
            <a:r>
              <a:rPr lang="it-IT" dirty="0" smtClean="0"/>
              <a:t> premere il pulsante in basso a destra </a:t>
            </a:r>
            <a:r>
              <a:rPr lang="it-IT" dirty="0" smtClean="0">
                <a:sym typeface="Symbol"/>
              </a:rPr>
              <a:t> si apre un pannello all’interno di </a:t>
            </a:r>
            <a:r>
              <a:rPr lang="it-IT" dirty="0" err="1" smtClean="0">
                <a:sym typeface="Symbol"/>
              </a:rPr>
              <a:t>Firefox</a:t>
            </a:r>
            <a:endParaRPr lang="it-IT" dirty="0"/>
          </a:p>
        </p:txBody>
      </p:sp>
      <p:pic>
        <p:nvPicPr>
          <p:cNvPr id="2051" name="Picture 3"/>
          <p:cNvPicPr>
            <a:picLocks noChangeAspect="1" noChangeArrowheads="1"/>
          </p:cNvPicPr>
          <p:nvPr/>
        </p:nvPicPr>
        <p:blipFill>
          <a:blip r:embed="rId3" cstate="print"/>
          <a:srcRect/>
          <a:stretch>
            <a:fillRect/>
          </a:stretch>
        </p:blipFill>
        <p:spPr bwMode="auto">
          <a:xfrm>
            <a:off x="3151101" y="2101932"/>
            <a:ext cx="5855032" cy="4672943"/>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5626" y="357806"/>
            <a:ext cx="4047422" cy="3632302"/>
          </a:xfrm>
          <a:prstGeom prst="rect">
            <a:avLst/>
          </a:prstGeom>
          <a:noFill/>
          <a:ln w="9525">
            <a:noFill/>
            <a:miter lim="800000"/>
            <a:headEnd/>
            <a:tailEnd/>
          </a:ln>
        </p:spPr>
      </p:pic>
      <p:sp>
        <p:nvSpPr>
          <p:cNvPr id="25" name="Ovale 24"/>
          <p:cNvSpPr/>
          <p:nvPr/>
        </p:nvSpPr>
        <p:spPr>
          <a:xfrm>
            <a:off x="3455719" y="3740725"/>
            <a:ext cx="605642"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p:cNvSpPr/>
          <p:nvPr/>
        </p:nvSpPr>
        <p:spPr>
          <a:xfrm>
            <a:off x="3111335" y="5403273"/>
            <a:ext cx="5937665" cy="14072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8" name="Connettore 2 27"/>
          <p:cNvCxnSpPr>
            <a:stCxn id="25" idx="5"/>
            <a:endCxn id="26" idx="0"/>
          </p:cNvCxnSpPr>
          <p:nvPr/>
        </p:nvCxnSpPr>
        <p:spPr>
          <a:xfrm>
            <a:off x="3972667" y="3989063"/>
            <a:ext cx="2107501" cy="14142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Ovale 28"/>
          <p:cNvSpPr/>
          <p:nvPr/>
        </p:nvSpPr>
        <p:spPr>
          <a:xfrm>
            <a:off x="3705101" y="521061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30" name="Ovale 29"/>
          <p:cNvSpPr/>
          <p:nvPr/>
        </p:nvSpPr>
        <p:spPr>
          <a:xfrm>
            <a:off x="5474525" y="521061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sp>
        <p:nvSpPr>
          <p:cNvPr id="31" name="Ovale 30"/>
          <p:cNvSpPr/>
          <p:nvPr/>
        </p:nvSpPr>
        <p:spPr>
          <a:xfrm>
            <a:off x="7802088" y="518686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3</a:t>
            </a:r>
            <a:endParaRPr lang="it-IT" b="1" dirty="0">
              <a:solidFill>
                <a:schemeClr val="tx1"/>
              </a:solidFill>
            </a:endParaRPr>
          </a:p>
        </p:txBody>
      </p:sp>
      <p:sp>
        <p:nvSpPr>
          <p:cNvPr id="32" name="CasellaDiTesto 31"/>
          <p:cNvSpPr txBox="1"/>
          <p:nvPr/>
        </p:nvSpPr>
        <p:spPr>
          <a:xfrm>
            <a:off x="0" y="4037610"/>
            <a:ext cx="2933205" cy="2800767"/>
          </a:xfrm>
          <a:prstGeom prst="rect">
            <a:avLst/>
          </a:prstGeom>
          <a:noFill/>
        </p:spPr>
        <p:txBody>
          <a:bodyPr wrap="square" rtlCol="0">
            <a:spAutoFit/>
          </a:bodyPr>
          <a:lstStyle/>
          <a:p>
            <a:pPr marL="342900" indent="-342900" algn="just">
              <a:buFont typeface="+mj-lt"/>
              <a:buAutoNum type="arabicPeriod"/>
            </a:pPr>
            <a:r>
              <a:rPr lang="it-IT" sz="1600" dirty="0" smtClean="0"/>
              <a:t>La colonna di sinistra mostra le librerie e le raccolte, i </a:t>
            </a:r>
            <a:r>
              <a:rPr lang="it-IT" sz="1600" dirty="0" err="1" smtClean="0"/>
              <a:t>tag</a:t>
            </a:r>
            <a:endParaRPr lang="it-IT" sz="1600" dirty="0" smtClean="0"/>
          </a:p>
          <a:p>
            <a:pPr marL="342900" indent="-342900" algn="just">
              <a:buFont typeface="+mj-lt"/>
              <a:buAutoNum type="arabicPeriod"/>
            </a:pPr>
            <a:r>
              <a:rPr lang="it-IT" sz="1600" dirty="0" smtClean="0"/>
              <a:t>La colonna al centro visualizza gli oggetti contenuti nella libreria selezionata</a:t>
            </a:r>
          </a:p>
          <a:p>
            <a:pPr marL="342900" indent="-342900" algn="just">
              <a:buFont typeface="+mj-lt"/>
              <a:buAutoNum type="arabicPeriod"/>
            </a:pPr>
            <a:r>
              <a:rPr lang="it-IT" sz="1600" dirty="0" smtClean="0"/>
              <a:t>La colonna di destra mostra le informazioni relative all’oggetto selezionato</a:t>
            </a:r>
            <a:endParaRPr lang="it-IT" sz="1600" dirty="0"/>
          </a:p>
        </p:txBody>
      </p:sp>
      <p:sp>
        <p:nvSpPr>
          <p:cNvPr id="13"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rgbClr val="C00000"/>
                </a:solidFill>
              </a:rPr>
              <a:t>z</a:t>
            </a:r>
            <a:r>
              <a:rPr lang="it-IT" sz="2000" dirty="0" err="1" smtClean="0">
                <a:solidFill>
                  <a:schemeClr val="bg1"/>
                </a:solidFill>
              </a:rPr>
              <a:t>otero</a:t>
            </a:r>
            <a:r>
              <a:rPr lang="it-IT" sz="2000" dirty="0" smtClean="0">
                <a:solidFill>
                  <a:schemeClr val="bg1"/>
                </a:solidFill>
              </a:rPr>
              <a:t> – il pannello</a:t>
            </a:r>
            <a:endParaRPr lang="it-IT" sz="2000" dirty="0">
              <a:solidFill>
                <a:schemeClr val="bg1"/>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5"/>
          <p:cNvSpPr/>
          <p:nvPr/>
        </p:nvSpPr>
        <p:spPr>
          <a:xfrm>
            <a:off x="0" y="0"/>
            <a:ext cx="9144000" cy="900000"/>
          </a:xfrm>
          <a:prstGeom prst="rect">
            <a:avLst/>
          </a:prstGeom>
          <a:solidFill>
            <a:srgbClr val="646464">
              <a:alpha val="75000"/>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rgbClr val="C00000"/>
                </a:solidFill>
              </a:rPr>
              <a:t>z</a:t>
            </a:r>
            <a:r>
              <a:rPr lang="it-IT" sz="2000" dirty="0" err="1" smtClean="0">
                <a:solidFill>
                  <a:schemeClr val="bg1"/>
                </a:solidFill>
              </a:rPr>
              <a:t>otero</a:t>
            </a:r>
            <a:r>
              <a:rPr lang="it-IT" sz="2000" dirty="0" smtClean="0">
                <a:solidFill>
                  <a:schemeClr val="bg1"/>
                </a:solidFill>
              </a:rPr>
              <a:t> – aggiunta di elementi</a:t>
            </a:r>
            <a:endParaRPr lang="it-IT" sz="2000" dirty="0">
              <a:solidFill>
                <a:schemeClr val="bg1"/>
              </a:solidFill>
            </a:endParaRPr>
          </a:p>
        </p:txBody>
      </p:sp>
      <p:pic>
        <p:nvPicPr>
          <p:cNvPr id="2051" name="Picture 3"/>
          <p:cNvPicPr>
            <a:picLocks noChangeAspect="1" noChangeArrowheads="1"/>
          </p:cNvPicPr>
          <p:nvPr/>
        </p:nvPicPr>
        <p:blipFill>
          <a:blip r:embed="rId2" cstate="print"/>
          <a:srcRect l="-216" t="71091" r="57705" b="3697"/>
          <a:stretch>
            <a:fillRect/>
          </a:stretch>
        </p:blipFill>
        <p:spPr bwMode="auto">
          <a:xfrm>
            <a:off x="213756" y="415629"/>
            <a:ext cx="5830784" cy="2161309"/>
          </a:xfrm>
          <a:prstGeom prst="rect">
            <a:avLst/>
          </a:prstGeom>
          <a:noFill/>
          <a:ln w="9525">
            <a:noFill/>
            <a:miter lim="800000"/>
            <a:headEnd/>
            <a:tailEnd/>
          </a:ln>
        </p:spPr>
      </p:pic>
      <p:sp>
        <p:nvSpPr>
          <p:cNvPr id="4" name="Ovale 3"/>
          <p:cNvSpPr/>
          <p:nvPr/>
        </p:nvSpPr>
        <p:spPr>
          <a:xfrm>
            <a:off x="178130" y="475003"/>
            <a:ext cx="463138"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2 5"/>
          <p:cNvCxnSpPr>
            <a:stCxn id="4" idx="5"/>
          </p:cNvCxnSpPr>
          <p:nvPr/>
        </p:nvCxnSpPr>
        <p:spPr>
          <a:xfrm>
            <a:off x="573443" y="723341"/>
            <a:ext cx="2181632" cy="34543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5985164" y="950010"/>
            <a:ext cx="3158837" cy="923330"/>
          </a:xfrm>
          <a:prstGeom prst="rect">
            <a:avLst/>
          </a:prstGeom>
          <a:noFill/>
        </p:spPr>
        <p:txBody>
          <a:bodyPr wrap="square" rtlCol="0">
            <a:spAutoFit/>
          </a:bodyPr>
          <a:lstStyle/>
          <a:p>
            <a:r>
              <a:rPr lang="it-IT" dirty="0" smtClean="0"/>
              <a:t>È possibile creare nuove collezioni per organizzare i riferimenti.</a:t>
            </a:r>
          </a:p>
        </p:txBody>
      </p:sp>
      <p:pic>
        <p:nvPicPr>
          <p:cNvPr id="2054" name="Picture 6"/>
          <p:cNvPicPr>
            <a:picLocks noChangeAspect="1" noChangeArrowheads="1"/>
          </p:cNvPicPr>
          <p:nvPr/>
        </p:nvPicPr>
        <p:blipFill>
          <a:blip r:embed="rId3" cstate="print"/>
          <a:srcRect t="70952" r="65844" b="3974"/>
          <a:stretch>
            <a:fillRect/>
          </a:stretch>
        </p:blipFill>
        <p:spPr bwMode="auto">
          <a:xfrm>
            <a:off x="255321" y="3325104"/>
            <a:ext cx="4684816" cy="2149434"/>
          </a:xfrm>
          <a:prstGeom prst="rect">
            <a:avLst/>
          </a:prstGeom>
          <a:noFill/>
          <a:ln w="9525">
            <a:noFill/>
            <a:miter lim="800000"/>
            <a:headEnd/>
            <a:tailEnd/>
          </a:ln>
        </p:spPr>
      </p:pic>
      <p:sp>
        <p:nvSpPr>
          <p:cNvPr id="11" name="Ovale 10"/>
          <p:cNvSpPr/>
          <p:nvPr/>
        </p:nvSpPr>
        <p:spPr>
          <a:xfrm>
            <a:off x="2648198" y="3408228"/>
            <a:ext cx="403760" cy="2256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154380" y="2743194"/>
            <a:ext cx="8811490" cy="646331"/>
          </a:xfrm>
          <a:prstGeom prst="rect">
            <a:avLst/>
          </a:prstGeom>
          <a:noFill/>
        </p:spPr>
        <p:txBody>
          <a:bodyPr wrap="square" rtlCol="0">
            <a:spAutoFit/>
          </a:bodyPr>
          <a:lstStyle/>
          <a:p>
            <a:r>
              <a:rPr lang="it-IT" dirty="0" smtClean="0"/>
              <a:t>Per aggiungere manualmente un riferimento premere il pulsante Nuovo elemento e selezionare il tipo di oggetto da inserire:</a:t>
            </a:r>
          </a:p>
        </p:txBody>
      </p:sp>
      <p:sp>
        <p:nvSpPr>
          <p:cNvPr id="14" name="Ovale 13"/>
          <p:cNvSpPr/>
          <p:nvPr/>
        </p:nvSpPr>
        <p:spPr>
          <a:xfrm>
            <a:off x="2885704" y="3645735"/>
            <a:ext cx="1199408" cy="2137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6" name="Picture 8"/>
          <p:cNvPicPr>
            <a:picLocks noChangeAspect="1" noChangeArrowheads="1"/>
          </p:cNvPicPr>
          <p:nvPr/>
        </p:nvPicPr>
        <p:blipFill>
          <a:blip r:embed="rId4" cstate="print"/>
          <a:srcRect l="55498" t="71065" b="3861"/>
          <a:stretch>
            <a:fillRect/>
          </a:stretch>
        </p:blipFill>
        <p:spPr bwMode="auto">
          <a:xfrm>
            <a:off x="3040083" y="4708567"/>
            <a:ext cx="6103917" cy="2149433"/>
          </a:xfrm>
          <a:prstGeom prst="rect">
            <a:avLst/>
          </a:prstGeom>
          <a:noFill/>
          <a:ln w="9525">
            <a:noFill/>
            <a:miter lim="800000"/>
            <a:headEnd/>
            <a:tailEnd/>
          </a:ln>
        </p:spPr>
      </p:pic>
      <p:sp>
        <p:nvSpPr>
          <p:cNvPr id="20" name="CasellaDiTesto 19"/>
          <p:cNvSpPr txBox="1"/>
          <p:nvPr/>
        </p:nvSpPr>
        <p:spPr>
          <a:xfrm>
            <a:off x="4963886" y="3301337"/>
            <a:ext cx="4180114" cy="1477328"/>
          </a:xfrm>
          <a:prstGeom prst="rect">
            <a:avLst/>
          </a:prstGeom>
          <a:noFill/>
        </p:spPr>
        <p:txBody>
          <a:bodyPr wrap="square" rtlCol="0">
            <a:spAutoFit/>
          </a:bodyPr>
          <a:lstStyle/>
          <a:p>
            <a:pPr marL="273050" indent="-273050">
              <a:buFont typeface="Arial" pitchFamily="34" charset="0"/>
              <a:buChar char="•"/>
            </a:pPr>
            <a:r>
              <a:rPr lang="it-IT" dirty="0" smtClean="0"/>
              <a:t>nella colonna centrale appare un nuovo oggetto</a:t>
            </a:r>
          </a:p>
          <a:p>
            <a:pPr marL="273050" indent="-273050">
              <a:buFont typeface="Arial" pitchFamily="34" charset="0"/>
              <a:buChar char="•"/>
            </a:pPr>
            <a:r>
              <a:rPr lang="it-IT" dirty="0" smtClean="0"/>
              <a:t>nella colonna di destra compaiono i campi relativi alle informazioni da compilare</a:t>
            </a:r>
            <a:endParaRPr lang="it-IT" dirty="0"/>
          </a:p>
        </p:txBody>
      </p:sp>
      <p:cxnSp>
        <p:nvCxnSpPr>
          <p:cNvPr id="15" name="Connettore 2 14"/>
          <p:cNvCxnSpPr>
            <a:stCxn id="14" idx="5"/>
          </p:cNvCxnSpPr>
          <p:nvPr/>
        </p:nvCxnSpPr>
        <p:spPr>
          <a:xfrm>
            <a:off x="3909463" y="3828189"/>
            <a:ext cx="1137550" cy="102881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646331"/>
          </a:xfrm>
          <a:prstGeom prst="rect">
            <a:avLst/>
          </a:prstGeom>
          <a:noFill/>
        </p:spPr>
        <p:txBody>
          <a:bodyPr wrap="square" rtlCol="0">
            <a:spAutoFit/>
          </a:bodyPr>
          <a:lstStyle/>
          <a:p>
            <a:r>
              <a:rPr lang="it-IT" dirty="0" smtClean="0"/>
              <a:t>La </a:t>
            </a:r>
            <a:r>
              <a:rPr lang="it-IT" dirty="0" smtClean="0"/>
              <a:t>compatibilità di </a:t>
            </a:r>
            <a:r>
              <a:rPr lang="it-IT" dirty="0" err="1" smtClean="0"/>
              <a:t>Zotero</a:t>
            </a:r>
            <a:r>
              <a:rPr lang="it-IT" dirty="0" smtClean="0"/>
              <a:t> con molti database (tra cui </a:t>
            </a:r>
            <a:r>
              <a:rPr lang="it-IT" dirty="0" err="1" smtClean="0"/>
              <a:t>PubMed</a:t>
            </a:r>
            <a:r>
              <a:rPr lang="it-IT" dirty="0" smtClean="0"/>
              <a:t>) consente di aggiungere riferimenti “automaticamente”.</a:t>
            </a:r>
            <a:endParaRPr lang="it-IT" dirty="0"/>
          </a:p>
        </p:txBody>
      </p:sp>
      <p:pic>
        <p:nvPicPr>
          <p:cNvPr id="3075" name="Picture 3"/>
          <p:cNvPicPr>
            <a:picLocks noChangeAspect="1" noChangeArrowheads="1"/>
          </p:cNvPicPr>
          <p:nvPr/>
        </p:nvPicPr>
        <p:blipFill>
          <a:blip r:embed="rId2" cstate="print"/>
          <a:srcRect/>
          <a:stretch>
            <a:fillRect/>
          </a:stretch>
        </p:blipFill>
        <p:spPr bwMode="auto">
          <a:xfrm>
            <a:off x="213756" y="702562"/>
            <a:ext cx="5890161" cy="5277010"/>
          </a:xfrm>
          <a:prstGeom prst="rect">
            <a:avLst/>
          </a:prstGeom>
          <a:noFill/>
          <a:ln w="9525">
            <a:noFill/>
            <a:miter lim="800000"/>
            <a:headEnd/>
            <a:tailEnd/>
          </a:ln>
        </p:spPr>
      </p:pic>
      <p:sp>
        <p:nvSpPr>
          <p:cNvPr id="6" name="Ovale 5"/>
          <p:cNvSpPr/>
          <p:nvPr/>
        </p:nvSpPr>
        <p:spPr>
          <a:xfrm>
            <a:off x="3728851" y="1175655"/>
            <a:ext cx="308759"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6115793" y="1009403"/>
            <a:ext cx="2850078" cy="2554545"/>
          </a:xfrm>
          <a:prstGeom prst="rect">
            <a:avLst/>
          </a:prstGeom>
          <a:noFill/>
        </p:spPr>
        <p:txBody>
          <a:bodyPr wrap="square" rtlCol="0">
            <a:spAutoFit/>
          </a:bodyPr>
          <a:lstStyle/>
          <a:p>
            <a:pPr algn="just"/>
            <a:r>
              <a:rPr lang="it-IT" sz="1600" dirty="0" smtClean="0"/>
              <a:t>In </a:t>
            </a:r>
            <a:r>
              <a:rPr lang="it-IT" sz="1600" dirty="0" err="1" smtClean="0"/>
              <a:t>PubMed</a:t>
            </a:r>
            <a:r>
              <a:rPr lang="it-IT" sz="1600" dirty="0" smtClean="0"/>
              <a:t>, nella pagina relativa ad un articolo singolo, sulla barra degli indirizzi appare l’icona Articolo.</a:t>
            </a:r>
          </a:p>
          <a:p>
            <a:pPr algn="just"/>
            <a:endParaRPr lang="it-IT" sz="1600" dirty="0" smtClean="0"/>
          </a:p>
          <a:p>
            <a:pPr algn="just"/>
            <a:r>
              <a:rPr lang="it-IT" sz="1600" dirty="0" smtClean="0"/>
              <a:t>Cliccando su tale icona le informazioni citazionali vengono salvate nella libreria di </a:t>
            </a:r>
            <a:r>
              <a:rPr lang="it-IT" sz="1600" dirty="0" err="1" smtClean="0"/>
              <a:t>Zotero</a:t>
            </a:r>
            <a:r>
              <a:rPr lang="it-IT" sz="1600" dirty="0" smtClean="0"/>
              <a:t>.</a:t>
            </a:r>
            <a:endParaRPr lang="it-IT" sz="1600" dirty="0"/>
          </a:p>
        </p:txBody>
      </p:sp>
      <p:pic>
        <p:nvPicPr>
          <p:cNvPr id="3076" name="Picture 4"/>
          <p:cNvPicPr>
            <a:picLocks noChangeAspect="1" noChangeArrowheads="1"/>
          </p:cNvPicPr>
          <p:nvPr/>
        </p:nvPicPr>
        <p:blipFill>
          <a:blip r:embed="rId3" cstate="print"/>
          <a:srcRect l="18095" t="69503"/>
          <a:stretch>
            <a:fillRect/>
          </a:stretch>
        </p:blipFill>
        <p:spPr bwMode="auto">
          <a:xfrm>
            <a:off x="1015235" y="5001739"/>
            <a:ext cx="8093140" cy="1820636"/>
          </a:xfrm>
          <a:prstGeom prst="rect">
            <a:avLst/>
          </a:prstGeom>
          <a:noFill/>
          <a:ln w="9525">
            <a:solidFill>
              <a:schemeClr val="accent4"/>
            </a:solidFill>
            <a:miter lim="800000"/>
            <a:headEnd/>
            <a:tailEnd/>
          </a:ln>
        </p:spPr>
      </p:pic>
      <p:cxnSp>
        <p:nvCxnSpPr>
          <p:cNvPr id="11" name="Connettore 2 10"/>
          <p:cNvCxnSpPr>
            <a:stCxn id="6" idx="4"/>
          </p:cNvCxnSpPr>
          <p:nvPr/>
        </p:nvCxnSpPr>
        <p:spPr>
          <a:xfrm>
            <a:off x="3883231" y="1466601"/>
            <a:ext cx="522514" cy="412667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4928260" y="5712031"/>
            <a:ext cx="1365662" cy="19000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66256" y="142504"/>
            <a:ext cx="5949536" cy="5330205"/>
          </a:xfrm>
          <a:prstGeom prst="rect">
            <a:avLst/>
          </a:prstGeom>
          <a:noFill/>
          <a:ln w="9525">
            <a:noFill/>
            <a:miter lim="800000"/>
            <a:headEnd/>
            <a:tailEnd/>
          </a:ln>
        </p:spPr>
      </p:pic>
      <p:sp>
        <p:nvSpPr>
          <p:cNvPr id="3" name="Ovale 2"/>
          <p:cNvSpPr/>
          <p:nvPr/>
        </p:nvSpPr>
        <p:spPr>
          <a:xfrm>
            <a:off x="3716976" y="605639"/>
            <a:ext cx="285008"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6293922" y="0"/>
            <a:ext cx="2850078" cy="3046988"/>
          </a:xfrm>
          <a:prstGeom prst="rect">
            <a:avLst/>
          </a:prstGeom>
          <a:noFill/>
        </p:spPr>
        <p:txBody>
          <a:bodyPr wrap="square" rtlCol="0">
            <a:spAutoFit/>
          </a:bodyPr>
          <a:lstStyle/>
          <a:p>
            <a:pPr algn="just"/>
            <a:r>
              <a:rPr lang="it-IT" sz="1600" dirty="0" smtClean="0"/>
              <a:t>In </a:t>
            </a:r>
            <a:r>
              <a:rPr lang="it-IT" sz="1600" dirty="0" err="1" smtClean="0"/>
              <a:t>PubMed</a:t>
            </a:r>
            <a:r>
              <a:rPr lang="it-IT" sz="1600" dirty="0" smtClean="0"/>
              <a:t>, nella pagina relativa ad una lista di risultati, sulla barra degli indirizzi appare l’icona Cartella.</a:t>
            </a:r>
          </a:p>
          <a:p>
            <a:pPr algn="just"/>
            <a:endParaRPr lang="it-IT" sz="1600" dirty="0" smtClean="0"/>
          </a:p>
          <a:p>
            <a:pPr algn="just"/>
            <a:r>
              <a:rPr lang="it-IT" sz="1600" dirty="0" smtClean="0"/>
              <a:t>Cliccando su tale icona appare la finestra </a:t>
            </a:r>
            <a:r>
              <a:rPr lang="it-IT" sz="1600" b="1" dirty="0" smtClean="0"/>
              <a:t>Seleziona elementi</a:t>
            </a:r>
            <a:r>
              <a:rPr lang="it-IT" sz="1600" dirty="0" smtClean="0"/>
              <a:t> che consente di </a:t>
            </a:r>
            <a:r>
              <a:rPr lang="it-IT" sz="1600" u="sng" dirty="0" smtClean="0"/>
              <a:t>scegliere i riferimenti da aggiungere </a:t>
            </a:r>
            <a:r>
              <a:rPr lang="it-IT" sz="1600" dirty="0" smtClean="0"/>
              <a:t>alla libreria di </a:t>
            </a:r>
            <a:r>
              <a:rPr lang="it-IT" sz="1600" dirty="0" err="1" smtClean="0"/>
              <a:t>Zotero</a:t>
            </a:r>
            <a:r>
              <a:rPr lang="it-IT" sz="1600" dirty="0" smtClean="0"/>
              <a:t>.</a:t>
            </a:r>
            <a:endParaRPr lang="it-IT" sz="1600" dirty="0"/>
          </a:p>
        </p:txBody>
      </p:sp>
      <p:cxnSp>
        <p:nvCxnSpPr>
          <p:cNvPr id="7" name="Connettore 2 6"/>
          <p:cNvCxnSpPr>
            <a:stCxn id="3" idx="4"/>
            <a:endCxn id="4099" idx="0"/>
          </p:cNvCxnSpPr>
          <p:nvPr/>
        </p:nvCxnSpPr>
        <p:spPr>
          <a:xfrm>
            <a:off x="3859480" y="896585"/>
            <a:ext cx="565812" cy="5772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4" cstate="print"/>
          <a:srcRect/>
          <a:stretch>
            <a:fillRect/>
          </a:stretch>
        </p:blipFill>
        <p:spPr bwMode="auto">
          <a:xfrm>
            <a:off x="2588823" y="1473799"/>
            <a:ext cx="3672938" cy="3602903"/>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l="18225" t="71368" b="4113"/>
          <a:stretch>
            <a:fillRect/>
          </a:stretch>
        </p:blipFill>
        <p:spPr bwMode="auto">
          <a:xfrm>
            <a:off x="736268" y="5182920"/>
            <a:ext cx="8336478" cy="1562262"/>
          </a:xfrm>
          <a:prstGeom prst="rect">
            <a:avLst/>
          </a:prstGeom>
          <a:noFill/>
          <a:ln w="9525">
            <a:solidFill>
              <a:schemeClr val="tx2"/>
            </a:solidFill>
            <a:miter lim="800000"/>
            <a:headEnd/>
            <a:tailEnd/>
          </a:ln>
        </p:spPr>
      </p:pic>
      <p:sp>
        <p:nvSpPr>
          <p:cNvPr id="12" name="Ovale 11"/>
          <p:cNvSpPr/>
          <p:nvPr/>
        </p:nvSpPr>
        <p:spPr>
          <a:xfrm>
            <a:off x="4857007" y="4714501"/>
            <a:ext cx="676893"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a:stCxn id="12" idx="4"/>
          </p:cNvCxnSpPr>
          <p:nvPr/>
        </p:nvCxnSpPr>
        <p:spPr>
          <a:xfrm>
            <a:off x="5195454" y="5005447"/>
            <a:ext cx="5938" cy="3859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V="1">
            <a:off x="5011387" y="6246421"/>
            <a:ext cx="950026" cy="2375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1258754" y="731016"/>
            <a:ext cx="6626431" cy="5936638"/>
          </a:xfrm>
          <a:prstGeom prst="rect">
            <a:avLst/>
          </a:prstGeom>
          <a:noFill/>
          <a:ln w="9525">
            <a:noFill/>
            <a:miter lim="800000"/>
            <a:headEnd/>
            <a:tailEnd/>
          </a:ln>
        </p:spPr>
      </p:pic>
      <p:sp>
        <p:nvSpPr>
          <p:cNvPr id="6" name="Ovale 5"/>
          <p:cNvSpPr/>
          <p:nvPr/>
        </p:nvSpPr>
        <p:spPr>
          <a:xfrm>
            <a:off x="3408187" y="4571983"/>
            <a:ext cx="308759"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a:stCxn id="6" idx="4"/>
          </p:cNvCxnSpPr>
          <p:nvPr/>
        </p:nvCxnSpPr>
        <p:spPr>
          <a:xfrm flipH="1">
            <a:off x="3550692" y="4862929"/>
            <a:ext cx="11875" cy="30282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4750100" y="5296380"/>
            <a:ext cx="819397" cy="13062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0" y="0"/>
            <a:ext cx="9144000" cy="584775"/>
          </a:xfrm>
          <a:prstGeom prst="rect">
            <a:avLst/>
          </a:prstGeom>
          <a:noFill/>
        </p:spPr>
        <p:txBody>
          <a:bodyPr wrap="square" rtlCol="0">
            <a:spAutoFit/>
          </a:bodyPr>
          <a:lstStyle/>
          <a:p>
            <a:pPr algn="just"/>
            <a:r>
              <a:rPr lang="it-IT" sz="1600" dirty="0" smtClean="0"/>
              <a:t>Premendo il pulsante </a:t>
            </a:r>
            <a:r>
              <a:rPr lang="it-IT" sz="1600" b="1" dirty="0" smtClean="0"/>
              <a:t>Estrai nuovo elemento dalla pagina visualizzata</a:t>
            </a:r>
            <a:r>
              <a:rPr lang="it-IT" sz="1600" dirty="0" smtClean="0"/>
              <a:t>, si importano nella libreria le </a:t>
            </a:r>
            <a:r>
              <a:rPr lang="it-IT" sz="1600" u="sng" dirty="0" smtClean="0"/>
              <a:t>informazioni relative alla pagina corrente</a:t>
            </a:r>
            <a:r>
              <a:rPr lang="it-IT" sz="1600" dirty="0" smtClean="0"/>
              <a:t>.</a:t>
            </a:r>
            <a:endParaRPr lang="it-IT" sz="160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0"/>
            <a:ext cx="9144000" cy="830997"/>
          </a:xfrm>
          <a:prstGeom prst="rect">
            <a:avLst/>
          </a:prstGeom>
          <a:noFill/>
        </p:spPr>
        <p:txBody>
          <a:bodyPr wrap="square" rtlCol="0">
            <a:spAutoFit/>
          </a:bodyPr>
          <a:lstStyle/>
          <a:p>
            <a:r>
              <a:rPr lang="it-IT" sz="1600" dirty="0" smtClean="0"/>
              <a:t>Utilizzando il pulsante </a:t>
            </a:r>
            <a:r>
              <a:rPr lang="it-IT" sz="1600" b="1" dirty="0" smtClean="0"/>
              <a:t>Aggiungi un oggetto usando un identificatore</a:t>
            </a:r>
            <a:r>
              <a:rPr lang="it-IT" sz="1600" dirty="0" smtClean="0"/>
              <a:t> è possibile cercare e inserire elementi di cui si conoscono ISBN (International Standard Book </a:t>
            </a:r>
            <a:r>
              <a:rPr lang="it-IT" sz="1600" dirty="0" err="1" smtClean="0"/>
              <a:t>Number</a:t>
            </a:r>
            <a:r>
              <a:rPr lang="it-IT" sz="1600" dirty="0" smtClean="0"/>
              <a:t>), DOI (</a:t>
            </a:r>
            <a:r>
              <a:rPr lang="it-IT" sz="1600" dirty="0" err="1" smtClean="0"/>
              <a:t>Digital</a:t>
            </a:r>
            <a:r>
              <a:rPr lang="it-IT" sz="1600" dirty="0" smtClean="0"/>
              <a:t> </a:t>
            </a:r>
            <a:r>
              <a:rPr lang="it-IT" sz="1600" dirty="0" err="1" smtClean="0"/>
              <a:t>Object</a:t>
            </a:r>
            <a:r>
              <a:rPr lang="it-IT" sz="1600" dirty="0" smtClean="0"/>
              <a:t> </a:t>
            </a:r>
            <a:r>
              <a:rPr lang="it-IT" sz="1600" dirty="0" err="1" smtClean="0"/>
              <a:t>Identifier</a:t>
            </a:r>
            <a:r>
              <a:rPr lang="it-IT" sz="1600" dirty="0" smtClean="0"/>
              <a:t>) oppure PMID (</a:t>
            </a:r>
            <a:r>
              <a:rPr lang="it-IT" sz="1600" dirty="0" err="1" smtClean="0"/>
              <a:t>PubMed</a:t>
            </a:r>
            <a:r>
              <a:rPr lang="it-IT" sz="1600" dirty="0" smtClean="0"/>
              <a:t> </a:t>
            </a:r>
            <a:r>
              <a:rPr lang="it-IT" sz="1600" dirty="0" err="1" smtClean="0"/>
              <a:t>IDentifier</a:t>
            </a:r>
            <a:r>
              <a:rPr lang="it-IT" sz="1600" dirty="0" smtClean="0"/>
              <a:t>).</a:t>
            </a:r>
            <a:endParaRPr lang="it-IT" sz="1600" b="1" dirty="0"/>
          </a:p>
        </p:txBody>
      </p:sp>
      <p:pic>
        <p:nvPicPr>
          <p:cNvPr id="2051" name="Picture 3"/>
          <p:cNvPicPr>
            <a:picLocks noChangeAspect="1" noChangeArrowheads="1"/>
          </p:cNvPicPr>
          <p:nvPr/>
        </p:nvPicPr>
        <p:blipFill>
          <a:blip r:embed="rId3" cstate="print"/>
          <a:srcRect t="65035"/>
          <a:stretch>
            <a:fillRect/>
          </a:stretch>
        </p:blipFill>
        <p:spPr bwMode="auto">
          <a:xfrm>
            <a:off x="0" y="1187528"/>
            <a:ext cx="8601075" cy="2694338"/>
          </a:xfrm>
          <a:prstGeom prst="rect">
            <a:avLst/>
          </a:prstGeom>
          <a:noFill/>
          <a:ln w="9525">
            <a:solidFill>
              <a:schemeClr val="tx1"/>
            </a:solidFill>
            <a:miter lim="800000"/>
            <a:headEnd/>
            <a:tailEnd/>
          </a:ln>
        </p:spPr>
      </p:pic>
      <p:pic>
        <p:nvPicPr>
          <p:cNvPr id="2052" name="Picture 4"/>
          <p:cNvPicPr>
            <a:picLocks noChangeAspect="1" noChangeArrowheads="1"/>
          </p:cNvPicPr>
          <p:nvPr/>
        </p:nvPicPr>
        <p:blipFill>
          <a:blip r:embed="rId4" cstate="print"/>
          <a:srcRect t="65141"/>
          <a:stretch>
            <a:fillRect/>
          </a:stretch>
        </p:blipFill>
        <p:spPr bwMode="auto">
          <a:xfrm>
            <a:off x="542925" y="2303809"/>
            <a:ext cx="8601075" cy="2686112"/>
          </a:xfrm>
          <a:prstGeom prst="rect">
            <a:avLst/>
          </a:prstGeom>
          <a:noFill/>
          <a:ln w="9525">
            <a:solidFill>
              <a:schemeClr val="tx1"/>
            </a:solidFill>
            <a:miter lim="800000"/>
            <a:headEnd/>
            <a:tailEnd/>
          </a:ln>
        </p:spPr>
      </p:pic>
      <p:sp>
        <p:nvSpPr>
          <p:cNvPr id="8" name="Ovale 7"/>
          <p:cNvSpPr/>
          <p:nvPr/>
        </p:nvSpPr>
        <p:spPr>
          <a:xfrm>
            <a:off x="3087584" y="1211249"/>
            <a:ext cx="308759"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p:cNvCxnSpPr>
            <a:stCxn id="21" idx="2"/>
          </p:cNvCxnSpPr>
          <p:nvPr/>
        </p:nvCxnSpPr>
        <p:spPr>
          <a:xfrm>
            <a:off x="3538848" y="2161292"/>
            <a:ext cx="71251" cy="64126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V="1">
            <a:off x="4358245" y="1911909"/>
            <a:ext cx="28800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ttangolo 16"/>
          <p:cNvSpPr/>
          <p:nvPr/>
        </p:nvSpPr>
        <p:spPr>
          <a:xfrm>
            <a:off x="7493330" y="4251347"/>
            <a:ext cx="831273" cy="24342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7"/>
          <p:cNvCxnSpPr/>
          <p:nvPr/>
        </p:nvCxnSpPr>
        <p:spPr>
          <a:xfrm>
            <a:off x="4821382" y="2897561"/>
            <a:ext cx="1401288" cy="57001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ttangolo 20"/>
          <p:cNvSpPr/>
          <p:nvPr/>
        </p:nvSpPr>
        <p:spPr>
          <a:xfrm>
            <a:off x="3230090" y="1911908"/>
            <a:ext cx="617516" cy="24938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5" name="Picture 7"/>
          <p:cNvPicPr>
            <a:picLocks noChangeAspect="1" noChangeArrowheads="1"/>
          </p:cNvPicPr>
          <p:nvPr/>
        </p:nvPicPr>
        <p:blipFill>
          <a:blip r:embed="rId5" cstate="print"/>
          <a:srcRect t="10325" b="45291"/>
          <a:stretch>
            <a:fillRect/>
          </a:stretch>
        </p:blipFill>
        <p:spPr bwMode="auto">
          <a:xfrm>
            <a:off x="1" y="4478085"/>
            <a:ext cx="5985164" cy="2379915"/>
          </a:xfrm>
          <a:prstGeom prst="rect">
            <a:avLst/>
          </a:prstGeom>
          <a:noFill/>
          <a:ln w="9525">
            <a:solidFill>
              <a:schemeClr val="tx1"/>
            </a:solidFill>
            <a:miter lim="800000"/>
            <a:headEnd/>
            <a:tailEnd/>
          </a:ln>
        </p:spPr>
      </p:pic>
      <p:sp>
        <p:nvSpPr>
          <p:cNvPr id="24" name="CasellaDiTesto 23"/>
          <p:cNvSpPr txBox="1"/>
          <p:nvPr/>
        </p:nvSpPr>
        <p:spPr>
          <a:xfrm>
            <a:off x="6032665" y="5243999"/>
            <a:ext cx="3004455" cy="1323439"/>
          </a:xfrm>
          <a:prstGeom prst="rect">
            <a:avLst/>
          </a:prstGeom>
          <a:noFill/>
        </p:spPr>
        <p:txBody>
          <a:bodyPr wrap="square" rtlCol="0">
            <a:spAutoFit/>
          </a:bodyPr>
          <a:lstStyle/>
          <a:p>
            <a:pPr algn="just"/>
            <a:r>
              <a:rPr lang="it-IT" sz="1600" dirty="0" smtClean="0"/>
              <a:t>Cliccando due volte sull’elemento nella colonna centrale, si apre la pagina internet in cui reperire l’oggetto della citazione.</a:t>
            </a:r>
            <a:endParaRPr lang="it-IT" sz="1600"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584775"/>
          </a:xfrm>
          <a:prstGeom prst="rect">
            <a:avLst/>
          </a:prstGeom>
          <a:noFill/>
        </p:spPr>
        <p:txBody>
          <a:bodyPr wrap="square" rtlCol="0">
            <a:spAutoFit/>
          </a:bodyPr>
          <a:lstStyle/>
          <a:p>
            <a:pPr algn="just"/>
            <a:r>
              <a:rPr lang="it-IT" sz="1600" dirty="0" smtClean="0"/>
              <a:t>Utilizzando il pulsante </a:t>
            </a:r>
            <a:r>
              <a:rPr lang="it-IT" sz="1600" b="1" dirty="0" smtClean="0"/>
              <a:t>Aggiungi un allegato</a:t>
            </a:r>
            <a:r>
              <a:rPr lang="it-IT" sz="1600" dirty="0" smtClean="0"/>
              <a:t> è possibile aggiungere allegati agli oggetti.</a:t>
            </a:r>
            <a:endParaRPr lang="it-IT" sz="1600" b="1" dirty="0"/>
          </a:p>
        </p:txBody>
      </p:sp>
      <p:pic>
        <p:nvPicPr>
          <p:cNvPr id="3077" name="Picture 5"/>
          <p:cNvPicPr>
            <a:picLocks noChangeAspect="1" noChangeArrowheads="1"/>
          </p:cNvPicPr>
          <p:nvPr/>
        </p:nvPicPr>
        <p:blipFill>
          <a:blip r:embed="rId3" cstate="print"/>
          <a:srcRect l="14762" t="1411" r="22381" b="8684"/>
          <a:stretch>
            <a:fillRect/>
          </a:stretch>
        </p:blipFill>
        <p:spPr bwMode="auto">
          <a:xfrm>
            <a:off x="95004" y="669159"/>
            <a:ext cx="5747656" cy="5138058"/>
          </a:xfrm>
          <a:prstGeom prst="rect">
            <a:avLst/>
          </a:prstGeom>
          <a:noFill/>
          <a:ln w="9525">
            <a:noFill/>
            <a:miter lim="800000"/>
            <a:headEnd/>
            <a:tailEnd/>
          </a:ln>
        </p:spPr>
      </p:pic>
      <p:pic>
        <p:nvPicPr>
          <p:cNvPr id="3078" name="Picture 6"/>
          <p:cNvPicPr>
            <a:picLocks noChangeAspect="1" noChangeArrowheads="1"/>
          </p:cNvPicPr>
          <p:nvPr/>
        </p:nvPicPr>
        <p:blipFill>
          <a:blip r:embed="rId4" cstate="print"/>
          <a:srcRect/>
          <a:stretch>
            <a:fillRect/>
          </a:stretch>
        </p:blipFill>
        <p:spPr bwMode="auto">
          <a:xfrm>
            <a:off x="5263305" y="1264611"/>
            <a:ext cx="3690689" cy="2746712"/>
          </a:xfrm>
          <a:prstGeom prst="rect">
            <a:avLst/>
          </a:prstGeom>
          <a:noFill/>
          <a:ln w="9525">
            <a:noFill/>
            <a:miter lim="800000"/>
            <a:headEnd/>
            <a:tailEnd/>
          </a:ln>
        </p:spPr>
      </p:pic>
      <p:pic>
        <p:nvPicPr>
          <p:cNvPr id="3080" name="Picture 8"/>
          <p:cNvPicPr>
            <a:picLocks noChangeAspect="1" noChangeArrowheads="1"/>
          </p:cNvPicPr>
          <p:nvPr/>
        </p:nvPicPr>
        <p:blipFill>
          <a:blip r:embed="rId5" cstate="print"/>
          <a:srcRect t="65604" b="3266"/>
          <a:stretch>
            <a:fillRect/>
          </a:stretch>
        </p:blipFill>
        <p:spPr bwMode="auto">
          <a:xfrm>
            <a:off x="2529444" y="5013218"/>
            <a:ext cx="6614556" cy="1844781"/>
          </a:xfrm>
          <a:prstGeom prst="rect">
            <a:avLst/>
          </a:prstGeom>
          <a:noFill/>
          <a:ln w="9525">
            <a:noFill/>
            <a:miter lim="800000"/>
            <a:headEnd/>
            <a:tailEnd/>
          </a:ln>
        </p:spPr>
      </p:pic>
      <p:sp>
        <p:nvSpPr>
          <p:cNvPr id="12" name="Ovale 11"/>
          <p:cNvSpPr/>
          <p:nvPr/>
        </p:nvSpPr>
        <p:spPr>
          <a:xfrm>
            <a:off x="2280062" y="3966323"/>
            <a:ext cx="308759"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2303813" y="4476963"/>
            <a:ext cx="1187532"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p:cNvCxnSpPr>
            <a:stCxn id="13" idx="6"/>
          </p:cNvCxnSpPr>
          <p:nvPr/>
        </p:nvCxnSpPr>
        <p:spPr>
          <a:xfrm flipV="1">
            <a:off x="3491345" y="3028208"/>
            <a:ext cx="2434442" cy="159422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5961415" y="3681351"/>
            <a:ext cx="2446315" cy="25175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a:stCxn id="12" idx="4"/>
            <a:endCxn id="13" idx="1"/>
          </p:cNvCxnSpPr>
          <p:nvPr/>
        </p:nvCxnSpPr>
        <p:spPr>
          <a:xfrm>
            <a:off x="2434442" y="4257269"/>
            <a:ext cx="43281" cy="26230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 y="0"/>
            <a:ext cx="9144000" cy="1754326"/>
          </a:xfrm>
          <a:prstGeom prst="rect">
            <a:avLst/>
          </a:prstGeom>
          <a:noFill/>
        </p:spPr>
        <p:txBody>
          <a:bodyPr wrap="square" rtlCol="0">
            <a:spAutoFit/>
          </a:bodyPr>
          <a:lstStyle/>
          <a:p>
            <a:pPr algn="just"/>
            <a:r>
              <a:rPr lang="it-IT" u="sng" dirty="0" smtClean="0"/>
              <a:t>NOTA</a:t>
            </a:r>
            <a:r>
              <a:rPr lang="it-IT" dirty="0" smtClean="0"/>
              <a:t>: Tutti i file memorizzati in </a:t>
            </a:r>
            <a:r>
              <a:rPr lang="it-IT" dirty="0" err="1" smtClean="0"/>
              <a:t>Zotero</a:t>
            </a:r>
            <a:r>
              <a:rPr lang="it-IT" dirty="0" smtClean="0"/>
              <a:t> vengono collocati in una cartella all’interno della cartella del profilo di </a:t>
            </a:r>
            <a:r>
              <a:rPr lang="it-IT" dirty="0" err="1" smtClean="0"/>
              <a:t>Firefox</a:t>
            </a:r>
            <a:r>
              <a:rPr lang="it-IT" dirty="0" smtClean="0"/>
              <a:t>.</a:t>
            </a:r>
          </a:p>
          <a:p>
            <a:pPr algn="just"/>
            <a:r>
              <a:rPr lang="it-IT" dirty="0" smtClean="0"/>
              <a:t>È possibile cambiare la collocazione dei file di </a:t>
            </a:r>
            <a:r>
              <a:rPr lang="it-IT" dirty="0" err="1" smtClean="0"/>
              <a:t>Zotero</a:t>
            </a:r>
            <a:r>
              <a:rPr lang="it-IT" dirty="0" smtClean="0"/>
              <a:t> selezionando il pulsante </a:t>
            </a:r>
            <a:r>
              <a:rPr lang="it-IT" b="1" dirty="0" smtClean="0"/>
              <a:t>Azioni </a:t>
            </a:r>
            <a:r>
              <a:rPr lang="it-IT" dirty="0" smtClean="0">
                <a:sym typeface="Symbol"/>
              </a:rPr>
              <a:t> </a:t>
            </a:r>
            <a:r>
              <a:rPr lang="it-IT" b="1" dirty="0" err="1" smtClean="0">
                <a:sym typeface="Symbol"/>
              </a:rPr>
              <a:t>Impostazioni…</a:t>
            </a:r>
            <a:r>
              <a:rPr lang="it-IT" dirty="0" smtClean="0">
                <a:sym typeface="Symbol"/>
              </a:rPr>
              <a:t>  </a:t>
            </a:r>
            <a:r>
              <a:rPr lang="it-IT" i="1" dirty="0" smtClean="0">
                <a:sym typeface="Symbol"/>
              </a:rPr>
              <a:t>scheda </a:t>
            </a:r>
            <a:r>
              <a:rPr lang="it-IT" b="1" dirty="0" smtClean="0">
                <a:sym typeface="Symbol"/>
              </a:rPr>
              <a:t>Avanzate</a:t>
            </a:r>
            <a:r>
              <a:rPr lang="it-IT" dirty="0" smtClean="0">
                <a:sym typeface="Symbol"/>
              </a:rPr>
              <a:t>  selezionare </a:t>
            </a:r>
            <a:r>
              <a:rPr lang="it-IT" b="1" dirty="0" smtClean="0">
                <a:sym typeface="Symbol"/>
              </a:rPr>
              <a:t>Personalizza </a:t>
            </a:r>
            <a:r>
              <a:rPr lang="it-IT" dirty="0" smtClean="0">
                <a:sym typeface="Symbol"/>
              </a:rPr>
              <a:t>all’interno della sezione </a:t>
            </a:r>
            <a:r>
              <a:rPr lang="it-IT" b="1" dirty="0" smtClean="0">
                <a:sym typeface="Symbol"/>
              </a:rPr>
              <a:t>Posizione salvataggio</a:t>
            </a:r>
            <a:r>
              <a:rPr lang="it-IT" dirty="0" smtClean="0">
                <a:sym typeface="Symbol"/>
              </a:rPr>
              <a:t> e specificare il percorso desiderato.</a:t>
            </a:r>
            <a:endParaRPr lang="it-IT" b="1" dirty="0"/>
          </a:p>
        </p:txBody>
      </p:sp>
      <p:pic>
        <p:nvPicPr>
          <p:cNvPr id="1027" name="Picture 3"/>
          <p:cNvPicPr>
            <a:picLocks noChangeAspect="1" noChangeArrowheads="1"/>
          </p:cNvPicPr>
          <p:nvPr/>
        </p:nvPicPr>
        <p:blipFill>
          <a:blip r:embed="rId3" cstate="print"/>
          <a:srcRect l="15065" t="59983" r="49091" b="14805"/>
          <a:stretch>
            <a:fillRect/>
          </a:stretch>
        </p:blipFill>
        <p:spPr bwMode="auto">
          <a:xfrm>
            <a:off x="0" y="1757548"/>
            <a:ext cx="4916385" cy="2161309"/>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4799239" y="2529443"/>
            <a:ext cx="4190381" cy="4170678"/>
          </a:xfrm>
          <a:prstGeom prst="rect">
            <a:avLst/>
          </a:prstGeom>
          <a:noFill/>
          <a:ln w="9525">
            <a:noFill/>
            <a:miter lim="800000"/>
            <a:headEnd/>
            <a:tailEnd/>
          </a:ln>
        </p:spPr>
      </p:pic>
      <p:sp>
        <p:nvSpPr>
          <p:cNvPr id="4" name="Rettangolo 3"/>
          <p:cNvSpPr/>
          <p:nvPr/>
        </p:nvSpPr>
        <p:spPr>
          <a:xfrm>
            <a:off x="4821382" y="3241963"/>
            <a:ext cx="4171638" cy="6232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1567543" y="1745637"/>
            <a:ext cx="380010"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a:stCxn id="8" idx="6"/>
          </p:cNvCxnSpPr>
          <p:nvPr/>
        </p:nvCxnSpPr>
        <p:spPr>
          <a:xfrm flipV="1">
            <a:off x="2612571" y="2707574"/>
            <a:ext cx="2185060" cy="3829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e 7"/>
          <p:cNvSpPr/>
          <p:nvPr/>
        </p:nvSpPr>
        <p:spPr>
          <a:xfrm>
            <a:off x="1745673" y="2945044"/>
            <a:ext cx="866898"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8467105" y="2588784"/>
            <a:ext cx="510639" cy="5344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0" y="4619501"/>
            <a:ext cx="4655128" cy="1200329"/>
          </a:xfrm>
          <a:prstGeom prst="rect">
            <a:avLst/>
          </a:prstGeom>
          <a:noFill/>
        </p:spPr>
        <p:txBody>
          <a:bodyPr wrap="square" rtlCol="0">
            <a:spAutoFit/>
          </a:bodyPr>
          <a:lstStyle/>
          <a:p>
            <a:pPr algn="just"/>
            <a:r>
              <a:rPr lang="it-IT" dirty="0" smtClean="0"/>
              <a:t>Se si utilizza </a:t>
            </a:r>
            <a:r>
              <a:rPr lang="it-IT" u="sng" dirty="0" err="1" smtClean="0"/>
              <a:t>Firefox</a:t>
            </a:r>
            <a:r>
              <a:rPr lang="it-IT" u="sng" dirty="0" smtClean="0"/>
              <a:t> </a:t>
            </a:r>
            <a:r>
              <a:rPr lang="it-IT" u="sng" dirty="0" err="1" smtClean="0"/>
              <a:t>Portable</a:t>
            </a:r>
            <a:r>
              <a:rPr lang="it-IT" dirty="0" smtClean="0"/>
              <a:t>, i file vengono collocati nella cartella dove si trova l’eseguibile di </a:t>
            </a:r>
            <a:r>
              <a:rPr lang="it-IT" dirty="0" err="1" smtClean="0"/>
              <a:t>Firefox</a:t>
            </a:r>
            <a:r>
              <a:rPr lang="it-IT" dirty="0" smtClean="0"/>
              <a:t> </a:t>
            </a:r>
            <a:r>
              <a:rPr lang="it-IT" dirty="0" err="1" smtClean="0"/>
              <a:t>Portable</a:t>
            </a:r>
            <a:r>
              <a:rPr lang="it-IT" dirty="0" smtClean="0"/>
              <a:t> dentro la cartella Data\profile\zotero.</a:t>
            </a:r>
            <a:endParaRPr lang="it-IT"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p:nvPr/>
        </p:nvSpPr>
        <p:spPr>
          <a:xfrm>
            <a:off x="0" y="0"/>
            <a:ext cx="9144000" cy="900000"/>
          </a:xfrm>
          <a:prstGeom prst="rect">
            <a:avLst/>
          </a:prstGeom>
          <a:solidFill>
            <a:srgbClr val="646464">
              <a:alpha val="75000"/>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rgbClr val="C00000"/>
                </a:solidFill>
              </a:rPr>
              <a:t>z</a:t>
            </a:r>
            <a:r>
              <a:rPr lang="it-IT" sz="2000" dirty="0" err="1" smtClean="0">
                <a:solidFill>
                  <a:schemeClr val="bg1"/>
                </a:solidFill>
              </a:rPr>
              <a:t>otero</a:t>
            </a:r>
            <a:r>
              <a:rPr lang="it-IT" sz="2000" dirty="0" smtClean="0">
                <a:solidFill>
                  <a:schemeClr val="bg1"/>
                </a:solidFill>
              </a:rPr>
              <a:t> – creazione di bibliografie</a:t>
            </a:r>
            <a:endParaRPr lang="it-IT" sz="2000" dirty="0">
              <a:solidFill>
                <a:schemeClr val="bg1"/>
              </a:solidFill>
            </a:endParaRPr>
          </a:p>
        </p:txBody>
      </p:sp>
      <p:pic>
        <p:nvPicPr>
          <p:cNvPr id="1027" name="Picture 3"/>
          <p:cNvPicPr>
            <a:picLocks noChangeAspect="1" noChangeArrowheads="1"/>
          </p:cNvPicPr>
          <p:nvPr/>
        </p:nvPicPr>
        <p:blipFill>
          <a:blip r:embed="rId2" cstate="print"/>
          <a:srcRect t="64165" b="3974"/>
          <a:stretch>
            <a:fillRect/>
          </a:stretch>
        </p:blipFill>
        <p:spPr bwMode="auto">
          <a:xfrm>
            <a:off x="1" y="570803"/>
            <a:ext cx="9144000" cy="182088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5813327" y="1610283"/>
            <a:ext cx="3330673" cy="252233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5814000" y="4219077"/>
            <a:ext cx="3330000" cy="247828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l="23420" t="30116" r="22987" b="37479"/>
          <a:stretch>
            <a:fillRect/>
          </a:stretch>
        </p:blipFill>
        <p:spPr bwMode="auto">
          <a:xfrm>
            <a:off x="0" y="4711532"/>
            <a:ext cx="5664530" cy="2069270"/>
          </a:xfrm>
          <a:prstGeom prst="rect">
            <a:avLst/>
          </a:prstGeom>
          <a:noFill/>
          <a:ln w="9525">
            <a:noFill/>
            <a:miter lim="800000"/>
            <a:headEnd/>
            <a:tailEnd/>
          </a:ln>
        </p:spPr>
      </p:pic>
      <p:sp>
        <p:nvSpPr>
          <p:cNvPr id="9" name="CasellaDiTesto 8"/>
          <p:cNvSpPr txBox="1"/>
          <p:nvPr/>
        </p:nvSpPr>
        <p:spPr>
          <a:xfrm>
            <a:off x="47504" y="2493818"/>
            <a:ext cx="5593278" cy="2308324"/>
          </a:xfrm>
          <a:prstGeom prst="rect">
            <a:avLst/>
          </a:prstGeom>
          <a:noFill/>
        </p:spPr>
        <p:txBody>
          <a:bodyPr wrap="square" rtlCol="0">
            <a:spAutoFit/>
          </a:bodyPr>
          <a:lstStyle/>
          <a:p>
            <a:pPr marL="342900" indent="-342900" algn="just">
              <a:buFont typeface="+mj-lt"/>
              <a:buAutoNum type="arabicPeriod"/>
            </a:pPr>
            <a:r>
              <a:rPr lang="it-IT" sz="1600" dirty="0" smtClean="0"/>
              <a:t>Selezionare uno o più riferimenti</a:t>
            </a:r>
          </a:p>
          <a:p>
            <a:pPr marL="342900" indent="-342900" algn="just">
              <a:buFont typeface="+mj-lt"/>
              <a:buAutoNum type="arabicPeriod"/>
            </a:pPr>
            <a:r>
              <a:rPr lang="it-IT" sz="1600" dirty="0" smtClean="0"/>
              <a:t>Cliccare con il </a:t>
            </a:r>
            <a:r>
              <a:rPr lang="it-IT" sz="1600" dirty="0" err="1" smtClean="0"/>
              <a:t>tast</a:t>
            </a:r>
            <a:r>
              <a:rPr lang="it-IT" sz="1600" dirty="0" smtClean="0"/>
              <a:t> </a:t>
            </a:r>
            <a:r>
              <a:rPr lang="it-IT" sz="1600" dirty="0" err="1" smtClean="0"/>
              <a:t>dx</a:t>
            </a:r>
            <a:r>
              <a:rPr lang="it-IT" sz="1600" dirty="0" smtClean="0"/>
              <a:t> del mouse sulla selezione e selezionare </a:t>
            </a:r>
            <a:r>
              <a:rPr lang="it-IT" sz="1600" b="1" dirty="0" smtClean="0"/>
              <a:t>Crea bibliografia dagli elementi </a:t>
            </a:r>
            <a:r>
              <a:rPr lang="it-IT" sz="1600" b="1" dirty="0" err="1" smtClean="0"/>
              <a:t>selezionati…</a:t>
            </a:r>
            <a:endParaRPr lang="it-IT" sz="1600" dirty="0" smtClean="0"/>
          </a:p>
          <a:p>
            <a:pPr marL="342900" indent="-342900" algn="just">
              <a:buFont typeface="+mj-lt"/>
              <a:buAutoNum type="arabicPeriod"/>
            </a:pPr>
            <a:r>
              <a:rPr lang="it-IT" sz="1600" dirty="0" smtClean="0"/>
              <a:t>Nella finestra </a:t>
            </a:r>
            <a:r>
              <a:rPr lang="it-IT" sz="1600" b="1" dirty="0" smtClean="0"/>
              <a:t>Crea bibliografia</a:t>
            </a:r>
            <a:r>
              <a:rPr lang="it-IT" sz="1600" dirty="0" smtClean="0"/>
              <a:t> selezionare lo stile citazionale e il formato di output (ad es. </a:t>
            </a:r>
            <a:r>
              <a:rPr lang="it-IT" sz="1600" i="1" dirty="0" smtClean="0"/>
              <a:t>Salva come .RTF</a:t>
            </a:r>
            <a:r>
              <a:rPr lang="it-IT" sz="1600" dirty="0" smtClean="0"/>
              <a:t>)</a:t>
            </a:r>
          </a:p>
          <a:p>
            <a:pPr marL="342900" indent="-342900" algn="just">
              <a:buFont typeface="+mj-lt"/>
              <a:buAutoNum type="arabicPeriod"/>
            </a:pPr>
            <a:r>
              <a:rPr lang="it-IT" sz="1600" dirty="0" smtClean="0"/>
              <a:t>Nella finestra </a:t>
            </a:r>
            <a:r>
              <a:rPr lang="it-IT" sz="1600" b="1" dirty="0" err="1" smtClean="0"/>
              <a:t>Save</a:t>
            </a:r>
            <a:r>
              <a:rPr lang="it-IT" sz="1600" b="1" dirty="0" smtClean="0"/>
              <a:t> </a:t>
            </a:r>
            <a:r>
              <a:rPr lang="it-IT" sz="1600" b="1" dirty="0" err="1" smtClean="0"/>
              <a:t>Bibliography</a:t>
            </a:r>
            <a:r>
              <a:rPr lang="it-IT" sz="1600" dirty="0" smtClean="0"/>
              <a:t> selezionare la cartella di destinazione e digitare il nome del file</a:t>
            </a:r>
            <a:endParaRPr lang="it-IT" sz="1600" dirty="0"/>
          </a:p>
        </p:txBody>
      </p:sp>
      <p:sp>
        <p:nvSpPr>
          <p:cNvPr id="10" name="Ovale 9"/>
          <p:cNvSpPr/>
          <p:nvPr/>
        </p:nvSpPr>
        <p:spPr>
          <a:xfrm>
            <a:off x="1080654" y="61486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12" name="Ovale 11"/>
          <p:cNvSpPr/>
          <p:nvPr/>
        </p:nvSpPr>
        <p:spPr>
          <a:xfrm>
            <a:off x="6780810" y="2693048"/>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3</a:t>
            </a:r>
            <a:endParaRPr lang="it-IT" b="1" dirty="0">
              <a:solidFill>
                <a:schemeClr val="tx1"/>
              </a:solidFill>
            </a:endParaRPr>
          </a:p>
        </p:txBody>
      </p:sp>
      <p:sp>
        <p:nvSpPr>
          <p:cNvPr id="13" name="Ovale 12"/>
          <p:cNvSpPr/>
          <p:nvPr/>
        </p:nvSpPr>
        <p:spPr>
          <a:xfrm>
            <a:off x="6472051" y="4652477"/>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4</a:t>
            </a:r>
            <a:endParaRPr lang="it-IT" b="1" dirty="0">
              <a:solidFill>
                <a:schemeClr val="tx1"/>
              </a:solidFill>
            </a:endParaRPr>
          </a:p>
        </p:txBody>
      </p:sp>
      <p:sp>
        <p:nvSpPr>
          <p:cNvPr id="14" name="Ovale 13"/>
          <p:cNvSpPr/>
          <p:nvPr/>
        </p:nvSpPr>
        <p:spPr>
          <a:xfrm>
            <a:off x="3918857" y="1484380"/>
            <a:ext cx="1852551"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p:cNvCxnSpPr>
            <a:stCxn id="14" idx="4"/>
          </p:cNvCxnSpPr>
          <p:nvPr/>
        </p:nvCxnSpPr>
        <p:spPr>
          <a:xfrm>
            <a:off x="4845133" y="1775326"/>
            <a:ext cx="1080654" cy="8491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e 10"/>
          <p:cNvSpPr/>
          <p:nvPr/>
        </p:nvSpPr>
        <p:spPr>
          <a:xfrm>
            <a:off x="3728853" y="1315509"/>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cxnSp>
        <p:nvCxnSpPr>
          <p:cNvPr id="18" name="Connettore 2 17"/>
          <p:cNvCxnSpPr/>
          <p:nvPr/>
        </p:nvCxnSpPr>
        <p:spPr>
          <a:xfrm flipH="1">
            <a:off x="6970816" y="4037610"/>
            <a:ext cx="938151" cy="7243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2945080" y="6555071"/>
            <a:ext cx="2717411" cy="338554"/>
          </a:xfrm>
          <a:prstGeom prst="rect">
            <a:avLst/>
          </a:prstGeom>
          <a:solidFill>
            <a:schemeClr val="bg1"/>
          </a:solidFill>
        </p:spPr>
        <p:txBody>
          <a:bodyPr wrap="none" rtlCol="0">
            <a:spAutoFit/>
          </a:bodyPr>
          <a:lstStyle/>
          <a:p>
            <a:r>
              <a:rPr lang="it-IT" sz="1600" dirty="0" err="1" smtClean="0">
                <a:solidFill>
                  <a:srgbClr val="FF0000"/>
                </a:solidFill>
              </a:rPr>
              <a:t>Cardiac</a:t>
            </a:r>
            <a:r>
              <a:rPr lang="it-IT" sz="1600" dirty="0" smtClean="0">
                <a:solidFill>
                  <a:srgbClr val="FF0000"/>
                </a:solidFill>
              </a:rPr>
              <a:t> </a:t>
            </a:r>
            <a:r>
              <a:rPr lang="it-IT" sz="1600" dirty="0" err="1" smtClean="0">
                <a:solidFill>
                  <a:srgbClr val="FF0000"/>
                </a:solidFill>
              </a:rPr>
              <a:t>apex</a:t>
            </a:r>
            <a:r>
              <a:rPr lang="it-IT" sz="1600" dirty="0" smtClean="0">
                <a:solidFill>
                  <a:srgbClr val="FF0000"/>
                </a:solidFill>
              </a:rPr>
              <a:t> </a:t>
            </a:r>
            <a:r>
              <a:rPr lang="it-IT" sz="1600" dirty="0" err="1" smtClean="0">
                <a:solidFill>
                  <a:srgbClr val="FF0000"/>
                </a:solidFill>
              </a:rPr>
              <a:t>rotation.rtf</a:t>
            </a:r>
            <a:endParaRPr lang="it-IT" sz="1600"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80" t="14546" r="18354" b="7524"/>
          <a:stretch/>
        </p:blipFill>
        <p:spPr bwMode="auto">
          <a:xfrm>
            <a:off x="0" y="0"/>
            <a:ext cx="9144000" cy="668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0"/>
            <a:ext cx="9144000" cy="1200329"/>
          </a:xfrm>
          <a:prstGeom prst="rect">
            <a:avLst/>
          </a:prstGeom>
          <a:noFill/>
        </p:spPr>
        <p:txBody>
          <a:bodyPr wrap="square" rtlCol="0">
            <a:spAutoFit/>
          </a:bodyPr>
          <a:lstStyle/>
          <a:p>
            <a:r>
              <a:rPr lang="it-IT" dirty="0" smtClean="0"/>
              <a:t>Aggiungere </a:t>
            </a:r>
            <a:r>
              <a:rPr lang="it-IT" u="sng" dirty="0" smtClean="0"/>
              <a:t>note collegate</a:t>
            </a:r>
            <a:r>
              <a:rPr lang="it-IT" dirty="0" smtClean="0"/>
              <a:t> ad un elemento: selezionare l’elemento dalla colonna centrale </a:t>
            </a:r>
            <a:r>
              <a:rPr lang="it-IT" dirty="0" smtClean="0">
                <a:sym typeface="Symbol"/>
              </a:rPr>
              <a:t> selezionare la </a:t>
            </a:r>
            <a:r>
              <a:rPr lang="it-IT" i="1" dirty="0" smtClean="0">
                <a:sym typeface="Symbol"/>
              </a:rPr>
              <a:t>scheda</a:t>
            </a:r>
            <a:r>
              <a:rPr lang="it-IT" dirty="0" smtClean="0">
                <a:sym typeface="Symbol"/>
              </a:rPr>
              <a:t> </a:t>
            </a:r>
            <a:r>
              <a:rPr lang="it-IT" b="1" dirty="0" smtClean="0">
                <a:sym typeface="Symbol"/>
              </a:rPr>
              <a:t>Note</a:t>
            </a:r>
            <a:r>
              <a:rPr lang="it-IT" dirty="0" smtClean="0">
                <a:sym typeface="Symbol"/>
              </a:rPr>
              <a:t> nella colonna di sinistra  premere il </a:t>
            </a:r>
            <a:r>
              <a:rPr lang="it-IT" i="1" dirty="0" smtClean="0">
                <a:sym typeface="Symbol"/>
              </a:rPr>
              <a:t>pulsante</a:t>
            </a:r>
            <a:r>
              <a:rPr lang="it-IT" dirty="0" smtClean="0">
                <a:sym typeface="Symbol"/>
              </a:rPr>
              <a:t> </a:t>
            </a:r>
            <a:r>
              <a:rPr lang="it-IT" b="1" dirty="0" smtClean="0">
                <a:sym typeface="Symbol"/>
              </a:rPr>
              <a:t>Aggiungi</a:t>
            </a:r>
            <a:r>
              <a:rPr lang="it-IT" dirty="0" smtClean="0">
                <a:sym typeface="Symbol"/>
              </a:rPr>
              <a:t> (oppure premere il </a:t>
            </a:r>
            <a:r>
              <a:rPr lang="it-IT" i="1" dirty="0" smtClean="0">
                <a:sym typeface="Symbol"/>
              </a:rPr>
              <a:t>pulsante </a:t>
            </a:r>
            <a:r>
              <a:rPr lang="it-IT" b="1" dirty="0" smtClean="0">
                <a:sym typeface="Symbol"/>
              </a:rPr>
              <a:t>Nuovo appunto </a:t>
            </a:r>
            <a:r>
              <a:rPr lang="it-IT" dirty="0" smtClean="0">
                <a:sym typeface="Symbol"/>
              </a:rPr>
              <a:t>e selezionare </a:t>
            </a:r>
            <a:r>
              <a:rPr lang="it-IT" b="1" dirty="0" smtClean="0">
                <a:sym typeface="Symbol"/>
              </a:rPr>
              <a:t>Aggiungi un sotto-appunto</a:t>
            </a:r>
            <a:r>
              <a:rPr lang="it-IT" dirty="0" smtClean="0">
                <a:sym typeface="Symbol"/>
              </a:rPr>
              <a:t>) si apre l’</a:t>
            </a:r>
            <a:r>
              <a:rPr lang="it-IT" dirty="0" err="1" smtClean="0">
                <a:sym typeface="Symbol"/>
              </a:rPr>
              <a:t>editor</a:t>
            </a:r>
            <a:r>
              <a:rPr lang="it-IT" dirty="0" smtClean="0">
                <a:sym typeface="Symbol"/>
              </a:rPr>
              <a:t> delle note </a:t>
            </a:r>
            <a:endParaRPr lang="it-IT" dirty="0"/>
          </a:p>
        </p:txBody>
      </p:sp>
      <p:pic>
        <p:nvPicPr>
          <p:cNvPr id="1028" name="Picture 4"/>
          <p:cNvPicPr>
            <a:picLocks noChangeAspect="1" noChangeArrowheads="1"/>
          </p:cNvPicPr>
          <p:nvPr/>
        </p:nvPicPr>
        <p:blipFill>
          <a:blip r:embed="rId3" cstate="print"/>
          <a:srcRect/>
          <a:stretch>
            <a:fillRect/>
          </a:stretch>
        </p:blipFill>
        <p:spPr bwMode="auto">
          <a:xfrm>
            <a:off x="6395993" y="4471301"/>
            <a:ext cx="2748007" cy="2404506"/>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l="22323" t="61751"/>
          <a:stretch>
            <a:fillRect/>
          </a:stretch>
        </p:blipFill>
        <p:spPr bwMode="auto">
          <a:xfrm>
            <a:off x="83125" y="4272237"/>
            <a:ext cx="6198919" cy="2585763"/>
          </a:xfrm>
          <a:prstGeom prst="rect">
            <a:avLst/>
          </a:prstGeom>
          <a:noFill/>
          <a:ln w="9525">
            <a:noFill/>
            <a:miter lim="800000"/>
            <a:headEnd/>
            <a:tailEnd/>
          </a:ln>
        </p:spPr>
      </p:pic>
      <p:cxnSp>
        <p:nvCxnSpPr>
          <p:cNvPr id="17" name="Connettore 2 16"/>
          <p:cNvCxnSpPr>
            <a:stCxn id="19" idx="1"/>
            <a:endCxn id="20" idx="3"/>
          </p:cNvCxnSpPr>
          <p:nvPr/>
        </p:nvCxnSpPr>
        <p:spPr>
          <a:xfrm flipH="1" flipV="1">
            <a:off x="1840675" y="5082630"/>
            <a:ext cx="1045030" cy="9500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9" name="Rettangolo 18"/>
          <p:cNvSpPr/>
          <p:nvPr/>
        </p:nvSpPr>
        <p:spPr>
          <a:xfrm>
            <a:off x="2885705" y="5035117"/>
            <a:ext cx="2505691" cy="28502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296884" y="4987617"/>
            <a:ext cx="1543791" cy="19002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1" name="Picture 7"/>
          <p:cNvPicPr>
            <a:picLocks noChangeAspect="1" noChangeArrowheads="1"/>
          </p:cNvPicPr>
          <p:nvPr/>
        </p:nvPicPr>
        <p:blipFill>
          <a:blip r:embed="rId5" cstate="print"/>
          <a:srcRect t="65295"/>
          <a:stretch>
            <a:fillRect/>
          </a:stretch>
        </p:blipFill>
        <p:spPr bwMode="auto">
          <a:xfrm>
            <a:off x="154441" y="1353779"/>
            <a:ext cx="8368665" cy="246033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l="56135" t="61481" r="131" b="6001"/>
          <a:stretch>
            <a:fillRect/>
          </a:stretch>
        </p:blipFill>
        <p:spPr bwMode="auto">
          <a:xfrm>
            <a:off x="5498275" y="2133230"/>
            <a:ext cx="3645725" cy="2296263"/>
          </a:xfrm>
          <a:prstGeom prst="rect">
            <a:avLst/>
          </a:prstGeom>
          <a:noFill/>
          <a:ln w="9525">
            <a:solidFill>
              <a:schemeClr val="tx1"/>
            </a:solidFill>
            <a:miter lim="800000"/>
            <a:headEnd/>
            <a:tailEnd/>
          </a:ln>
        </p:spPr>
      </p:pic>
      <p:cxnSp>
        <p:nvCxnSpPr>
          <p:cNvPr id="10" name="Connettore 2 9"/>
          <p:cNvCxnSpPr>
            <a:stCxn id="9" idx="4"/>
          </p:cNvCxnSpPr>
          <p:nvPr/>
        </p:nvCxnSpPr>
        <p:spPr>
          <a:xfrm>
            <a:off x="5700156" y="2167203"/>
            <a:ext cx="166254" cy="4453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e 11"/>
          <p:cNvSpPr/>
          <p:nvPr/>
        </p:nvSpPr>
        <p:spPr>
          <a:xfrm>
            <a:off x="5605152" y="4132572"/>
            <a:ext cx="3538848"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a:stCxn id="12" idx="4"/>
          </p:cNvCxnSpPr>
          <p:nvPr/>
        </p:nvCxnSpPr>
        <p:spPr>
          <a:xfrm>
            <a:off x="7374576" y="4423518"/>
            <a:ext cx="1" cy="31473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Ovale 25"/>
          <p:cNvSpPr/>
          <p:nvPr/>
        </p:nvSpPr>
        <p:spPr>
          <a:xfrm>
            <a:off x="2897578" y="1721913"/>
            <a:ext cx="1698173" cy="2315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2 26"/>
          <p:cNvCxnSpPr>
            <a:stCxn id="26" idx="4"/>
          </p:cNvCxnSpPr>
          <p:nvPr/>
        </p:nvCxnSpPr>
        <p:spPr>
          <a:xfrm>
            <a:off x="3746665" y="1953447"/>
            <a:ext cx="2095995" cy="6353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Ovale 30"/>
          <p:cNvSpPr/>
          <p:nvPr/>
        </p:nvSpPr>
        <p:spPr>
          <a:xfrm>
            <a:off x="2861953" y="1341868"/>
            <a:ext cx="368136"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5189516" y="1876257"/>
            <a:ext cx="1021279"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0"/>
            <a:ext cx="9144000" cy="646331"/>
          </a:xfrm>
          <a:prstGeom prst="rect">
            <a:avLst/>
          </a:prstGeom>
          <a:noFill/>
        </p:spPr>
        <p:txBody>
          <a:bodyPr wrap="square" rtlCol="0">
            <a:spAutoFit/>
          </a:bodyPr>
          <a:lstStyle/>
          <a:p>
            <a:r>
              <a:rPr lang="it-IT" dirty="0" smtClean="0"/>
              <a:t>Aggiungere note indipendenti: </a:t>
            </a:r>
            <a:r>
              <a:rPr lang="it-IT" dirty="0" smtClean="0">
                <a:sym typeface="Symbol"/>
              </a:rPr>
              <a:t>oppure premere il </a:t>
            </a:r>
            <a:r>
              <a:rPr lang="it-IT" i="1" dirty="0" smtClean="0">
                <a:sym typeface="Symbol"/>
              </a:rPr>
              <a:t>pulsante </a:t>
            </a:r>
            <a:r>
              <a:rPr lang="it-IT" b="1" dirty="0" smtClean="0">
                <a:sym typeface="Symbol"/>
              </a:rPr>
              <a:t>Nuovo appunto </a:t>
            </a:r>
            <a:r>
              <a:rPr lang="it-IT" dirty="0" smtClean="0">
                <a:sym typeface="Symbol"/>
              </a:rPr>
              <a:t>e selezionare </a:t>
            </a:r>
            <a:r>
              <a:rPr lang="it-IT" b="1" dirty="0" smtClean="0">
                <a:sym typeface="Symbol"/>
              </a:rPr>
              <a:t>Nuova nota</a:t>
            </a:r>
            <a:endParaRPr lang="it-IT" dirty="0"/>
          </a:p>
        </p:txBody>
      </p:sp>
      <p:pic>
        <p:nvPicPr>
          <p:cNvPr id="2050" name="Picture 2"/>
          <p:cNvPicPr>
            <a:picLocks noChangeAspect="1" noChangeArrowheads="1"/>
          </p:cNvPicPr>
          <p:nvPr/>
        </p:nvPicPr>
        <p:blipFill>
          <a:blip r:embed="rId3" cstate="print"/>
          <a:srcRect t="65343"/>
          <a:stretch>
            <a:fillRect/>
          </a:stretch>
        </p:blipFill>
        <p:spPr bwMode="auto">
          <a:xfrm>
            <a:off x="261257" y="676895"/>
            <a:ext cx="8368665" cy="2456927"/>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22584" t="65141"/>
          <a:stretch>
            <a:fillRect/>
          </a:stretch>
        </p:blipFill>
        <p:spPr bwMode="auto">
          <a:xfrm>
            <a:off x="2665314" y="2006930"/>
            <a:ext cx="6478686" cy="2471248"/>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t="65295"/>
          <a:stretch>
            <a:fillRect/>
          </a:stretch>
        </p:blipFill>
        <p:spPr bwMode="auto">
          <a:xfrm>
            <a:off x="261257" y="4397670"/>
            <a:ext cx="8368665" cy="2460330"/>
          </a:xfrm>
          <a:prstGeom prst="rect">
            <a:avLst/>
          </a:prstGeom>
          <a:noFill/>
          <a:ln w="9525">
            <a:noFill/>
            <a:miter lim="800000"/>
            <a:headEnd/>
            <a:tailEnd/>
          </a:ln>
        </p:spPr>
      </p:pic>
      <p:cxnSp>
        <p:nvCxnSpPr>
          <p:cNvPr id="9" name="Connettore 2 8"/>
          <p:cNvCxnSpPr>
            <a:stCxn id="10" idx="4"/>
          </p:cNvCxnSpPr>
          <p:nvPr/>
        </p:nvCxnSpPr>
        <p:spPr>
          <a:xfrm>
            <a:off x="3515096" y="1128156"/>
            <a:ext cx="2196935" cy="12825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e 9"/>
          <p:cNvSpPr/>
          <p:nvPr/>
        </p:nvSpPr>
        <p:spPr>
          <a:xfrm>
            <a:off x="3004456" y="902525"/>
            <a:ext cx="1021279" cy="225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2956956" y="664974"/>
            <a:ext cx="368136" cy="290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2 15"/>
          <p:cNvCxnSpPr>
            <a:stCxn id="17" idx="1"/>
            <a:endCxn id="18" idx="3"/>
          </p:cNvCxnSpPr>
          <p:nvPr/>
        </p:nvCxnSpPr>
        <p:spPr>
          <a:xfrm flipH="1">
            <a:off x="3811979" y="5278573"/>
            <a:ext cx="1235035" cy="421574"/>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7" name="Rettangolo 16"/>
          <p:cNvSpPr/>
          <p:nvPr/>
        </p:nvSpPr>
        <p:spPr>
          <a:xfrm>
            <a:off x="5047014" y="5153872"/>
            <a:ext cx="1258783" cy="24940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2268188" y="5605134"/>
            <a:ext cx="1543791" cy="19002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 y="-1"/>
            <a:ext cx="6883065" cy="583078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22714" t="89028" r="43734" b="4499"/>
          <a:stretch>
            <a:fillRect/>
          </a:stretch>
        </p:blipFill>
        <p:spPr bwMode="auto">
          <a:xfrm>
            <a:off x="5557653" y="2090057"/>
            <a:ext cx="3051958" cy="498764"/>
          </a:xfrm>
          <a:prstGeom prst="rect">
            <a:avLst/>
          </a:prstGeom>
          <a:noFill/>
          <a:ln w="9525">
            <a:solidFill>
              <a:srgbClr val="FFC000"/>
            </a:solidFill>
            <a:miter lim="800000"/>
            <a:headEnd/>
            <a:tailEnd/>
          </a:ln>
        </p:spPr>
      </p:pic>
      <p:pic>
        <p:nvPicPr>
          <p:cNvPr id="3076" name="Picture 4"/>
          <p:cNvPicPr>
            <a:picLocks noChangeAspect="1" noChangeArrowheads="1"/>
          </p:cNvPicPr>
          <p:nvPr/>
        </p:nvPicPr>
        <p:blipFill>
          <a:blip r:embed="rId4" cstate="print"/>
          <a:srcRect l="22323" t="86254" r="43342" b="5501"/>
          <a:stretch>
            <a:fillRect/>
          </a:stretch>
        </p:blipFill>
        <p:spPr bwMode="auto">
          <a:xfrm>
            <a:off x="6020790" y="2933204"/>
            <a:ext cx="3123210" cy="635330"/>
          </a:xfrm>
          <a:prstGeom prst="rect">
            <a:avLst/>
          </a:prstGeom>
          <a:noFill/>
          <a:ln w="9525">
            <a:solidFill>
              <a:srgbClr val="00B050"/>
            </a:solidFill>
            <a:miter lim="800000"/>
            <a:headEnd/>
            <a:tailEnd/>
          </a:ln>
        </p:spPr>
      </p:pic>
      <p:pic>
        <p:nvPicPr>
          <p:cNvPr id="3077" name="Picture 5"/>
          <p:cNvPicPr>
            <a:picLocks noChangeAspect="1" noChangeArrowheads="1"/>
          </p:cNvPicPr>
          <p:nvPr/>
        </p:nvPicPr>
        <p:blipFill>
          <a:blip r:embed="rId5" cstate="print"/>
          <a:srcRect l="22062" t="65141" b="13129"/>
          <a:stretch>
            <a:fillRect/>
          </a:stretch>
        </p:blipFill>
        <p:spPr bwMode="auto">
          <a:xfrm>
            <a:off x="1947556" y="5029199"/>
            <a:ext cx="7089569" cy="1674421"/>
          </a:xfrm>
          <a:prstGeom prst="rect">
            <a:avLst/>
          </a:prstGeom>
          <a:noFill/>
          <a:ln w="9525">
            <a:solidFill>
              <a:srgbClr val="FF0000"/>
            </a:solidFill>
            <a:miter lim="800000"/>
            <a:headEnd/>
            <a:tailEnd/>
          </a:ln>
        </p:spPr>
      </p:pic>
      <p:cxnSp>
        <p:nvCxnSpPr>
          <p:cNvPr id="7" name="Connettore 2 6"/>
          <p:cNvCxnSpPr>
            <a:stCxn id="18" idx="0"/>
          </p:cNvCxnSpPr>
          <p:nvPr/>
        </p:nvCxnSpPr>
        <p:spPr>
          <a:xfrm flipV="1">
            <a:off x="5466344" y="2600697"/>
            <a:ext cx="91308" cy="1626919"/>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a:stCxn id="19" idx="3"/>
          </p:cNvCxnSpPr>
          <p:nvPr/>
        </p:nvCxnSpPr>
        <p:spPr>
          <a:xfrm>
            <a:off x="6035940" y="4409857"/>
            <a:ext cx="531115" cy="16703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4615015" y="4227616"/>
            <a:ext cx="1702658" cy="13337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4615015" y="4358245"/>
            <a:ext cx="1420925" cy="1032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4615015" y="4476999"/>
            <a:ext cx="1555666" cy="10002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2 7"/>
          <p:cNvCxnSpPr>
            <a:endCxn id="3076" idx="2"/>
          </p:cNvCxnSpPr>
          <p:nvPr/>
        </p:nvCxnSpPr>
        <p:spPr>
          <a:xfrm flipV="1">
            <a:off x="6184760" y="3568534"/>
            <a:ext cx="1397635" cy="95322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t="65490"/>
          <a:stretch>
            <a:fillRect/>
          </a:stretch>
        </p:blipFill>
        <p:spPr bwMode="auto">
          <a:xfrm>
            <a:off x="0" y="95004"/>
            <a:ext cx="9144000" cy="267312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459515" y="2042557"/>
            <a:ext cx="5684485" cy="4815444"/>
          </a:xfrm>
          <a:prstGeom prst="rect">
            <a:avLst/>
          </a:prstGeom>
          <a:noFill/>
          <a:ln w="9525">
            <a:noFill/>
            <a:miter lim="800000"/>
            <a:headEnd/>
            <a:tailEnd/>
          </a:ln>
        </p:spPr>
      </p:pic>
      <p:sp>
        <p:nvSpPr>
          <p:cNvPr id="4" name="CasellaDiTesto 3"/>
          <p:cNvSpPr txBox="1"/>
          <p:nvPr/>
        </p:nvSpPr>
        <p:spPr>
          <a:xfrm>
            <a:off x="0" y="3265706"/>
            <a:ext cx="3313216" cy="2062103"/>
          </a:xfrm>
          <a:prstGeom prst="rect">
            <a:avLst/>
          </a:prstGeom>
          <a:noFill/>
        </p:spPr>
        <p:txBody>
          <a:bodyPr wrap="square" rtlCol="0">
            <a:spAutoFit/>
          </a:bodyPr>
          <a:lstStyle/>
          <a:p>
            <a:pPr algn="just"/>
            <a:r>
              <a:rPr lang="it-IT" sz="1600" dirty="0" smtClean="0"/>
              <a:t>Il comando </a:t>
            </a:r>
            <a:r>
              <a:rPr lang="it-IT" sz="1600" b="1" dirty="0" smtClean="0"/>
              <a:t>Genera rapporto dagli elementi selezionati …</a:t>
            </a:r>
            <a:r>
              <a:rPr lang="it-IT" sz="1600" dirty="0" smtClean="0"/>
              <a:t> (e il comando </a:t>
            </a:r>
            <a:r>
              <a:rPr lang="it-IT" sz="1600" b="1" dirty="0" smtClean="0"/>
              <a:t>Genera rapporto dalla collezione …</a:t>
            </a:r>
            <a:r>
              <a:rPr lang="it-IT" sz="1600" dirty="0" smtClean="0"/>
              <a:t>) crea una pagina HTML che visualizza tutti i dati, note, </a:t>
            </a:r>
            <a:r>
              <a:rPr lang="it-IT" sz="1600" dirty="0" err="1" smtClean="0"/>
              <a:t>tag</a:t>
            </a:r>
            <a:r>
              <a:rPr lang="it-IT" sz="1600" dirty="0" smtClean="0"/>
              <a:t> e allegati relativi agli elementi selezionati.</a:t>
            </a:r>
            <a:endParaRPr lang="it-IT" sz="1600" dirty="0"/>
          </a:p>
        </p:txBody>
      </p:sp>
      <p:pic>
        <p:nvPicPr>
          <p:cNvPr id="4100" name="Picture 4"/>
          <p:cNvPicPr>
            <a:picLocks noChangeAspect="1" noChangeArrowheads="1"/>
          </p:cNvPicPr>
          <p:nvPr/>
        </p:nvPicPr>
        <p:blipFill>
          <a:blip r:embed="rId5" cstate="print"/>
          <a:srcRect t="74388" r="69844" b="8660"/>
          <a:stretch>
            <a:fillRect/>
          </a:stretch>
        </p:blipFill>
        <p:spPr bwMode="auto">
          <a:xfrm>
            <a:off x="0" y="581890"/>
            <a:ext cx="2770534" cy="1319338"/>
          </a:xfrm>
          <a:prstGeom prst="rect">
            <a:avLst/>
          </a:prstGeom>
          <a:noFill/>
          <a:ln w="9525">
            <a:noFill/>
            <a:miter lim="800000"/>
            <a:headEnd/>
            <a:tailEnd/>
          </a:ln>
        </p:spPr>
      </p:pic>
      <p:cxnSp>
        <p:nvCxnSpPr>
          <p:cNvPr id="7" name="Connettore 2 6"/>
          <p:cNvCxnSpPr>
            <a:stCxn id="8" idx="4"/>
          </p:cNvCxnSpPr>
          <p:nvPr/>
        </p:nvCxnSpPr>
        <p:spPr>
          <a:xfrm>
            <a:off x="1638795" y="1959429"/>
            <a:ext cx="2529444" cy="9262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e 7"/>
          <p:cNvSpPr/>
          <p:nvPr/>
        </p:nvSpPr>
        <p:spPr>
          <a:xfrm>
            <a:off x="688768" y="1650671"/>
            <a:ext cx="1900053" cy="3087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p:cNvCxnSpPr>
            <a:stCxn id="11" idx="4"/>
          </p:cNvCxnSpPr>
          <p:nvPr/>
        </p:nvCxnSpPr>
        <p:spPr>
          <a:xfrm>
            <a:off x="5373584" y="2054432"/>
            <a:ext cx="77190" cy="5106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e 10"/>
          <p:cNvSpPr/>
          <p:nvPr/>
        </p:nvSpPr>
        <p:spPr>
          <a:xfrm>
            <a:off x="4037609" y="1745674"/>
            <a:ext cx="2671949" cy="3087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5"/>
          <p:cNvSpPr/>
          <p:nvPr/>
        </p:nvSpPr>
        <p:spPr>
          <a:xfrm>
            <a:off x="0" y="0"/>
            <a:ext cx="9144000" cy="900000"/>
          </a:xfrm>
          <a:prstGeom prst="rect">
            <a:avLst/>
          </a:prstGeom>
          <a:solidFill>
            <a:srgbClr val="646464">
              <a:alpha val="75000"/>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rgbClr val="C00000"/>
                </a:solidFill>
              </a:rPr>
              <a:t>z</a:t>
            </a:r>
            <a:r>
              <a:rPr lang="it-IT" sz="2000" dirty="0" err="1" smtClean="0">
                <a:solidFill>
                  <a:schemeClr val="bg1"/>
                </a:solidFill>
              </a:rPr>
              <a:t>otero</a:t>
            </a:r>
            <a:r>
              <a:rPr lang="it-IT" sz="2000" dirty="0" smtClean="0">
                <a:solidFill>
                  <a:schemeClr val="bg1"/>
                </a:solidFill>
              </a:rPr>
              <a:t> – installazione del Word </a:t>
            </a:r>
            <a:r>
              <a:rPr lang="it-IT" sz="2000" dirty="0" err="1" smtClean="0">
                <a:solidFill>
                  <a:schemeClr val="bg1"/>
                </a:solidFill>
              </a:rPr>
              <a:t>Processor</a:t>
            </a:r>
            <a:r>
              <a:rPr lang="it-IT" sz="2000" dirty="0" smtClean="0">
                <a:solidFill>
                  <a:schemeClr val="bg1"/>
                </a:solidFill>
              </a:rPr>
              <a:t> </a:t>
            </a:r>
            <a:r>
              <a:rPr lang="it-IT" sz="2000" dirty="0" err="1" smtClean="0">
                <a:solidFill>
                  <a:schemeClr val="bg1"/>
                </a:solidFill>
              </a:rPr>
              <a:t>Plugin</a:t>
            </a:r>
            <a:endParaRPr lang="it-IT" sz="2000" dirty="0">
              <a:solidFill>
                <a:schemeClr val="bg1"/>
              </a:solidFill>
            </a:endParaRPr>
          </a:p>
        </p:txBody>
      </p:sp>
      <p:sp>
        <p:nvSpPr>
          <p:cNvPr id="9" name="CasellaDiTesto 8"/>
          <p:cNvSpPr txBox="1"/>
          <p:nvPr/>
        </p:nvSpPr>
        <p:spPr>
          <a:xfrm>
            <a:off x="3800103" y="1009402"/>
            <a:ext cx="4857009" cy="3139321"/>
          </a:xfrm>
          <a:prstGeom prst="rect">
            <a:avLst/>
          </a:prstGeom>
          <a:noFill/>
        </p:spPr>
        <p:txBody>
          <a:bodyPr wrap="square" rtlCol="0">
            <a:spAutoFit/>
          </a:bodyPr>
          <a:lstStyle/>
          <a:p>
            <a:pPr marL="342900" indent="-342900" algn="just">
              <a:buFont typeface="+mj-lt"/>
              <a:buAutoNum type="arabicPeriod"/>
            </a:pPr>
            <a:r>
              <a:rPr lang="it-IT" dirty="0" smtClean="0"/>
              <a:t>Utilizzando </a:t>
            </a:r>
            <a:r>
              <a:rPr lang="it-IT" dirty="0" err="1" smtClean="0"/>
              <a:t>Firefox</a:t>
            </a:r>
            <a:r>
              <a:rPr lang="it-IT" dirty="0" smtClean="0"/>
              <a:t> andare sul sito www.zotero.org premere il Download </a:t>
            </a:r>
            <a:r>
              <a:rPr lang="it-IT" dirty="0" err="1" smtClean="0"/>
              <a:t>now</a:t>
            </a:r>
            <a:endParaRPr lang="it-IT" dirty="0" smtClean="0"/>
          </a:p>
          <a:p>
            <a:pPr marL="342900" indent="-342900" algn="just">
              <a:buFont typeface="+mj-lt"/>
              <a:buAutoNum type="arabicPeriod"/>
            </a:pPr>
            <a:r>
              <a:rPr lang="it-IT" dirty="0" smtClean="0"/>
              <a:t>Selezionare </a:t>
            </a:r>
            <a:r>
              <a:rPr lang="it-IT" dirty="0" err="1" smtClean="0"/>
              <a:t>Zotero</a:t>
            </a:r>
            <a:r>
              <a:rPr lang="it-IT" dirty="0" smtClean="0"/>
              <a:t> Word </a:t>
            </a:r>
            <a:r>
              <a:rPr lang="it-IT" dirty="0" err="1" smtClean="0"/>
              <a:t>Processor</a:t>
            </a:r>
            <a:r>
              <a:rPr lang="it-IT" dirty="0" smtClean="0"/>
              <a:t> </a:t>
            </a:r>
            <a:r>
              <a:rPr lang="it-IT" dirty="0" err="1" smtClean="0"/>
              <a:t>Plugin</a:t>
            </a:r>
            <a:endParaRPr lang="it-IT" dirty="0" smtClean="0"/>
          </a:p>
          <a:p>
            <a:pPr marL="342900" indent="-342900" algn="just">
              <a:buFont typeface="+mj-lt"/>
              <a:buAutoNum type="arabicPeriod"/>
            </a:pPr>
            <a:r>
              <a:rPr lang="it-IT" dirty="0" smtClean="0"/>
              <a:t>Selezionare il </a:t>
            </a:r>
            <a:r>
              <a:rPr lang="it-IT" dirty="0" err="1" smtClean="0"/>
              <a:t>plugin</a:t>
            </a:r>
            <a:r>
              <a:rPr lang="it-IT" dirty="0" smtClean="0"/>
              <a:t> per MS Word</a:t>
            </a:r>
          </a:p>
          <a:p>
            <a:pPr marL="342900" indent="-342900" algn="just">
              <a:buFont typeface="+mj-lt"/>
              <a:buAutoNum type="arabicPeriod"/>
            </a:pPr>
            <a:r>
              <a:rPr lang="it-IT" dirty="0" smtClean="0"/>
              <a:t>Se installazione bloccata premere il pulsante Permetti</a:t>
            </a:r>
          </a:p>
          <a:p>
            <a:pPr marL="342900" indent="-342900" algn="just">
              <a:buFont typeface="+mj-lt"/>
              <a:buAutoNum type="arabicPeriod"/>
            </a:pPr>
            <a:r>
              <a:rPr lang="it-IT" dirty="0" smtClean="0"/>
              <a:t>Nella finestra Installazione software premere il pulsante Installa adesso</a:t>
            </a:r>
          </a:p>
          <a:p>
            <a:pPr marL="342900" indent="-342900" algn="just">
              <a:buFont typeface="+mj-lt"/>
              <a:buAutoNum type="arabicPeriod"/>
            </a:pPr>
            <a:r>
              <a:rPr lang="it-IT" dirty="0" smtClean="0"/>
              <a:t>Riavviare </a:t>
            </a:r>
            <a:r>
              <a:rPr lang="it-IT" dirty="0" err="1" smtClean="0"/>
              <a:t>Firefox</a:t>
            </a:r>
            <a:endParaRPr lang="it-IT" dirty="0"/>
          </a:p>
        </p:txBody>
      </p:sp>
      <p:pic>
        <p:nvPicPr>
          <p:cNvPr id="1029" name="Picture 5"/>
          <p:cNvPicPr>
            <a:picLocks noChangeAspect="1" noChangeArrowheads="1"/>
          </p:cNvPicPr>
          <p:nvPr/>
        </p:nvPicPr>
        <p:blipFill>
          <a:blip r:embed="rId2" cstate="print"/>
          <a:srcRect/>
          <a:stretch>
            <a:fillRect/>
          </a:stretch>
        </p:blipFill>
        <p:spPr bwMode="auto">
          <a:xfrm>
            <a:off x="152278" y="534409"/>
            <a:ext cx="3386570" cy="3214063"/>
          </a:xfrm>
          <a:prstGeom prst="rect">
            <a:avLst/>
          </a:prstGeom>
          <a:noFill/>
          <a:ln w="9525">
            <a:noFill/>
            <a:miter lim="800000"/>
            <a:headEnd/>
            <a:tailEnd/>
          </a:ln>
        </p:spPr>
      </p:pic>
      <p:sp>
        <p:nvSpPr>
          <p:cNvPr id="11" name="Ovale 10"/>
          <p:cNvSpPr/>
          <p:nvPr/>
        </p:nvSpPr>
        <p:spPr>
          <a:xfrm>
            <a:off x="2101932" y="1814292"/>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pic>
        <p:nvPicPr>
          <p:cNvPr id="1030" name="Picture 6"/>
          <p:cNvPicPr>
            <a:picLocks noChangeAspect="1" noChangeArrowheads="1"/>
          </p:cNvPicPr>
          <p:nvPr/>
        </p:nvPicPr>
        <p:blipFill>
          <a:blip r:embed="rId3" cstate="print"/>
          <a:srcRect/>
          <a:stretch>
            <a:fillRect/>
          </a:stretch>
        </p:blipFill>
        <p:spPr bwMode="auto">
          <a:xfrm>
            <a:off x="152278" y="2337234"/>
            <a:ext cx="3386569" cy="3214064"/>
          </a:xfrm>
          <a:prstGeom prst="rect">
            <a:avLst/>
          </a:prstGeom>
          <a:noFill/>
          <a:ln w="9525">
            <a:noFill/>
            <a:miter lim="800000"/>
            <a:headEnd/>
            <a:tailEnd/>
          </a:ln>
        </p:spPr>
      </p:pic>
      <p:sp>
        <p:nvSpPr>
          <p:cNvPr id="20" name="Rettangolo 19"/>
          <p:cNvSpPr/>
          <p:nvPr/>
        </p:nvSpPr>
        <p:spPr>
          <a:xfrm>
            <a:off x="415637" y="3344614"/>
            <a:ext cx="2196935" cy="479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142504" y="3013702"/>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pic>
        <p:nvPicPr>
          <p:cNvPr id="2050" name="Picture 2"/>
          <p:cNvPicPr>
            <a:picLocks noChangeAspect="1" noChangeArrowheads="1"/>
          </p:cNvPicPr>
          <p:nvPr/>
        </p:nvPicPr>
        <p:blipFill>
          <a:blip r:embed="rId4" cstate="print"/>
          <a:srcRect/>
          <a:stretch>
            <a:fillRect/>
          </a:stretch>
        </p:blipFill>
        <p:spPr bwMode="auto">
          <a:xfrm>
            <a:off x="154078" y="3835733"/>
            <a:ext cx="3384769" cy="3032422"/>
          </a:xfrm>
          <a:prstGeom prst="rect">
            <a:avLst/>
          </a:prstGeom>
          <a:noFill/>
          <a:ln w="9525">
            <a:noFill/>
            <a:miter lim="800000"/>
            <a:headEnd/>
            <a:tailEnd/>
          </a:ln>
        </p:spPr>
      </p:pic>
      <p:pic>
        <p:nvPicPr>
          <p:cNvPr id="1031" name="Picture 7"/>
          <p:cNvPicPr>
            <a:picLocks noChangeAspect="1" noChangeArrowheads="1"/>
          </p:cNvPicPr>
          <p:nvPr/>
        </p:nvPicPr>
        <p:blipFill>
          <a:blip r:embed="rId5" cstate="print"/>
          <a:srcRect b="61456"/>
          <a:stretch>
            <a:fillRect/>
          </a:stretch>
        </p:blipFill>
        <p:spPr bwMode="auto">
          <a:xfrm>
            <a:off x="3026107" y="5195455"/>
            <a:ext cx="4544890" cy="1662545"/>
          </a:xfrm>
          <a:prstGeom prst="rect">
            <a:avLst/>
          </a:prstGeom>
          <a:noFill/>
          <a:ln w="9525">
            <a:noFill/>
            <a:miter lim="800000"/>
            <a:headEnd/>
            <a:tailEnd/>
          </a:ln>
        </p:spPr>
      </p:pic>
      <p:sp>
        <p:nvSpPr>
          <p:cNvPr id="21" name="Rettangolo 20"/>
          <p:cNvSpPr/>
          <p:nvPr/>
        </p:nvSpPr>
        <p:spPr>
          <a:xfrm>
            <a:off x="4928260" y="6293919"/>
            <a:ext cx="724395" cy="3325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4678876" y="6077500"/>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4</a:t>
            </a:r>
            <a:endParaRPr lang="it-IT" b="1" dirty="0">
              <a:solidFill>
                <a:schemeClr val="tx1"/>
              </a:solidFill>
            </a:endParaRPr>
          </a:p>
        </p:txBody>
      </p:sp>
      <p:sp>
        <p:nvSpPr>
          <p:cNvPr id="24" name="Rettangolo 23"/>
          <p:cNvSpPr/>
          <p:nvPr/>
        </p:nvSpPr>
        <p:spPr>
          <a:xfrm>
            <a:off x="356259" y="5577176"/>
            <a:ext cx="2280063" cy="7167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p:cNvSpPr/>
          <p:nvPr/>
        </p:nvSpPr>
        <p:spPr>
          <a:xfrm>
            <a:off x="142504" y="518686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3</a:t>
            </a:r>
            <a:endParaRPr lang="it-IT" b="1" dirty="0">
              <a:solidFill>
                <a:schemeClr val="tx1"/>
              </a:solidFill>
            </a:endParaRPr>
          </a:p>
        </p:txBody>
      </p:sp>
      <p:pic>
        <p:nvPicPr>
          <p:cNvPr id="2051" name="Picture 3"/>
          <p:cNvPicPr>
            <a:picLocks noChangeAspect="1" noChangeArrowheads="1"/>
          </p:cNvPicPr>
          <p:nvPr/>
        </p:nvPicPr>
        <p:blipFill>
          <a:blip r:embed="rId6" cstate="print"/>
          <a:srcRect/>
          <a:stretch>
            <a:fillRect/>
          </a:stretch>
        </p:blipFill>
        <p:spPr bwMode="auto">
          <a:xfrm>
            <a:off x="5904000" y="4618395"/>
            <a:ext cx="3240000" cy="2239605"/>
          </a:xfrm>
          <a:prstGeom prst="rect">
            <a:avLst/>
          </a:prstGeom>
          <a:noFill/>
          <a:ln w="9525">
            <a:noFill/>
            <a:miter lim="800000"/>
            <a:headEnd/>
            <a:tailEnd/>
          </a:ln>
        </p:spPr>
      </p:pic>
      <p:sp>
        <p:nvSpPr>
          <p:cNvPr id="23" name="Rettangolo 22"/>
          <p:cNvSpPr/>
          <p:nvPr/>
        </p:nvSpPr>
        <p:spPr>
          <a:xfrm>
            <a:off x="7861464" y="6531426"/>
            <a:ext cx="700645" cy="3265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7647710" y="6291269"/>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5</a:t>
            </a:r>
            <a:endParaRPr lang="it-IT" b="1" dirty="0">
              <a:solidFill>
                <a:schemeClr val="tx1"/>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p:nvPr/>
        </p:nvSpPr>
        <p:spPr>
          <a:xfrm>
            <a:off x="0" y="0"/>
            <a:ext cx="9144000" cy="900000"/>
          </a:xfrm>
          <a:prstGeom prst="rect">
            <a:avLst/>
          </a:prstGeom>
          <a:solidFill>
            <a:srgbClr val="646464">
              <a:alpha val="75000"/>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rgbClr val="C00000"/>
                </a:solidFill>
              </a:rPr>
              <a:t>z</a:t>
            </a:r>
            <a:r>
              <a:rPr lang="it-IT" sz="2000" dirty="0" err="1" smtClean="0">
                <a:solidFill>
                  <a:schemeClr val="bg1"/>
                </a:solidFill>
              </a:rPr>
              <a:t>otero</a:t>
            </a:r>
            <a:r>
              <a:rPr lang="it-IT" sz="2000" dirty="0" smtClean="0">
                <a:solidFill>
                  <a:schemeClr val="bg1"/>
                </a:solidFill>
              </a:rPr>
              <a:t> – Word </a:t>
            </a:r>
            <a:r>
              <a:rPr lang="it-IT" sz="2000" dirty="0" err="1" smtClean="0">
                <a:solidFill>
                  <a:schemeClr val="bg1"/>
                </a:solidFill>
              </a:rPr>
              <a:t>Processor</a:t>
            </a:r>
            <a:r>
              <a:rPr lang="it-IT" sz="2000" dirty="0" smtClean="0">
                <a:solidFill>
                  <a:schemeClr val="bg1"/>
                </a:solidFill>
              </a:rPr>
              <a:t> </a:t>
            </a:r>
            <a:r>
              <a:rPr lang="it-IT" sz="2000" dirty="0" err="1" smtClean="0">
                <a:solidFill>
                  <a:schemeClr val="bg1"/>
                </a:solidFill>
              </a:rPr>
              <a:t>Plugin</a:t>
            </a:r>
            <a:endParaRPr lang="it-IT" sz="2000" dirty="0">
              <a:solidFill>
                <a:schemeClr val="bg1"/>
              </a:solidFill>
            </a:endParaRPr>
          </a:p>
        </p:txBody>
      </p:sp>
      <p:pic>
        <p:nvPicPr>
          <p:cNvPr id="3075" name="Picture 3"/>
          <p:cNvPicPr>
            <a:picLocks noChangeAspect="1" noChangeArrowheads="1"/>
          </p:cNvPicPr>
          <p:nvPr/>
        </p:nvPicPr>
        <p:blipFill>
          <a:blip r:embed="rId2" cstate="print"/>
          <a:srcRect r="3353" b="69216"/>
          <a:stretch>
            <a:fillRect/>
          </a:stretch>
        </p:blipFill>
        <p:spPr bwMode="auto">
          <a:xfrm>
            <a:off x="0" y="635344"/>
            <a:ext cx="9144000" cy="1335959"/>
          </a:xfrm>
          <a:prstGeom prst="rect">
            <a:avLst/>
          </a:prstGeom>
          <a:noFill/>
          <a:ln w="9525">
            <a:noFill/>
            <a:miter lim="800000"/>
            <a:headEnd/>
            <a:tailEnd/>
          </a:ln>
        </p:spPr>
      </p:pic>
      <p:sp>
        <p:nvSpPr>
          <p:cNvPr id="6" name="Rettangolo 5"/>
          <p:cNvSpPr/>
          <p:nvPr/>
        </p:nvSpPr>
        <p:spPr>
          <a:xfrm>
            <a:off x="0" y="1112051"/>
            <a:ext cx="1876301" cy="8711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783283" y="898295"/>
            <a:ext cx="1282535" cy="3248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0" y="2090058"/>
            <a:ext cx="9144000" cy="1200329"/>
          </a:xfrm>
          <a:prstGeom prst="rect">
            <a:avLst/>
          </a:prstGeom>
          <a:noFill/>
        </p:spPr>
        <p:txBody>
          <a:bodyPr wrap="square" rtlCol="0">
            <a:spAutoFit/>
          </a:bodyPr>
          <a:lstStyle/>
          <a:p>
            <a:r>
              <a:rPr lang="it-IT" dirty="0" smtClean="0"/>
              <a:t>Per poter utilizzare il </a:t>
            </a:r>
            <a:r>
              <a:rPr lang="it-IT" dirty="0" err="1" smtClean="0"/>
              <a:t>plugin</a:t>
            </a:r>
            <a:r>
              <a:rPr lang="it-IT" dirty="0" smtClean="0"/>
              <a:t> di </a:t>
            </a:r>
            <a:r>
              <a:rPr lang="it-IT" dirty="0" err="1" smtClean="0"/>
              <a:t>zotero</a:t>
            </a:r>
            <a:r>
              <a:rPr lang="it-IT" dirty="0" smtClean="0"/>
              <a:t> per Word deve essere avviato </a:t>
            </a:r>
            <a:r>
              <a:rPr lang="it-IT" dirty="0" err="1" smtClean="0"/>
              <a:t>Firefox</a:t>
            </a:r>
            <a:r>
              <a:rPr lang="it-IT" dirty="0" smtClean="0"/>
              <a:t>.</a:t>
            </a:r>
          </a:p>
          <a:p>
            <a:endParaRPr lang="it-IT" dirty="0" smtClean="0"/>
          </a:p>
          <a:p>
            <a:r>
              <a:rPr lang="it-IT" dirty="0" smtClean="0"/>
              <a:t>In Word i comandi di </a:t>
            </a:r>
            <a:r>
              <a:rPr lang="it-IT" dirty="0" err="1" smtClean="0"/>
              <a:t>Zotero</a:t>
            </a:r>
            <a:r>
              <a:rPr lang="it-IT" dirty="0" smtClean="0"/>
              <a:t> si trovano nella </a:t>
            </a:r>
            <a:r>
              <a:rPr lang="it-IT" i="1" dirty="0" smtClean="0"/>
              <a:t>scheda</a:t>
            </a:r>
            <a:r>
              <a:rPr lang="it-IT" dirty="0" smtClean="0"/>
              <a:t> </a:t>
            </a:r>
            <a:r>
              <a:rPr lang="it-IT" b="1" dirty="0" smtClean="0"/>
              <a:t>Componenti aggiuntivi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Barre degli strumenti personalizzate</a:t>
            </a:r>
            <a:endParaRPr lang="it-IT" dirty="0"/>
          </a:p>
        </p:txBody>
      </p:sp>
      <p:sp>
        <p:nvSpPr>
          <p:cNvPr id="9" name="CasellaDiTesto 8"/>
          <p:cNvSpPr txBox="1"/>
          <p:nvPr/>
        </p:nvSpPr>
        <p:spPr>
          <a:xfrm>
            <a:off x="190006" y="4073242"/>
            <a:ext cx="8811490" cy="2769989"/>
          </a:xfrm>
          <a:prstGeom prst="rect">
            <a:avLst/>
          </a:prstGeom>
          <a:noFill/>
        </p:spPr>
        <p:txBody>
          <a:bodyPr wrap="square" rtlCol="0">
            <a:spAutoFit/>
          </a:bodyPr>
          <a:lstStyle/>
          <a:p>
            <a:pPr marL="342900" indent="-342900" algn="just">
              <a:buFont typeface="+mj-lt"/>
              <a:buAutoNum type="arabicPeriod"/>
            </a:pPr>
            <a:r>
              <a:rPr lang="en-US" dirty="0" smtClean="0"/>
              <a:t>Insert citation: </a:t>
            </a:r>
            <a:r>
              <a:rPr lang="it-IT" sz="1600" dirty="0" smtClean="0"/>
              <a:t>inserisce una nuova citazione nella posizione del cursore</a:t>
            </a:r>
            <a:endParaRPr lang="it-IT" dirty="0" smtClean="0"/>
          </a:p>
          <a:p>
            <a:pPr marL="342900" indent="-342900" algn="just">
              <a:buFont typeface="+mj-lt"/>
              <a:buAutoNum type="arabicPeriod"/>
            </a:pPr>
            <a:r>
              <a:rPr lang="en-US" dirty="0" smtClean="0"/>
              <a:t>Edit citation: </a:t>
            </a:r>
            <a:r>
              <a:rPr lang="it-IT" sz="1600" dirty="0" smtClean="0"/>
              <a:t>modifica una citazione esistente</a:t>
            </a:r>
            <a:endParaRPr lang="it-IT" dirty="0" smtClean="0"/>
          </a:p>
          <a:p>
            <a:pPr marL="342900" indent="-342900" algn="just">
              <a:buFont typeface="+mj-lt"/>
              <a:buAutoNum type="arabicPeriod"/>
            </a:pPr>
            <a:r>
              <a:rPr lang="en-US" dirty="0" smtClean="0"/>
              <a:t>Insert bibliography: </a:t>
            </a:r>
            <a:r>
              <a:rPr lang="it-IT" sz="1600" dirty="0" smtClean="0"/>
              <a:t>inserisce la bibliografia nella posizione del cursore</a:t>
            </a:r>
            <a:endParaRPr lang="it-IT" dirty="0" smtClean="0"/>
          </a:p>
          <a:p>
            <a:pPr marL="342900" indent="-342900" algn="just">
              <a:buFont typeface="+mj-lt"/>
              <a:buAutoNum type="arabicPeriod"/>
            </a:pPr>
            <a:r>
              <a:rPr lang="en-US" dirty="0" smtClean="0"/>
              <a:t>Edit bibliography: </a:t>
            </a:r>
            <a:r>
              <a:rPr lang="it-IT" sz="1600" dirty="0" smtClean="0"/>
              <a:t>modifica una bibliografia esistente</a:t>
            </a:r>
            <a:endParaRPr lang="it-IT" dirty="0" smtClean="0"/>
          </a:p>
          <a:p>
            <a:pPr marL="342900" indent="-342900" algn="just">
              <a:buFont typeface="+mj-lt"/>
              <a:buAutoNum type="arabicPeriod"/>
            </a:pPr>
            <a:r>
              <a:rPr lang="en-US" dirty="0" smtClean="0"/>
              <a:t>Refresh: </a:t>
            </a:r>
            <a:r>
              <a:rPr lang="it-IT" sz="1600" dirty="0" smtClean="0"/>
              <a:t>aggiorna tutte le citazioni e le bibliografia (i dati modificati in </a:t>
            </a:r>
            <a:r>
              <a:rPr lang="it-IT" sz="1600" dirty="0" err="1" smtClean="0"/>
              <a:t>Zotero</a:t>
            </a:r>
            <a:r>
              <a:rPr lang="it-IT" sz="1600" dirty="0" smtClean="0"/>
              <a:t> vengono aggiornati anche all’interno di Word)</a:t>
            </a:r>
            <a:endParaRPr lang="it-IT" dirty="0" smtClean="0"/>
          </a:p>
          <a:p>
            <a:pPr marL="342900" indent="-342900" algn="just">
              <a:buFont typeface="+mj-lt"/>
              <a:buAutoNum type="arabicPeriod"/>
            </a:pPr>
            <a:r>
              <a:rPr lang="en-US" dirty="0" smtClean="0"/>
              <a:t>Set Doc </a:t>
            </a:r>
            <a:r>
              <a:rPr lang="en-US" dirty="0" err="1" smtClean="0"/>
              <a:t>Prefs</a:t>
            </a:r>
            <a:r>
              <a:rPr lang="en-US" dirty="0" smtClean="0"/>
              <a:t>:</a:t>
            </a:r>
            <a:r>
              <a:rPr lang="en-US" sz="1600" dirty="0" smtClean="0"/>
              <a:t> </a:t>
            </a:r>
            <a:r>
              <a:rPr lang="it-IT" sz="1600" dirty="0" smtClean="0"/>
              <a:t>apre la finestra che consente di modificare le impostazioni del documento</a:t>
            </a:r>
            <a:endParaRPr lang="it-IT" dirty="0" smtClean="0"/>
          </a:p>
          <a:p>
            <a:pPr marL="342900" indent="-342900" algn="just">
              <a:buFont typeface="+mj-lt"/>
              <a:buAutoNum type="arabicPeriod"/>
            </a:pPr>
            <a:r>
              <a:rPr lang="en-US" dirty="0" smtClean="0"/>
              <a:t>Remove Codes: </a:t>
            </a:r>
            <a:r>
              <a:rPr lang="it-IT" sz="1600" dirty="0" smtClean="0"/>
              <a:t>rimuove I campi dal documento (quindi tutti i collegamenti a </a:t>
            </a:r>
            <a:r>
              <a:rPr lang="it-IT" sz="1600" dirty="0" err="1" smtClean="0"/>
              <a:t>Zotero</a:t>
            </a:r>
            <a:r>
              <a:rPr lang="it-IT" sz="1600" dirty="0" smtClean="0"/>
              <a:t>. È un’operazione irreversibile.</a:t>
            </a:r>
            <a:endParaRPr lang="it-IT" dirty="0" smtClean="0"/>
          </a:p>
        </p:txBody>
      </p:sp>
      <p:pic>
        <p:nvPicPr>
          <p:cNvPr id="3076" name="Picture 4"/>
          <p:cNvPicPr>
            <a:picLocks noChangeAspect="1" noChangeArrowheads="1"/>
          </p:cNvPicPr>
          <p:nvPr/>
        </p:nvPicPr>
        <p:blipFill>
          <a:blip r:embed="rId3" cstate="print"/>
          <a:srcRect l="1255" t="5732" r="87446" b="90685"/>
          <a:stretch>
            <a:fillRect/>
          </a:stretch>
        </p:blipFill>
        <p:spPr bwMode="auto">
          <a:xfrm>
            <a:off x="201881" y="3396752"/>
            <a:ext cx="3728852" cy="7143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61122" y="998333"/>
            <a:ext cx="5370157" cy="4096182"/>
          </a:xfrm>
          <a:prstGeom prst="rect">
            <a:avLst/>
          </a:prstGeom>
          <a:noFill/>
          <a:ln w="9525">
            <a:noFill/>
            <a:miter lim="800000"/>
            <a:headEnd/>
            <a:tailEnd/>
          </a:ln>
        </p:spPr>
      </p:pic>
      <p:sp>
        <p:nvSpPr>
          <p:cNvPr id="3" name="CasellaDiTesto 2"/>
          <p:cNvSpPr txBox="1"/>
          <p:nvPr/>
        </p:nvSpPr>
        <p:spPr>
          <a:xfrm>
            <a:off x="1" y="0"/>
            <a:ext cx="9144000" cy="923330"/>
          </a:xfrm>
          <a:prstGeom prst="rect">
            <a:avLst/>
          </a:prstGeom>
          <a:noFill/>
        </p:spPr>
        <p:txBody>
          <a:bodyPr wrap="square" rtlCol="0">
            <a:spAutoFit/>
          </a:bodyPr>
          <a:lstStyle/>
          <a:p>
            <a:r>
              <a:rPr lang="it-IT" dirty="0" smtClean="0"/>
              <a:t>La </a:t>
            </a:r>
            <a:r>
              <a:rPr lang="it-IT" b="1" i="1" dirty="0" smtClean="0"/>
              <a:t>finestra </a:t>
            </a:r>
            <a:r>
              <a:rPr lang="it-IT" b="1" dirty="0" smtClean="0"/>
              <a:t>Impostazioni documento si apre premendo il </a:t>
            </a:r>
            <a:r>
              <a:rPr lang="it-IT" b="1" i="1" dirty="0" smtClean="0"/>
              <a:t>pulsante </a:t>
            </a:r>
            <a:r>
              <a:rPr lang="it-IT" b="1" dirty="0" smtClean="0"/>
              <a:t>Set </a:t>
            </a:r>
            <a:r>
              <a:rPr lang="it-IT" b="1" dirty="0" err="1" smtClean="0"/>
              <a:t>Doc</a:t>
            </a:r>
            <a:r>
              <a:rPr lang="it-IT" b="1" dirty="0" smtClean="0"/>
              <a:t> </a:t>
            </a:r>
            <a:r>
              <a:rPr lang="it-IT" b="1" dirty="0" err="1" smtClean="0"/>
              <a:t>Prefs</a:t>
            </a:r>
            <a:r>
              <a:rPr lang="it-IT" dirty="0" smtClean="0"/>
              <a:t> oppure la prima volta che si inserisce una citazione in un nuovo documento.</a:t>
            </a:r>
            <a:endParaRPr lang="it-IT" b="1" i="1" dirty="0"/>
          </a:p>
        </p:txBody>
      </p:sp>
      <p:sp>
        <p:nvSpPr>
          <p:cNvPr id="4" name="CasellaDiTesto 3"/>
          <p:cNvSpPr txBox="1"/>
          <p:nvPr/>
        </p:nvSpPr>
        <p:spPr>
          <a:xfrm>
            <a:off x="5510152" y="985656"/>
            <a:ext cx="3600000" cy="3785652"/>
          </a:xfrm>
          <a:prstGeom prst="rect">
            <a:avLst/>
          </a:prstGeom>
          <a:noFill/>
        </p:spPr>
        <p:txBody>
          <a:bodyPr wrap="square" rtlCol="0">
            <a:spAutoFit/>
          </a:bodyPr>
          <a:lstStyle/>
          <a:p>
            <a:pPr marL="273050" indent="-273050" algn="just">
              <a:buFont typeface="+mj-lt"/>
              <a:buAutoNum type="arabicPeriod"/>
            </a:pPr>
            <a:r>
              <a:rPr lang="it-IT" sz="1600" u="sng" dirty="0" smtClean="0"/>
              <a:t>Stile citazionale</a:t>
            </a:r>
            <a:r>
              <a:rPr lang="it-IT" sz="1600" dirty="0" smtClean="0"/>
              <a:t>: presenta una lista di stili citazionali tra cui selezionare quello di interesse. È possibile </a:t>
            </a:r>
            <a:r>
              <a:rPr lang="it-IT" sz="1600" b="1" dirty="0" smtClean="0"/>
              <a:t>aggiungere stili </a:t>
            </a:r>
            <a:r>
              <a:rPr lang="it-IT" sz="1600" dirty="0" smtClean="0"/>
              <a:t>dal sito di </a:t>
            </a:r>
            <a:r>
              <a:rPr lang="it-IT" sz="1600" dirty="0" err="1" smtClean="0"/>
              <a:t>zotero</a:t>
            </a:r>
            <a:r>
              <a:rPr lang="it-IT" sz="1600" dirty="0" smtClean="0"/>
              <a:t> alla pagina </a:t>
            </a:r>
            <a:r>
              <a:rPr lang="it-IT" sz="1600" dirty="0" err="1" smtClean="0"/>
              <a:t>Zotero</a:t>
            </a:r>
            <a:r>
              <a:rPr lang="it-IT" sz="1600" dirty="0" smtClean="0"/>
              <a:t> </a:t>
            </a:r>
            <a:r>
              <a:rPr lang="it-IT" sz="1600" dirty="0" err="1" smtClean="0"/>
              <a:t>Styles</a:t>
            </a:r>
            <a:r>
              <a:rPr lang="it-IT" sz="1600" dirty="0" smtClean="0"/>
              <a:t> </a:t>
            </a:r>
            <a:r>
              <a:rPr lang="it-IT" sz="1600" dirty="0" err="1" smtClean="0"/>
              <a:t>Repository</a:t>
            </a:r>
            <a:r>
              <a:rPr lang="it-IT" sz="1600" dirty="0" smtClean="0"/>
              <a:t> (http://www.zotero.org/</a:t>
            </a:r>
            <a:r>
              <a:rPr lang="it-IT" sz="1600" dirty="0" err="1" smtClean="0"/>
              <a:t>styles</a:t>
            </a:r>
            <a:r>
              <a:rPr lang="it-IT" sz="1600" dirty="0" smtClean="0"/>
              <a:t>), che presenta oltre 2000 stili differenti (filtrabili attraverso l’uso di </a:t>
            </a:r>
            <a:r>
              <a:rPr lang="it-IT" sz="1600" dirty="0" err="1" smtClean="0"/>
              <a:t>tag</a:t>
            </a:r>
            <a:r>
              <a:rPr lang="it-IT" sz="1600" dirty="0" smtClean="0"/>
              <a:t>)</a:t>
            </a:r>
          </a:p>
          <a:p>
            <a:pPr marL="273050" indent="-273050" algn="just">
              <a:buFont typeface="+mj-lt"/>
              <a:buAutoNum type="arabicPeriod"/>
            </a:pPr>
            <a:r>
              <a:rPr lang="it-IT" sz="1600" u="sng" dirty="0" smtClean="0"/>
              <a:t>Visualizza citazioni come</a:t>
            </a:r>
            <a:r>
              <a:rPr lang="it-IT" sz="1600" dirty="0" smtClean="0"/>
              <a:t>: se si sceglie uno stile basato sulle note è possibile scegliere quale tipo di note utilizzare</a:t>
            </a:r>
            <a:endParaRPr lang="it-IT" sz="1600" dirty="0"/>
          </a:p>
        </p:txBody>
      </p:sp>
      <p:sp>
        <p:nvSpPr>
          <p:cNvPr id="5" name="CasellaDiTesto 4"/>
          <p:cNvSpPr txBox="1"/>
          <p:nvPr/>
        </p:nvSpPr>
        <p:spPr>
          <a:xfrm>
            <a:off x="154380" y="5177642"/>
            <a:ext cx="8989620" cy="830997"/>
          </a:xfrm>
          <a:prstGeom prst="rect">
            <a:avLst/>
          </a:prstGeom>
          <a:noFill/>
        </p:spPr>
        <p:txBody>
          <a:bodyPr wrap="square" rtlCol="0">
            <a:spAutoFit/>
          </a:bodyPr>
          <a:lstStyle/>
          <a:p>
            <a:pPr marL="273050" indent="-273050">
              <a:buFont typeface="+mj-lt"/>
              <a:buAutoNum type="arabicPeriod" startAt="3"/>
            </a:pPr>
            <a:r>
              <a:rPr lang="it-IT" sz="1600" u="sng" dirty="0" smtClean="0"/>
              <a:t>Formato</a:t>
            </a:r>
            <a:r>
              <a:rPr lang="it-IT" sz="1600" dirty="0" smtClean="0"/>
              <a:t>: permette di scegliere la modalità con cui le citazioni vengono salvate nel documento. (se si ha necessità di avere compatibilità tra MS Word e </a:t>
            </a:r>
            <a:r>
              <a:rPr lang="it-IT" sz="1600" dirty="0" err="1" smtClean="0"/>
              <a:t>OpenOffice</a:t>
            </a:r>
            <a:r>
              <a:rPr lang="it-IT" sz="1600" dirty="0" smtClean="0"/>
              <a:t> è necessario selezionare Segnalibri, altrimenti selezionare Campi).</a:t>
            </a:r>
          </a:p>
        </p:txBody>
      </p:sp>
      <p:sp>
        <p:nvSpPr>
          <p:cNvPr id="6" name="Ovale 5"/>
          <p:cNvSpPr/>
          <p:nvPr/>
        </p:nvSpPr>
        <p:spPr>
          <a:xfrm>
            <a:off x="4999512" y="1410532"/>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7" name="Ovale 6"/>
          <p:cNvSpPr/>
          <p:nvPr/>
        </p:nvSpPr>
        <p:spPr>
          <a:xfrm>
            <a:off x="4999512" y="2538689"/>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sp>
        <p:nvSpPr>
          <p:cNvPr id="8" name="Ovale 7"/>
          <p:cNvSpPr/>
          <p:nvPr/>
        </p:nvSpPr>
        <p:spPr>
          <a:xfrm>
            <a:off x="4999512" y="2930555"/>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3</a:t>
            </a:r>
            <a:endParaRPr lang="it-IT" b="1" dirty="0">
              <a:solidFill>
                <a:schemeClr val="tx1"/>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895753" y="135441"/>
            <a:ext cx="7352494" cy="65871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133" y="261257"/>
            <a:ext cx="8365272" cy="6126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355" y="3087090"/>
            <a:ext cx="53530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nettore 2 2"/>
          <p:cNvCxnSpPr/>
          <p:nvPr/>
        </p:nvCxnSpPr>
        <p:spPr>
          <a:xfrm flipV="1">
            <a:off x="2660073" y="4061361"/>
            <a:ext cx="1436914" cy="5581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802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019" y="200963"/>
            <a:ext cx="4238625"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e 1"/>
          <p:cNvSpPr/>
          <p:nvPr/>
        </p:nvSpPr>
        <p:spPr>
          <a:xfrm>
            <a:off x="327019" y="1288482"/>
            <a:ext cx="2119311" cy="3621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237521" y="200963"/>
            <a:ext cx="1626919" cy="32156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83" t="30654" r="20216" b="39790"/>
          <a:stretch/>
        </p:blipFill>
        <p:spPr bwMode="auto">
          <a:xfrm>
            <a:off x="837644" y="4105892"/>
            <a:ext cx="8229600" cy="24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ttore 2 4"/>
          <p:cNvCxnSpPr/>
          <p:nvPr/>
        </p:nvCxnSpPr>
        <p:spPr>
          <a:xfrm>
            <a:off x="3325091" y="3978234"/>
            <a:ext cx="581891" cy="4987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763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l="18134" t="61035" r="44702" b="25753"/>
          <a:stretch>
            <a:fillRect/>
          </a:stretch>
        </p:blipFill>
        <p:spPr bwMode="auto">
          <a:xfrm>
            <a:off x="4408227" y="5718411"/>
            <a:ext cx="4531057" cy="968991"/>
          </a:xfrm>
          <a:prstGeom prst="rect">
            <a:avLst/>
          </a:prstGeom>
          <a:noFill/>
          <a:ln w="28575">
            <a:solidFill>
              <a:srgbClr val="00B050"/>
            </a:solid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1" y="1"/>
            <a:ext cx="9144000" cy="5500688"/>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l="24805" t="31472" r="23420" b="25446"/>
          <a:stretch>
            <a:fillRect/>
          </a:stretch>
        </p:blipFill>
        <p:spPr bwMode="auto">
          <a:xfrm>
            <a:off x="1021278" y="700642"/>
            <a:ext cx="7101444" cy="3693226"/>
          </a:xfrm>
          <a:prstGeom prst="rect">
            <a:avLst/>
          </a:prstGeom>
          <a:noFill/>
          <a:ln w="9525">
            <a:noFill/>
            <a:miter lim="800000"/>
            <a:headEnd/>
            <a:tailEnd/>
          </a:ln>
        </p:spPr>
      </p:pic>
      <p:sp>
        <p:nvSpPr>
          <p:cNvPr id="5" name="CasellaDiTesto 4"/>
          <p:cNvSpPr txBox="1"/>
          <p:nvPr/>
        </p:nvSpPr>
        <p:spPr>
          <a:xfrm>
            <a:off x="1" y="0"/>
            <a:ext cx="9144000" cy="646331"/>
          </a:xfrm>
          <a:prstGeom prst="rect">
            <a:avLst/>
          </a:prstGeom>
          <a:noFill/>
        </p:spPr>
        <p:txBody>
          <a:bodyPr wrap="square" rtlCol="0">
            <a:spAutoFit/>
          </a:bodyPr>
          <a:lstStyle/>
          <a:p>
            <a:r>
              <a:rPr lang="it-IT" dirty="0" smtClean="0"/>
              <a:t>La </a:t>
            </a:r>
            <a:r>
              <a:rPr lang="it-IT" b="1" i="1" dirty="0" smtClean="0"/>
              <a:t>finestra di dialogo </a:t>
            </a:r>
            <a:r>
              <a:rPr lang="it-IT" b="1" dirty="0" err="1" smtClean="0"/>
              <a:t>Quick</a:t>
            </a:r>
            <a:r>
              <a:rPr lang="it-IT" b="1" dirty="0" smtClean="0"/>
              <a:t> Format </a:t>
            </a:r>
            <a:r>
              <a:rPr lang="it-IT" b="1" dirty="0" err="1" smtClean="0"/>
              <a:t>Citation</a:t>
            </a:r>
            <a:r>
              <a:rPr lang="it-IT" dirty="0" smtClean="0"/>
              <a:t> appare quando si preme il pulsante </a:t>
            </a:r>
            <a:r>
              <a:rPr lang="it-IT" b="1" dirty="0" err="1" smtClean="0"/>
              <a:t>Insert</a:t>
            </a:r>
            <a:r>
              <a:rPr lang="it-IT" b="1" dirty="0" smtClean="0"/>
              <a:t> </a:t>
            </a:r>
            <a:r>
              <a:rPr lang="it-IT" b="1" dirty="0" err="1" smtClean="0"/>
              <a:t>citation</a:t>
            </a:r>
            <a:r>
              <a:rPr lang="it-IT" dirty="0" smtClean="0"/>
              <a:t>.</a:t>
            </a:r>
            <a:endParaRPr lang="it-IT" b="1" i="1" dirty="0"/>
          </a:p>
        </p:txBody>
      </p:sp>
      <p:sp>
        <p:nvSpPr>
          <p:cNvPr id="6" name="CasellaDiTesto 5"/>
          <p:cNvSpPr txBox="1"/>
          <p:nvPr/>
        </p:nvSpPr>
        <p:spPr>
          <a:xfrm>
            <a:off x="154379" y="4310752"/>
            <a:ext cx="8989621" cy="1477328"/>
          </a:xfrm>
          <a:prstGeom prst="rect">
            <a:avLst/>
          </a:prstGeom>
          <a:noFill/>
        </p:spPr>
        <p:txBody>
          <a:bodyPr wrap="square" rtlCol="0">
            <a:spAutoFit/>
          </a:bodyPr>
          <a:lstStyle/>
          <a:p>
            <a:pPr algn="just"/>
            <a:r>
              <a:rPr lang="it-IT" dirty="0" smtClean="0"/>
              <a:t>Digitando una parte del titolo e/o il cognome di uno o più autori e/o l’anno, viene proposta un a lista di citazioni che corrispondono ai criteri impostati.</a:t>
            </a:r>
          </a:p>
          <a:p>
            <a:pPr algn="just"/>
            <a:r>
              <a:rPr lang="it-IT" dirty="0" smtClean="0"/>
              <a:t>Selezionare una citazione con il mouse o premendo invio quando evidenziata: la citazione apparirà nella finestra di dialogo e sarà necessario </a:t>
            </a:r>
            <a:r>
              <a:rPr lang="it-IT" u="sng" dirty="0" smtClean="0"/>
              <a:t>premere invio</a:t>
            </a:r>
            <a:r>
              <a:rPr lang="it-IT" dirty="0" smtClean="0"/>
              <a:t> per inserirla nel documento e chiudere la finestra.</a:t>
            </a:r>
            <a:endParaRPr lang="it-IT" dirty="0"/>
          </a:p>
        </p:txBody>
      </p:sp>
      <p:pic>
        <p:nvPicPr>
          <p:cNvPr id="5126" name="Picture 6"/>
          <p:cNvPicPr>
            <a:picLocks noChangeAspect="1" noChangeArrowheads="1"/>
          </p:cNvPicPr>
          <p:nvPr/>
        </p:nvPicPr>
        <p:blipFill>
          <a:blip r:embed="rId3" cstate="print"/>
          <a:srcRect l="24199" t="30087" r="24459" b="62017"/>
          <a:stretch>
            <a:fillRect/>
          </a:stretch>
        </p:blipFill>
        <p:spPr bwMode="auto">
          <a:xfrm>
            <a:off x="955966" y="6181106"/>
            <a:ext cx="7042068" cy="676894"/>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2267863" y="5807030"/>
            <a:ext cx="5724525" cy="45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24935" t="30892" r="24502" b="19238"/>
          <a:stretch>
            <a:fillRect/>
          </a:stretch>
        </p:blipFill>
        <p:spPr bwMode="auto">
          <a:xfrm>
            <a:off x="0" y="308750"/>
            <a:ext cx="6935189" cy="4275117"/>
          </a:xfrm>
          <a:prstGeom prst="rect">
            <a:avLst/>
          </a:prstGeom>
          <a:noFill/>
          <a:ln w="9525">
            <a:noFill/>
            <a:miter lim="800000"/>
            <a:headEnd/>
            <a:tailEnd/>
          </a:ln>
        </p:spPr>
      </p:pic>
      <p:sp>
        <p:nvSpPr>
          <p:cNvPr id="4" name="Rettangolo 3"/>
          <p:cNvSpPr/>
          <p:nvPr/>
        </p:nvSpPr>
        <p:spPr>
          <a:xfrm>
            <a:off x="843148" y="1508157"/>
            <a:ext cx="5735782" cy="700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6863939" y="1341907"/>
            <a:ext cx="2280061" cy="830997"/>
          </a:xfrm>
          <a:prstGeom prst="rect">
            <a:avLst/>
          </a:prstGeom>
          <a:noFill/>
        </p:spPr>
        <p:txBody>
          <a:bodyPr wrap="square" rtlCol="0">
            <a:spAutoFit/>
          </a:bodyPr>
          <a:lstStyle/>
          <a:p>
            <a:r>
              <a:rPr lang="it-IT" sz="1600" dirty="0" smtClean="0"/>
              <a:t>Visualizzazione dei riferimenti già citati nel documento</a:t>
            </a:r>
            <a:endParaRPr lang="it-IT" sz="1600" dirty="0"/>
          </a:p>
        </p:txBody>
      </p:sp>
      <p:cxnSp>
        <p:nvCxnSpPr>
          <p:cNvPr id="10" name="Connettore 2 9"/>
          <p:cNvCxnSpPr/>
          <p:nvPr/>
        </p:nvCxnSpPr>
        <p:spPr>
          <a:xfrm flipH="1">
            <a:off x="6638306" y="2137550"/>
            <a:ext cx="1840676"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srcRect l="24978" t="31693" r="24632" b="58992"/>
          <a:stretch>
            <a:fillRect/>
          </a:stretch>
        </p:blipFill>
        <p:spPr bwMode="auto">
          <a:xfrm>
            <a:off x="1080654" y="4031674"/>
            <a:ext cx="6911439" cy="771896"/>
          </a:xfrm>
          <a:prstGeom prst="rect">
            <a:avLst/>
          </a:prstGeom>
          <a:noFill/>
          <a:ln w="9525">
            <a:noFill/>
            <a:miter lim="800000"/>
            <a:headEnd/>
            <a:tailEnd/>
          </a:ln>
        </p:spPr>
      </p:pic>
      <p:sp>
        <p:nvSpPr>
          <p:cNvPr id="12" name="CasellaDiTesto 11"/>
          <p:cNvSpPr txBox="1"/>
          <p:nvPr/>
        </p:nvSpPr>
        <p:spPr>
          <a:xfrm>
            <a:off x="0" y="0"/>
            <a:ext cx="9144000" cy="1077218"/>
          </a:xfrm>
          <a:prstGeom prst="rect">
            <a:avLst/>
          </a:prstGeom>
          <a:noFill/>
        </p:spPr>
        <p:txBody>
          <a:bodyPr wrap="square" rtlCol="0">
            <a:spAutoFit/>
          </a:bodyPr>
          <a:lstStyle/>
          <a:p>
            <a:pPr algn="just"/>
            <a:r>
              <a:rPr lang="it-IT" sz="1600" u="sng" dirty="0" smtClean="0"/>
              <a:t>Inserimento di citazioni multiple</a:t>
            </a:r>
            <a:r>
              <a:rPr lang="it-IT" sz="1600" dirty="0" smtClean="0"/>
              <a:t>: non premere invio dopo aver selezionato il primo oggetto, ma impostare una nuova ricerca e selezionare l’oggetto successivo. Al termine della selezione di tutte le citazioni per il riferimento multiplo, premere invio per inserire il riferimento nel documento. </a:t>
            </a:r>
            <a:endParaRPr lang="it-IT" sz="1600" dirty="0"/>
          </a:p>
        </p:txBody>
      </p:sp>
      <p:pic>
        <p:nvPicPr>
          <p:cNvPr id="8194" name="Picture 2"/>
          <p:cNvPicPr>
            <a:picLocks noChangeAspect="1" noChangeArrowheads="1"/>
          </p:cNvPicPr>
          <p:nvPr/>
        </p:nvPicPr>
        <p:blipFill>
          <a:blip r:embed="rId3" cstate="print"/>
          <a:srcRect l="24935" t="31169" r="24502" b="45004"/>
          <a:stretch>
            <a:fillRect/>
          </a:stretch>
        </p:blipFill>
        <p:spPr bwMode="auto">
          <a:xfrm>
            <a:off x="1033154" y="1068779"/>
            <a:ext cx="6935189" cy="2042556"/>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2042238" y="3342900"/>
            <a:ext cx="5724525" cy="457200"/>
          </a:xfrm>
          <a:prstGeom prst="rect">
            <a:avLst/>
          </a:prstGeom>
          <a:noFill/>
          <a:ln w="9525">
            <a:noFill/>
            <a:miter lim="800000"/>
            <a:headEnd/>
            <a:tailEnd/>
          </a:ln>
        </p:spPr>
      </p:pic>
      <p:sp>
        <p:nvSpPr>
          <p:cNvPr id="13" name="CasellaDiTesto 12"/>
          <p:cNvSpPr txBox="1"/>
          <p:nvPr/>
        </p:nvSpPr>
        <p:spPr>
          <a:xfrm>
            <a:off x="0" y="5248893"/>
            <a:ext cx="9144000" cy="830997"/>
          </a:xfrm>
          <a:prstGeom prst="rect">
            <a:avLst/>
          </a:prstGeom>
          <a:noFill/>
        </p:spPr>
        <p:txBody>
          <a:bodyPr wrap="square" rtlCol="0">
            <a:spAutoFit/>
          </a:bodyPr>
          <a:lstStyle/>
          <a:p>
            <a:r>
              <a:rPr lang="it-IT" sz="1600" dirty="0" smtClean="0"/>
              <a:t>Nota: alcuni stili bibliografici richiedono un particolare ordinamento. Per disabilitare l’ordinamento automatico premere la freccia accanto alla Z nella finestra </a:t>
            </a:r>
            <a:r>
              <a:rPr lang="it-IT" sz="1600" dirty="0" err="1" smtClean="0"/>
              <a:t>Quick</a:t>
            </a:r>
            <a:r>
              <a:rPr lang="it-IT" sz="1600" dirty="0" smtClean="0"/>
              <a:t> Format </a:t>
            </a:r>
            <a:r>
              <a:rPr lang="it-IT" sz="1600" dirty="0" err="1" smtClean="0"/>
              <a:t>Citation</a:t>
            </a:r>
            <a:r>
              <a:rPr lang="it-IT" sz="1600" dirty="0" smtClean="0"/>
              <a:t> e deselezionare la voce </a:t>
            </a:r>
            <a:r>
              <a:rPr lang="it-IT" sz="1600" b="1" dirty="0" smtClean="0"/>
              <a:t>Mantieni l’ordinamento delle fonti</a:t>
            </a:r>
            <a:r>
              <a:rPr lang="it-IT" sz="1600" dirty="0" smtClean="0"/>
              <a:t>.</a:t>
            </a:r>
            <a:endParaRPr lang="it-IT" sz="1600" dirty="0"/>
          </a:p>
        </p:txBody>
      </p:sp>
      <p:pic>
        <p:nvPicPr>
          <p:cNvPr id="14" name="Picture 2"/>
          <p:cNvPicPr>
            <a:picLocks noChangeAspect="1" noChangeArrowheads="1"/>
          </p:cNvPicPr>
          <p:nvPr/>
        </p:nvPicPr>
        <p:blipFill>
          <a:blip r:embed="rId5" cstate="print"/>
          <a:srcRect/>
          <a:stretch>
            <a:fillRect/>
          </a:stretch>
        </p:blipFill>
        <p:spPr bwMode="auto">
          <a:xfrm>
            <a:off x="2042238" y="6096000"/>
            <a:ext cx="5781675"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923330"/>
          </a:xfrm>
          <a:prstGeom prst="rect">
            <a:avLst/>
          </a:prstGeom>
          <a:noFill/>
        </p:spPr>
        <p:txBody>
          <a:bodyPr wrap="square" rtlCol="0">
            <a:spAutoFit/>
          </a:bodyPr>
          <a:lstStyle/>
          <a:p>
            <a:pPr algn="just"/>
            <a:r>
              <a:rPr lang="it-IT" dirty="0" smtClean="0"/>
              <a:t>Selezionare un riferimento nel documento e premere il pulsante </a:t>
            </a:r>
            <a:r>
              <a:rPr lang="it-IT" b="1" dirty="0" err="1" smtClean="0"/>
              <a:t>Edit</a:t>
            </a:r>
            <a:r>
              <a:rPr lang="it-IT" b="1" dirty="0" smtClean="0"/>
              <a:t> </a:t>
            </a:r>
            <a:r>
              <a:rPr lang="it-IT" b="1" dirty="0" err="1" smtClean="0"/>
              <a:t>citation</a:t>
            </a:r>
            <a:r>
              <a:rPr lang="it-IT" dirty="0" smtClean="0"/>
              <a:t> per modificare o personalizzare la citazione </a:t>
            </a:r>
            <a:r>
              <a:rPr lang="it-IT" dirty="0" smtClean="0">
                <a:sym typeface="Symbol"/>
              </a:rPr>
              <a:t> si apre la finestra </a:t>
            </a:r>
            <a:r>
              <a:rPr lang="it-IT" dirty="0" err="1" smtClean="0">
                <a:sym typeface="Symbol"/>
              </a:rPr>
              <a:t>Quick</a:t>
            </a:r>
            <a:r>
              <a:rPr lang="it-IT" dirty="0" smtClean="0">
                <a:sym typeface="Symbol"/>
              </a:rPr>
              <a:t> Format </a:t>
            </a:r>
            <a:r>
              <a:rPr lang="it-IT" dirty="0" err="1" smtClean="0">
                <a:sym typeface="Symbol"/>
              </a:rPr>
              <a:t>Citation</a:t>
            </a:r>
            <a:r>
              <a:rPr lang="it-IT" dirty="0" smtClean="0">
                <a:sym typeface="Symbol"/>
              </a:rPr>
              <a:t>. </a:t>
            </a:r>
            <a:endParaRPr lang="it-IT" dirty="0"/>
          </a:p>
        </p:txBody>
      </p:sp>
      <p:pic>
        <p:nvPicPr>
          <p:cNvPr id="9218" name="Picture 2"/>
          <p:cNvPicPr>
            <a:picLocks noChangeAspect="1" noChangeArrowheads="1"/>
          </p:cNvPicPr>
          <p:nvPr/>
        </p:nvPicPr>
        <p:blipFill>
          <a:blip r:embed="rId3" cstate="print"/>
          <a:srcRect/>
          <a:stretch>
            <a:fillRect/>
          </a:stretch>
        </p:blipFill>
        <p:spPr bwMode="auto">
          <a:xfrm>
            <a:off x="1650361" y="991590"/>
            <a:ext cx="5724525" cy="457200"/>
          </a:xfrm>
          <a:prstGeom prst="rect">
            <a:avLst/>
          </a:prstGeom>
          <a:noFill/>
          <a:ln w="9525">
            <a:noFill/>
            <a:miter lim="800000"/>
            <a:headEnd/>
            <a:tailEnd/>
          </a:ln>
        </p:spPr>
      </p:pic>
      <p:sp>
        <p:nvSpPr>
          <p:cNvPr id="8" name="CasellaDiTesto 7"/>
          <p:cNvSpPr txBox="1"/>
          <p:nvPr/>
        </p:nvSpPr>
        <p:spPr>
          <a:xfrm>
            <a:off x="0" y="1436922"/>
            <a:ext cx="9144000" cy="646331"/>
          </a:xfrm>
          <a:prstGeom prst="rect">
            <a:avLst/>
          </a:prstGeom>
          <a:noFill/>
        </p:spPr>
        <p:txBody>
          <a:bodyPr wrap="square" rtlCol="0">
            <a:spAutoFit/>
          </a:bodyPr>
          <a:lstStyle/>
          <a:p>
            <a:pPr algn="just"/>
            <a:r>
              <a:rPr lang="it-IT" dirty="0" smtClean="0"/>
              <a:t>Cliccare sul riquadro grigio che racchiude il riferimento per aprile la finestra delle opzioni di citazione.</a:t>
            </a:r>
            <a:endParaRPr lang="it-IT" dirty="0"/>
          </a:p>
        </p:txBody>
      </p:sp>
      <p:pic>
        <p:nvPicPr>
          <p:cNvPr id="9223" name="Picture 7"/>
          <p:cNvPicPr>
            <a:picLocks noChangeAspect="1" noChangeArrowheads="1"/>
          </p:cNvPicPr>
          <p:nvPr/>
        </p:nvPicPr>
        <p:blipFill>
          <a:blip r:embed="rId4" cstate="print"/>
          <a:srcRect l="24978" t="30918" r="24459" b="40130"/>
          <a:stretch>
            <a:fillRect/>
          </a:stretch>
        </p:blipFill>
        <p:spPr bwMode="auto">
          <a:xfrm>
            <a:off x="807524" y="2054443"/>
            <a:ext cx="6935189" cy="2481943"/>
          </a:xfrm>
          <a:prstGeom prst="rect">
            <a:avLst/>
          </a:prstGeom>
          <a:noFill/>
          <a:ln w="9525">
            <a:noFill/>
            <a:miter lim="800000"/>
            <a:headEnd/>
            <a:tailEnd/>
          </a:ln>
        </p:spPr>
      </p:pic>
      <p:pic>
        <p:nvPicPr>
          <p:cNvPr id="9224" name="Picture 8"/>
          <p:cNvPicPr>
            <a:picLocks noChangeAspect="1" noChangeArrowheads="1"/>
          </p:cNvPicPr>
          <p:nvPr/>
        </p:nvPicPr>
        <p:blipFill>
          <a:blip r:embed="rId5" cstate="print"/>
          <a:srcRect l="24805" t="31406" r="24199" b="57703"/>
          <a:stretch>
            <a:fillRect/>
          </a:stretch>
        </p:blipFill>
        <p:spPr bwMode="auto">
          <a:xfrm>
            <a:off x="771875" y="4607635"/>
            <a:ext cx="6994566" cy="902524"/>
          </a:xfrm>
          <a:prstGeom prst="rect">
            <a:avLst/>
          </a:prstGeom>
          <a:noFill/>
          <a:ln w="9525">
            <a:noFill/>
            <a:miter lim="800000"/>
            <a:headEnd/>
            <a:tailEnd/>
          </a:ln>
        </p:spPr>
      </p:pic>
      <p:pic>
        <p:nvPicPr>
          <p:cNvPr id="9225" name="Picture 9"/>
          <p:cNvPicPr>
            <a:picLocks noChangeAspect="1" noChangeArrowheads="1"/>
          </p:cNvPicPr>
          <p:nvPr/>
        </p:nvPicPr>
        <p:blipFill>
          <a:blip r:embed="rId6" cstate="print"/>
          <a:srcRect l="24719" t="31120" r="23939" b="58132"/>
          <a:stretch>
            <a:fillRect/>
          </a:stretch>
        </p:blipFill>
        <p:spPr bwMode="auto">
          <a:xfrm>
            <a:off x="771875" y="5563597"/>
            <a:ext cx="7042068" cy="890649"/>
          </a:xfrm>
          <a:prstGeom prst="rect">
            <a:avLst/>
          </a:prstGeom>
          <a:noFill/>
          <a:ln w="9525">
            <a:noFill/>
            <a:miter lim="800000"/>
            <a:headEnd/>
            <a:tailEnd/>
          </a:ln>
        </p:spPr>
      </p:pic>
      <p:sp>
        <p:nvSpPr>
          <p:cNvPr id="12" name="CasellaDiTesto 11"/>
          <p:cNvSpPr txBox="1"/>
          <p:nvPr/>
        </p:nvSpPr>
        <p:spPr>
          <a:xfrm>
            <a:off x="771875" y="5403281"/>
            <a:ext cx="3728852" cy="369332"/>
          </a:xfrm>
          <a:prstGeom prst="rect">
            <a:avLst/>
          </a:prstGeom>
          <a:noFill/>
        </p:spPr>
        <p:txBody>
          <a:bodyPr wrap="square" rtlCol="0">
            <a:spAutoFit/>
          </a:bodyPr>
          <a:lstStyle/>
          <a:p>
            <a:pPr algn="just"/>
            <a:r>
              <a:rPr lang="it-IT" dirty="0" smtClean="0"/>
              <a:t>cambiando stile si ha …</a:t>
            </a:r>
            <a:endParaRPr lang="it-IT" dirty="0"/>
          </a:p>
        </p:txBody>
      </p:sp>
      <p:sp>
        <p:nvSpPr>
          <p:cNvPr id="13" name="CasellaDiTesto 12"/>
          <p:cNvSpPr txBox="1"/>
          <p:nvPr/>
        </p:nvSpPr>
        <p:spPr>
          <a:xfrm>
            <a:off x="0" y="6519446"/>
            <a:ext cx="7990264" cy="338554"/>
          </a:xfrm>
          <a:prstGeom prst="rect">
            <a:avLst/>
          </a:prstGeom>
          <a:noFill/>
        </p:spPr>
        <p:txBody>
          <a:bodyPr wrap="none" rtlCol="0">
            <a:spAutoFit/>
          </a:bodyPr>
          <a:lstStyle/>
          <a:p>
            <a:r>
              <a:rPr lang="it-IT" sz="1600" dirty="0" smtClean="0"/>
              <a:t>NOTA: il testo nel Prefisso e Suffisso può essere formattato con i </a:t>
            </a:r>
            <a:r>
              <a:rPr lang="it-IT" sz="1600" dirty="0" err="1" smtClean="0"/>
              <a:t>tag</a:t>
            </a:r>
            <a:r>
              <a:rPr lang="it-IT" sz="1600" dirty="0" smtClean="0"/>
              <a:t> HTML </a:t>
            </a:r>
            <a:endParaRPr lang="it-IT" sz="1600"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348837" y="1832140"/>
            <a:ext cx="4793177" cy="3594883"/>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284690" y="983673"/>
            <a:ext cx="5781675" cy="762000"/>
          </a:xfrm>
          <a:prstGeom prst="rect">
            <a:avLst/>
          </a:prstGeom>
          <a:noFill/>
          <a:ln w="9525">
            <a:noFill/>
            <a:miter lim="800000"/>
            <a:headEnd/>
            <a:tailEnd/>
          </a:ln>
        </p:spPr>
      </p:pic>
      <p:sp>
        <p:nvSpPr>
          <p:cNvPr id="5" name="CasellaDiTesto 4"/>
          <p:cNvSpPr txBox="1"/>
          <p:nvPr/>
        </p:nvSpPr>
        <p:spPr>
          <a:xfrm>
            <a:off x="0" y="0"/>
            <a:ext cx="9144000" cy="923330"/>
          </a:xfrm>
          <a:prstGeom prst="rect">
            <a:avLst/>
          </a:prstGeom>
          <a:noFill/>
        </p:spPr>
        <p:txBody>
          <a:bodyPr wrap="square" rtlCol="0">
            <a:spAutoFit/>
          </a:bodyPr>
          <a:lstStyle/>
          <a:p>
            <a:r>
              <a:rPr lang="it-IT" dirty="0" smtClean="0"/>
              <a:t>Per visualizzare la finestra classica </a:t>
            </a:r>
            <a:r>
              <a:rPr lang="it-IT" b="1" dirty="0" smtClean="0"/>
              <a:t>Aggiungi modifica citazione</a:t>
            </a:r>
            <a:r>
              <a:rPr lang="it-IT" dirty="0" smtClean="0"/>
              <a:t> premere la freccia accanto alla Z nella finestra </a:t>
            </a:r>
            <a:r>
              <a:rPr lang="it-IT" dirty="0" err="1" smtClean="0"/>
              <a:t>Quick</a:t>
            </a:r>
            <a:r>
              <a:rPr lang="it-IT" dirty="0" smtClean="0"/>
              <a:t> Format </a:t>
            </a:r>
            <a:r>
              <a:rPr lang="it-IT" dirty="0" err="1" smtClean="0"/>
              <a:t>Citation</a:t>
            </a:r>
            <a:r>
              <a:rPr lang="it-IT" dirty="0" smtClean="0"/>
              <a:t> e selezionare </a:t>
            </a:r>
            <a:r>
              <a:rPr lang="it-IT" b="1" dirty="0" smtClean="0"/>
              <a:t>Vista classica</a:t>
            </a:r>
            <a:r>
              <a:rPr lang="it-IT" dirty="0" smtClean="0"/>
              <a:t>.</a:t>
            </a:r>
            <a:endParaRPr lang="it-IT" dirty="0"/>
          </a:p>
        </p:txBody>
      </p:sp>
      <p:pic>
        <p:nvPicPr>
          <p:cNvPr id="6148" name="Picture 4"/>
          <p:cNvPicPr>
            <a:picLocks noChangeAspect="1" noChangeArrowheads="1"/>
          </p:cNvPicPr>
          <p:nvPr/>
        </p:nvPicPr>
        <p:blipFill>
          <a:blip r:embed="rId5" cstate="print"/>
          <a:srcRect/>
          <a:stretch>
            <a:fillRect/>
          </a:stretch>
        </p:blipFill>
        <p:spPr bwMode="auto">
          <a:xfrm>
            <a:off x="3099460" y="3231276"/>
            <a:ext cx="6044540" cy="3626724"/>
          </a:xfrm>
          <a:prstGeom prst="rect">
            <a:avLst/>
          </a:prstGeom>
          <a:noFill/>
          <a:ln w="9525">
            <a:noFill/>
            <a:miter lim="800000"/>
            <a:headEnd/>
            <a:tailEnd/>
          </a:ln>
        </p:spPr>
      </p:pic>
      <p:sp>
        <p:nvSpPr>
          <p:cNvPr id="7" name="Rettangolo 6"/>
          <p:cNvSpPr/>
          <p:nvPr/>
        </p:nvSpPr>
        <p:spPr>
          <a:xfrm>
            <a:off x="7255824" y="3752602"/>
            <a:ext cx="1745672" cy="5106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7089568" y="1911919"/>
            <a:ext cx="1935677" cy="1323439"/>
          </a:xfrm>
          <a:prstGeom prst="rect">
            <a:avLst/>
          </a:prstGeom>
          <a:noFill/>
        </p:spPr>
        <p:txBody>
          <a:bodyPr wrap="square" rtlCol="0">
            <a:spAutoFit/>
          </a:bodyPr>
          <a:lstStyle/>
          <a:p>
            <a:pPr algn="just"/>
            <a:r>
              <a:rPr lang="it-IT" sz="1600" dirty="0" smtClean="0"/>
              <a:t>Elementi della citazione oggetto della modifica</a:t>
            </a:r>
          </a:p>
          <a:p>
            <a:pPr algn="just"/>
            <a:r>
              <a:rPr lang="it-IT" sz="1600" dirty="0" smtClean="0"/>
              <a:t>(visualizzato per fonti multiple)</a:t>
            </a:r>
            <a:endParaRPr lang="it-IT" sz="1600" dirty="0"/>
          </a:p>
        </p:txBody>
      </p:sp>
      <p:cxnSp>
        <p:nvCxnSpPr>
          <p:cNvPr id="9" name="Connettore 2 8"/>
          <p:cNvCxnSpPr>
            <a:stCxn id="8" idx="2"/>
            <a:endCxn id="7" idx="0"/>
          </p:cNvCxnSpPr>
          <p:nvPr/>
        </p:nvCxnSpPr>
        <p:spPr>
          <a:xfrm>
            <a:off x="8057407" y="3235358"/>
            <a:ext cx="71253" cy="5172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5332029" y="1413147"/>
            <a:ext cx="1923800" cy="830997"/>
          </a:xfrm>
          <a:prstGeom prst="rect">
            <a:avLst/>
          </a:prstGeom>
          <a:noFill/>
        </p:spPr>
        <p:txBody>
          <a:bodyPr wrap="square" rtlCol="0">
            <a:spAutoFit/>
          </a:bodyPr>
          <a:lstStyle/>
          <a:p>
            <a:pPr algn="just"/>
            <a:r>
              <a:rPr lang="it-IT" sz="1600" dirty="0" smtClean="0"/>
              <a:t>Spazio riservato ai termini di ricerca</a:t>
            </a:r>
            <a:endParaRPr lang="it-IT" sz="1600" dirty="0"/>
          </a:p>
        </p:txBody>
      </p:sp>
      <p:cxnSp>
        <p:nvCxnSpPr>
          <p:cNvPr id="16" name="Connettore 2 15"/>
          <p:cNvCxnSpPr>
            <a:stCxn id="15" idx="1"/>
            <a:endCxn id="22" idx="3"/>
          </p:cNvCxnSpPr>
          <p:nvPr/>
        </p:nvCxnSpPr>
        <p:spPr>
          <a:xfrm flipH="1">
            <a:off x="4999512" y="1828646"/>
            <a:ext cx="332517" cy="45141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ttangolo 21"/>
          <p:cNvSpPr/>
          <p:nvPr/>
        </p:nvSpPr>
        <p:spPr>
          <a:xfrm>
            <a:off x="3657601" y="2149434"/>
            <a:ext cx="1341911" cy="2612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p:cNvSpPr txBox="1"/>
          <p:nvPr/>
        </p:nvSpPr>
        <p:spPr>
          <a:xfrm>
            <a:off x="154380" y="5557652"/>
            <a:ext cx="2909454" cy="1323439"/>
          </a:xfrm>
          <a:prstGeom prst="rect">
            <a:avLst/>
          </a:prstGeom>
          <a:noFill/>
        </p:spPr>
        <p:txBody>
          <a:bodyPr wrap="square" rtlCol="0">
            <a:spAutoFit/>
          </a:bodyPr>
          <a:lstStyle/>
          <a:p>
            <a:pPr algn="just"/>
            <a:r>
              <a:rPr lang="it-IT" sz="1600" dirty="0" smtClean="0"/>
              <a:t>Per rendere permanente la scelta di questa vista occorre modificare le impostazioni in </a:t>
            </a:r>
            <a:r>
              <a:rPr lang="it-IT" sz="1600" dirty="0" err="1" smtClean="0"/>
              <a:t>Zotero</a:t>
            </a:r>
            <a:r>
              <a:rPr lang="it-IT" sz="1600" dirty="0" smtClean="0"/>
              <a:t> per </a:t>
            </a:r>
            <a:r>
              <a:rPr lang="it-IT" sz="1600" dirty="0" err="1" smtClean="0"/>
              <a:t>Firefox</a:t>
            </a:r>
            <a:r>
              <a:rPr lang="it-IT" sz="1600" dirty="0" smtClean="0"/>
              <a:t>.</a:t>
            </a:r>
            <a:endParaRPr lang="it-IT" sz="16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923330"/>
          </a:xfrm>
          <a:prstGeom prst="rect">
            <a:avLst/>
          </a:prstGeom>
          <a:noFill/>
        </p:spPr>
        <p:txBody>
          <a:bodyPr wrap="square" rtlCol="0">
            <a:spAutoFit/>
          </a:bodyPr>
          <a:lstStyle/>
          <a:p>
            <a:pPr algn="just"/>
            <a:r>
              <a:rPr lang="it-IT" dirty="0" smtClean="0"/>
              <a:t>Posizionarsi con il cursore nel punto del documento dove si vuole inserire la bibliografia e premere il pulsante </a:t>
            </a:r>
            <a:r>
              <a:rPr lang="it-IT" b="1" dirty="0" err="1" smtClean="0"/>
              <a:t>Insert</a:t>
            </a:r>
            <a:r>
              <a:rPr lang="it-IT" b="1" dirty="0" smtClean="0"/>
              <a:t> </a:t>
            </a:r>
            <a:r>
              <a:rPr lang="it-IT" b="1" dirty="0" err="1" smtClean="0"/>
              <a:t>bibliography</a:t>
            </a:r>
            <a:r>
              <a:rPr lang="it-IT" dirty="0" smtClean="0"/>
              <a:t> per inserire la bibliografia relativa alle citazioni inserite nel documento.</a:t>
            </a:r>
            <a:endParaRPr lang="it-IT" dirty="0"/>
          </a:p>
        </p:txBody>
      </p:sp>
      <p:pic>
        <p:nvPicPr>
          <p:cNvPr id="10243" name="Picture 3"/>
          <p:cNvPicPr>
            <a:picLocks noChangeAspect="1" noChangeArrowheads="1"/>
          </p:cNvPicPr>
          <p:nvPr/>
        </p:nvPicPr>
        <p:blipFill>
          <a:blip r:embed="rId2" cstate="print"/>
          <a:srcRect l="24892" t="32266" r="24372" b="31478"/>
          <a:stretch>
            <a:fillRect/>
          </a:stretch>
        </p:blipFill>
        <p:spPr bwMode="auto">
          <a:xfrm>
            <a:off x="1591294" y="873343"/>
            <a:ext cx="5961413" cy="2573784"/>
          </a:xfrm>
          <a:prstGeom prst="rect">
            <a:avLst/>
          </a:prstGeom>
          <a:noFill/>
          <a:ln w="9525">
            <a:noFill/>
            <a:miter lim="800000"/>
            <a:headEnd/>
            <a:tailEnd/>
          </a:ln>
        </p:spPr>
      </p:pic>
      <p:pic>
        <p:nvPicPr>
          <p:cNvPr id="10244" name="Picture 4"/>
          <p:cNvPicPr>
            <a:picLocks noChangeAspect="1" noChangeArrowheads="1"/>
          </p:cNvPicPr>
          <p:nvPr/>
        </p:nvPicPr>
        <p:blipFill>
          <a:blip r:embed="rId3" cstate="print"/>
          <a:srcRect/>
          <a:stretch>
            <a:fillRect/>
          </a:stretch>
        </p:blipFill>
        <p:spPr bwMode="auto">
          <a:xfrm>
            <a:off x="1943127" y="4156366"/>
            <a:ext cx="5257746" cy="2618509"/>
          </a:xfrm>
          <a:prstGeom prst="rect">
            <a:avLst/>
          </a:prstGeom>
          <a:noFill/>
          <a:ln w="9525">
            <a:noFill/>
            <a:miter lim="800000"/>
            <a:headEnd/>
            <a:tailEnd/>
          </a:ln>
        </p:spPr>
      </p:pic>
      <p:sp>
        <p:nvSpPr>
          <p:cNvPr id="6" name="CasellaDiTesto 5"/>
          <p:cNvSpPr txBox="1"/>
          <p:nvPr/>
        </p:nvSpPr>
        <p:spPr>
          <a:xfrm>
            <a:off x="0" y="3503221"/>
            <a:ext cx="9144000" cy="646331"/>
          </a:xfrm>
          <a:prstGeom prst="rect">
            <a:avLst/>
          </a:prstGeom>
          <a:noFill/>
        </p:spPr>
        <p:txBody>
          <a:bodyPr wrap="square" rtlCol="0">
            <a:spAutoFit/>
          </a:bodyPr>
          <a:lstStyle/>
          <a:p>
            <a:pPr algn="just"/>
            <a:r>
              <a:rPr lang="it-IT" dirty="0" smtClean="0"/>
              <a:t>Premere il pulsante </a:t>
            </a:r>
            <a:r>
              <a:rPr lang="it-IT" b="1" dirty="0" err="1" smtClean="0"/>
              <a:t>Edit</a:t>
            </a:r>
            <a:r>
              <a:rPr lang="it-IT" b="1" dirty="0" smtClean="0"/>
              <a:t> </a:t>
            </a:r>
            <a:r>
              <a:rPr lang="it-IT" b="1" dirty="0" err="1" smtClean="0"/>
              <a:t>Bibliography</a:t>
            </a:r>
            <a:r>
              <a:rPr lang="it-IT" dirty="0" smtClean="0"/>
              <a:t> per aprire la finestra </a:t>
            </a:r>
            <a:r>
              <a:rPr lang="it-IT" b="1" dirty="0" smtClean="0"/>
              <a:t>Modifica bibliografia </a:t>
            </a:r>
            <a:r>
              <a:rPr lang="it-IT" dirty="0" smtClean="0"/>
              <a:t> che consente di apportare modifiche alla bibliografia inserita.</a:t>
            </a:r>
            <a:endParaRPr lang="it-IT"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5584" t="28398" r="15325" b="11065"/>
          <a:stretch>
            <a:fillRect/>
          </a:stretch>
        </p:blipFill>
        <p:spPr bwMode="auto">
          <a:xfrm>
            <a:off x="0" y="0"/>
            <a:ext cx="6020790" cy="329709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28528" t="19697" r="28528" b="23922"/>
          <a:stretch>
            <a:fillRect/>
          </a:stretch>
        </p:blipFill>
        <p:spPr bwMode="auto">
          <a:xfrm>
            <a:off x="5294410" y="593767"/>
            <a:ext cx="3849590" cy="315883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15541" t="34519" r="15195" b="12701"/>
          <a:stretch>
            <a:fillRect/>
          </a:stretch>
        </p:blipFill>
        <p:spPr bwMode="auto">
          <a:xfrm>
            <a:off x="439387" y="3639950"/>
            <a:ext cx="6757060" cy="3218050"/>
          </a:xfrm>
          <a:prstGeom prst="rect">
            <a:avLst/>
          </a:prstGeom>
          <a:noFill/>
          <a:ln w="9525">
            <a:noFill/>
            <a:miter lim="800000"/>
            <a:headEnd/>
            <a:tailEnd/>
          </a:ln>
        </p:spPr>
      </p:pic>
      <p:pic>
        <p:nvPicPr>
          <p:cNvPr id="5" name="Picture 4"/>
          <p:cNvPicPr>
            <a:picLocks noChangeAspect="1" noChangeArrowheads="1"/>
          </p:cNvPicPr>
          <p:nvPr/>
        </p:nvPicPr>
        <p:blipFill>
          <a:blip r:embed="rId5" cstate="print"/>
          <a:srcRect l="9136" t="5732" r="89173" b="90685"/>
          <a:stretch>
            <a:fillRect/>
          </a:stretch>
        </p:blipFill>
        <p:spPr bwMode="auto">
          <a:xfrm>
            <a:off x="4655127" y="154379"/>
            <a:ext cx="463138" cy="592751"/>
          </a:xfrm>
          <a:prstGeom prst="rect">
            <a:avLst/>
          </a:prstGeom>
          <a:noFill/>
          <a:ln w="9525">
            <a:noFill/>
            <a:miter lim="800000"/>
            <a:headEnd/>
            <a:tailEnd/>
          </a:ln>
        </p:spPr>
      </p:pic>
      <p:cxnSp>
        <p:nvCxnSpPr>
          <p:cNvPr id="6" name="Connettore 2 5"/>
          <p:cNvCxnSpPr>
            <a:stCxn id="5" idx="2"/>
          </p:cNvCxnSpPr>
          <p:nvPr/>
        </p:nvCxnSpPr>
        <p:spPr>
          <a:xfrm>
            <a:off x="4886696" y="747130"/>
            <a:ext cx="528452" cy="7135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H="1">
            <a:off x="6448301" y="3633850"/>
            <a:ext cx="1531917" cy="105690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p:nvPr/>
        </p:nvSpPr>
        <p:spPr>
          <a:xfrm>
            <a:off x="0" y="0"/>
            <a:ext cx="9144000" cy="900000"/>
          </a:xfrm>
          <a:prstGeom prst="rect">
            <a:avLst/>
          </a:prstGeom>
          <a:solidFill>
            <a:srgbClr val="646464">
              <a:alpha val="75000"/>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rgbClr val="C00000"/>
                </a:solidFill>
              </a:rPr>
              <a:t>z</a:t>
            </a:r>
            <a:r>
              <a:rPr lang="it-IT" sz="2000" dirty="0" err="1" smtClean="0">
                <a:solidFill>
                  <a:schemeClr val="bg1"/>
                </a:solidFill>
              </a:rPr>
              <a:t>otero</a:t>
            </a:r>
            <a:r>
              <a:rPr lang="it-IT" sz="2000" dirty="0" smtClean="0">
                <a:solidFill>
                  <a:schemeClr val="bg1"/>
                </a:solidFill>
              </a:rPr>
              <a:t> – online </a:t>
            </a:r>
            <a:r>
              <a:rPr lang="it-IT" sz="2000" dirty="0" err="1" smtClean="0">
                <a:solidFill>
                  <a:schemeClr val="bg1"/>
                </a:solidFill>
              </a:rPr>
              <a:t>library</a:t>
            </a:r>
            <a:endParaRPr lang="it-IT" sz="2000" dirty="0">
              <a:solidFill>
                <a:schemeClr val="bg1"/>
              </a:solidFill>
            </a:endParaRPr>
          </a:p>
        </p:txBody>
      </p:sp>
      <p:sp>
        <p:nvSpPr>
          <p:cNvPr id="4" name="CasellaDiTesto 3"/>
          <p:cNvSpPr txBox="1"/>
          <p:nvPr/>
        </p:nvSpPr>
        <p:spPr>
          <a:xfrm>
            <a:off x="1" y="926284"/>
            <a:ext cx="9144000" cy="1754326"/>
          </a:xfrm>
          <a:prstGeom prst="rect">
            <a:avLst/>
          </a:prstGeom>
          <a:noFill/>
        </p:spPr>
        <p:txBody>
          <a:bodyPr wrap="square" rtlCol="0">
            <a:spAutoFit/>
          </a:bodyPr>
          <a:lstStyle/>
          <a:p>
            <a:r>
              <a:rPr lang="it-IT" dirty="0" smtClean="0"/>
              <a:t>Creando un account di </a:t>
            </a:r>
            <a:r>
              <a:rPr lang="it-IT" dirty="0" err="1" smtClean="0"/>
              <a:t>Zotero</a:t>
            </a:r>
            <a:r>
              <a:rPr lang="it-IT" dirty="0" smtClean="0"/>
              <a:t> sul sito www.zotero.org, è possibile:</a:t>
            </a:r>
          </a:p>
          <a:p>
            <a:pPr marL="712788" indent="-357188">
              <a:buFont typeface="Arial" pitchFamily="34" charset="0"/>
              <a:buChar char="•"/>
            </a:pPr>
            <a:r>
              <a:rPr lang="it-IT" dirty="0" smtClean="0"/>
              <a:t>sincronizzare la libreria: permette di trasferire informazioni (tranne gli allegati) dal computer locale al server di </a:t>
            </a:r>
            <a:r>
              <a:rPr lang="it-IT" dirty="0" err="1" smtClean="0"/>
              <a:t>Zotero</a:t>
            </a:r>
            <a:endParaRPr lang="it-IT" dirty="0" smtClean="0"/>
          </a:p>
          <a:p>
            <a:pPr marL="712788" indent="-357188">
              <a:buFont typeface="Arial" pitchFamily="34" charset="0"/>
              <a:buChar char="•"/>
            </a:pPr>
            <a:r>
              <a:rPr lang="it-IT" dirty="0" smtClean="0"/>
              <a:t>partecipare ai gruppi: per condividere informazioni. Si possono creare gruppi pubblici o privati</a:t>
            </a:r>
          </a:p>
          <a:p>
            <a:pPr marL="712788" indent="-357188">
              <a:buFont typeface="Arial" pitchFamily="34" charset="0"/>
              <a:buChar char="•"/>
            </a:pPr>
            <a:r>
              <a:rPr lang="it-IT" dirty="0" smtClean="0"/>
              <a:t>partecipare ai forum di supporto</a:t>
            </a:r>
            <a:endParaRPr lang="it-IT"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9" t="20206" r="2785" b="20179"/>
          <a:stretch/>
        </p:blipFill>
        <p:spPr bwMode="auto">
          <a:xfrm>
            <a:off x="285008" y="2825446"/>
            <a:ext cx="6899564" cy="367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26" y="183017"/>
            <a:ext cx="5802758" cy="470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60749" y="4963106"/>
            <a:ext cx="8971375" cy="1815882"/>
          </a:xfrm>
          <a:prstGeom prst="rect">
            <a:avLst/>
          </a:prstGeom>
        </p:spPr>
        <p:txBody>
          <a:bodyPr wrap="square">
            <a:spAutoFit/>
          </a:bodyPr>
          <a:lstStyle/>
          <a:p>
            <a:pPr algn="just"/>
            <a:r>
              <a:rPr lang="it-IT" sz="1600" dirty="0"/>
              <a:t>Per impostazione predefinita, </a:t>
            </a:r>
            <a:r>
              <a:rPr lang="it-IT" sz="1600" dirty="0" err="1"/>
              <a:t>Zotero</a:t>
            </a:r>
            <a:r>
              <a:rPr lang="it-IT" sz="1600" dirty="0"/>
              <a:t> </a:t>
            </a:r>
            <a:r>
              <a:rPr lang="it-IT" sz="1600" dirty="0" smtClean="0"/>
              <a:t>unisce la biblioteca locale </a:t>
            </a:r>
            <a:r>
              <a:rPr lang="it-IT" sz="1600" dirty="0"/>
              <a:t>con la libreria </a:t>
            </a:r>
            <a:r>
              <a:rPr lang="it-IT" sz="1600" dirty="0" smtClean="0"/>
              <a:t>online su zotero.org: </a:t>
            </a:r>
            <a:r>
              <a:rPr lang="it-IT" sz="1600" dirty="0"/>
              <a:t>le modifiche apportate in un unico luogo verranno applicate all'altro e su tutti gli altri computer sincronizzati. Se un elemento è stato modificato in più punti tra le sincronizzazioni, </a:t>
            </a:r>
            <a:r>
              <a:rPr lang="it-IT" sz="1600" dirty="0" smtClean="0"/>
              <a:t>una </a:t>
            </a:r>
            <a:r>
              <a:rPr lang="it-IT" sz="1600" dirty="0"/>
              <a:t>finestra di dialogo </a:t>
            </a:r>
            <a:r>
              <a:rPr lang="it-IT" sz="1600" dirty="0" smtClean="0"/>
              <a:t>di risoluzione </a:t>
            </a:r>
            <a:r>
              <a:rPr lang="it-IT" sz="1600" dirty="0"/>
              <a:t>dei conflitti </a:t>
            </a:r>
            <a:r>
              <a:rPr lang="it-IT" sz="1600" dirty="0" smtClean="0"/>
              <a:t>chiedere quale </a:t>
            </a:r>
            <a:r>
              <a:rPr lang="it-IT" sz="1600" dirty="0"/>
              <a:t>versione </a:t>
            </a:r>
            <a:r>
              <a:rPr lang="it-IT" sz="1600" dirty="0" smtClean="0"/>
              <a:t>mantenere</a:t>
            </a:r>
            <a:r>
              <a:rPr lang="it-IT" sz="1600" dirty="0"/>
              <a:t>. Nel raro caso in cui si </a:t>
            </a:r>
            <a:r>
              <a:rPr lang="it-IT" sz="1600" dirty="0" smtClean="0"/>
              <a:t>desideri </a:t>
            </a:r>
            <a:r>
              <a:rPr lang="it-IT" sz="1600" dirty="0"/>
              <a:t>sovrascrivere completamente la </a:t>
            </a:r>
            <a:r>
              <a:rPr lang="it-IT" sz="1600" dirty="0" smtClean="0"/>
              <a:t>libreria </a:t>
            </a:r>
            <a:r>
              <a:rPr lang="it-IT" sz="1600" dirty="0"/>
              <a:t>server con il contenuto della biblioteca locale o viceversa, è possibile utilizzare </a:t>
            </a:r>
            <a:r>
              <a:rPr lang="it-IT" sz="1600" dirty="0" smtClean="0"/>
              <a:t>l'opzione </a:t>
            </a:r>
            <a:r>
              <a:rPr lang="it-IT" sz="1600" dirty="0" err="1" smtClean="0"/>
              <a:t>Sync</a:t>
            </a:r>
            <a:r>
              <a:rPr lang="it-IT" sz="1600" dirty="0" smtClean="0"/>
              <a:t> Reset.</a:t>
            </a:r>
            <a:endParaRPr lang="it-IT" sz="1600" dirty="0"/>
          </a:p>
        </p:txBody>
      </p:sp>
      <p:sp>
        <p:nvSpPr>
          <p:cNvPr id="3" name="Ovale 2"/>
          <p:cNvSpPr/>
          <p:nvPr/>
        </p:nvSpPr>
        <p:spPr>
          <a:xfrm>
            <a:off x="855024" y="403761"/>
            <a:ext cx="914400" cy="5462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261258" y="950026"/>
            <a:ext cx="593766" cy="2968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665747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7" t="19740" r="4679" b="3191"/>
          <a:stretch/>
        </p:blipFill>
        <p:spPr bwMode="auto">
          <a:xfrm>
            <a:off x="118753" y="349200"/>
            <a:ext cx="8550234" cy="529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909" t="43650" r="45304" b="28175"/>
          <a:stretch/>
        </p:blipFill>
        <p:spPr bwMode="auto">
          <a:xfrm>
            <a:off x="379626" y="3527190"/>
            <a:ext cx="2090057" cy="230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865" t="41365" r="45241" b="25543"/>
          <a:stretch/>
        </p:blipFill>
        <p:spPr bwMode="auto">
          <a:xfrm>
            <a:off x="3342903" y="4074420"/>
            <a:ext cx="2101934" cy="270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ttore 2 5"/>
          <p:cNvCxnSpPr>
            <a:endCxn id="8" idx="0"/>
          </p:cNvCxnSpPr>
          <p:nvPr/>
        </p:nvCxnSpPr>
        <p:spPr>
          <a:xfrm>
            <a:off x="581891" y="1983179"/>
            <a:ext cx="842764" cy="15440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a:endCxn id="9" idx="0"/>
          </p:cNvCxnSpPr>
          <p:nvPr/>
        </p:nvCxnSpPr>
        <p:spPr>
          <a:xfrm>
            <a:off x="950026" y="1983179"/>
            <a:ext cx="3443844" cy="209124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342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46" r="4675" b="6563"/>
          <a:stretch/>
        </p:blipFill>
        <p:spPr bwMode="auto">
          <a:xfrm>
            <a:off x="0" y="643784"/>
            <a:ext cx="9144000" cy="472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18593" r="6912" b="6890"/>
          <a:stretch/>
        </p:blipFill>
        <p:spPr bwMode="auto">
          <a:xfrm>
            <a:off x="0" y="237504"/>
            <a:ext cx="8904425" cy="505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e 5"/>
          <p:cNvSpPr/>
          <p:nvPr/>
        </p:nvSpPr>
        <p:spPr>
          <a:xfrm>
            <a:off x="2556272" y="1957941"/>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7" name="Ovale 6"/>
          <p:cNvSpPr/>
          <p:nvPr/>
        </p:nvSpPr>
        <p:spPr>
          <a:xfrm>
            <a:off x="7814953" y="124040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cxnSp>
        <p:nvCxnSpPr>
          <p:cNvPr id="4" name="Connettore 2 3"/>
          <p:cNvCxnSpPr/>
          <p:nvPr/>
        </p:nvCxnSpPr>
        <p:spPr>
          <a:xfrm>
            <a:off x="2951808" y="2137961"/>
            <a:ext cx="29015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6" idx="6"/>
          </p:cNvCxnSpPr>
          <p:nvPr/>
        </p:nvCxnSpPr>
        <p:spPr>
          <a:xfrm>
            <a:off x="2951808" y="2137961"/>
            <a:ext cx="290156" cy="7121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6" idx="6"/>
          </p:cNvCxnSpPr>
          <p:nvPr/>
        </p:nvCxnSpPr>
        <p:spPr>
          <a:xfrm>
            <a:off x="2951808" y="2137961"/>
            <a:ext cx="290156" cy="19590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874" t="35705" r="30000" b="20443"/>
          <a:stretch/>
        </p:blipFill>
        <p:spPr bwMode="auto">
          <a:xfrm>
            <a:off x="711484" y="4226326"/>
            <a:ext cx="4085112" cy="263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8702" t="35562" r="30173" b="20157"/>
          <a:stretch/>
        </p:blipFill>
        <p:spPr bwMode="auto">
          <a:xfrm>
            <a:off x="5098548" y="4226327"/>
            <a:ext cx="4045452" cy="263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e 14"/>
          <p:cNvSpPr/>
          <p:nvPr/>
        </p:nvSpPr>
        <p:spPr>
          <a:xfrm>
            <a:off x="474551" y="422632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3</a:t>
            </a:r>
            <a:endParaRPr lang="it-IT" b="1" dirty="0">
              <a:solidFill>
                <a:schemeClr val="tx1"/>
              </a:solidFill>
            </a:endParaRPr>
          </a:p>
        </p:txBody>
      </p:sp>
      <p:sp>
        <p:nvSpPr>
          <p:cNvPr id="17" name="Ovale 16"/>
          <p:cNvSpPr/>
          <p:nvPr/>
        </p:nvSpPr>
        <p:spPr>
          <a:xfrm>
            <a:off x="4796596" y="422632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4</a:t>
            </a:r>
            <a:endParaRPr lang="it-IT" b="1" dirty="0">
              <a:solidFill>
                <a:schemeClr val="tx1"/>
              </a:solidFill>
            </a:endParaRPr>
          </a:p>
        </p:txBody>
      </p:sp>
    </p:spTree>
    <p:extLst>
      <p:ext uri="{BB962C8B-B14F-4D97-AF65-F5344CB8AC3E}">
        <p14:creationId xmlns:p14="http://schemas.microsoft.com/office/powerpoint/2010/main" val="196681607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71" t="18868" r="14285" b="17706"/>
          <a:stretch/>
        </p:blipFill>
        <p:spPr bwMode="auto">
          <a:xfrm>
            <a:off x="273131" y="273132"/>
            <a:ext cx="8704614" cy="518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1911927" y="2856013"/>
            <a:ext cx="1033154" cy="296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6507677" y="403764"/>
            <a:ext cx="1033154" cy="296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2 4"/>
          <p:cNvCxnSpPr/>
          <p:nvPr/>
        </p:nvCxnSpPr>
        <p:spPr>
          <a:xfrm flipH="1">
            <a:off x="2428504" y="694708"/>
            <a:ext cx="4595750" cy="21553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22492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75" t="19984" r="15473" b="6643"/>
          <a:stretch/>
        </p:blipFill>
        <p:spPr bwMode="auto">
          <a:xfrm>
            <a:off x="142504" y="712520"/>
            <a:ext cx="8526483" cy="5842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510639" y="4025735"/>
            <a:ext cx="3895106" cy="2968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3491345" y="2873828"/>
            <a:ext cx="1033154" cy="296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5593277" y="724395"/>
            <a:ext cx="1033154" cy="296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2 5"/>
          <p:cNvCxnSpPr>
            <a:stCxn id="5" idx="4"/>
            <a:endCxn id="4" idx="0"/>
          </p:cNvCxnSpPr>
          <p:nvPr/>
        </p:nvCxnSpPr>
        <p:spPr>
          <a:xfrm flipH="1">
            <a:off x="4007922" y="1021278"/>
            <a:ext cx="2101932" cy="18525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43279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
          <p:cNvGrpSpPr/>
          <p:nvPr/>
        </p:nvGrpSpPr>
        <p:grpSpPr>
          <a:xfrm>
            <a:off x="0" y="0"/>
            <a:ext cx="9144000" cy="6858000"/>
            <a:chOff x="0" y="0"/>
            <a:chExt cx="9144000" cy="6858000"/>
          </a:xfrm>
        </p:grpSpPr>
        <p:sp>
          <p:nvSpPr>
            <p:cNvPr id="4" name="Rectangle 23"/>
            <p:cNvSpPr/>
            <p:nvPr/>
          </p:nvSpPr>
          <p:spPr>
            <a:xfrm>
              <a:off x="0" y="0"/>
              <a:ext cx="9144000" cy="6858000"/>
            </a:xfrm>
            <a:prstGeom prst="rect">
              <a:avLst/>
            </a:prstGeom>
            <a:solidFill>
              <a:srgbClr val="222222">
                <a:alpha val="81961"/>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und Diagonal Corner Rectangle 24"/>
            <p:cNvSpPr/>
            <p:nvPr/>
          </p:nvSpPr>
          <p:spPr>
            <a:xfrm flipH="1">
              <a:off x="456150" y="457200"/>
              <a:ext cx="8229600" cy="5943600"/>
            </a:xfrm>
            <a:prstGeom prst="round2DiagRect">
              <a:avLst>
                <a:gd name="adj1" fmla="val 16667"/>
                <a:gd name="adj2" fmla="val 0"/>
              </a:avLst>
            </a:prstGeom>
            <a:solidFill>
              <a:schemeClr val="bg1">
                <a:alpha val="81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25"/>
            <p:cNvSpPr/>
            <p:nvPr/>
          </p:nvSpPr>
          <p:spPr>
            <a:xfrm>
              <a:off x="0" y="1028700"/>
              <a:ext cx="9144000" cy="1392188"/>
            </a:xfrm>
            <a:prstGeom prst="rect">
              <a:avLst/>
            </a:prstGeom>
            <a:solidFill>
              <a:srgbClr val="646464">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Text Box 2"/>
          <p:cNvSpPr txBox="1">
            <a:spLocks noChangeArrowheads="1"/>
          </p:cNvSpPr>
          <p:nvPr/>
        </p:nvSpPr>
        <p:spPr bwMode="auto">
          <a:xfrm>
            <a:off x="720000" y="2772000"/>
            <a:ext cx="7143750" cy="1938992"/>
          </a:xfrm>
          <a:prstGeom prst="rect">
            <a:avLst/>
          </a:prstGeom>
          <a:noFill/>
          <a:ln w="9525">
            <a:noFill/>
            <a:miter lim="800000"/>
            <a:headEnd/>
            <a:tailEnd/>
          </a:ln>
        </p:spPr>
        <p:txBody>
          <a:bodyPr>
            <a:spAutoFit/>
          </a:bodyPr>
          <a:lstStyle/>
          <a:p>
            <a:pPr>
              <a:spcBef>
                <a:spcPct val="50000"/>
              </a:spcBef>
            </a:pPr>
            <a:r>
              <a:rPr lang="it-IT" sz="4800" dirty="0" smtClean="0">
                <a:solidFill>
                  <a:prstClr val="black"/>
                </a:solidFill>
                <a:latin typeface="Arial Narrow" pitchFamily="34" charset="0"/>
              </a:rPr>
              <a:t>Google </a:t>
            </a:r>
          </a:p>
          <a:p>
            <a:pPr>
              <a:spcBef>
                <a:spcPct val="50000"/>
              </a:spcBef>
            </a:pPr>
            <a:r>
              <a:rPr lang="it-IT" sz="4800" b="1" dirty="0" err="1" smtClean="0">
                <a:solidFill>
                  <a:srgbClr val="C00000"/>
                </a:solidFill>
                <a:latin typeface="Arial Narrow" pitchFamily="34" charset="0"/>
              </a:rPr>
              <a:t>Scholar</a:t>
            </a:r>
            <a:endParaRPr lang="it-IT" sz="4800" b="1" dirty="0">
              <a:solidFill>
                <a:prstClr val="black"/>
              </a:solidFill>
              <a:latin typeface="Arial Narrow" pitchFamily="34" charset="0"/>
            </a:endParaRPr>
          </a:p>
        </p:txBody>
      </p:sp>
      <p:pic>
        <p:nvPicPr>
          <p:cNvPr id="9" name="Picture 2"/>
          <p:cNvPicPr>
            <a:picLocks noChangeAspect="1" noChangeArrowheads="1"/>
          </p:cNvPicPr>
          <p:nvPr/>
        </p:nvPicPr>
        <p:blipFill rotWithShape="1">
          <a:blip r:embed="rId3" cstate="print"/>
          <a:srcRect l="2686" t="18112" r="86269" b="66753"/>
          <a:stretch/>
        </p:blipFill>
        <p:spPr bwMode="auto">
          <a:xfrm>
            <a:off x="873461" y="1100408"/>
            <a:ext cx="1514901" cy="1248771"/>
          </a:xfrm>
          <a:prstGeom prst="rect">
            <a:avLst/>
          </a:prstGeom>
          <a:noFill/>
          <a:ln w="9525">
            <a:noFill/>
            <a:miter lim="800000"/>
            <a:headEnd/>
            <a:tailEnd/>
          </a:ln>
        </p:spPr>
      </p:pic>
    </p:spTree>
    <p:extLst>
      <p:ext uri="{BB962C8B-B14F-4D97-AF65-F5344CB8AC3E}">
        <p14:creationId xmlns:p14="http://schemas.microsoft.com/office/powerpoint/2010/main" val="380996745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1624" y="341194"/>
            <a:ext cx="9165624" cy="5513696"/>
          </a:xfrm>
          <a:prstGeom prst="rect">
            <a:avLst/>
          </a:prstGeom>
          <a:noFill/>
          <a:ln w="9525">
            <a:noFill/>
            <a:miter lim="800000"/>
            <a:headEnd/>
            <a:tailEnd/>
          </a:ln>
        </p:spPr>
      </p:pic>
      <p:sp>
        <p:nvSpPr>
          <p:cNvPr id="3" name="Rettangolo 2"/>
          <p:cNvSpPr/>
          <p:nvPr/>
        </p:nvSpPr>
        <p:spPr>
          <a:xfrm>
            <a:off x="1497265" y="1821002"/>
            <a:ext cx="1561606" cy="344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1319844" y="1384449"/>
            <a:ext cx="1941616" cy="3325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0" y="2312497"/>
            <a:ext cx="1555845" cy="53988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387968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327546"/>
            <a:ext cx="9144000" cy="5500688"/>
          </a:xfrm>
          <a:prstGeom prst="rect">
            <a:avLst/>
          </a:prstGeom>
          <a:noFill/>
          <a:ln w="9525">
            <a:noFill/>
            <a:miter lim="800000"/>
            <a:headEnd/>
            <a:tailEnd/>
          </a:ln>
        </p:spPr>
      </p:pic>
    </p:spTree>
    <p:extLst>
      <p:ext uri="{BB962C8B-B14F-4D97-AF65-F5344CB8AC3E}">
        <p14:creationId xmlns:p14="http://schemas.microsoft.com/office/powerpoint/2010/main" val="352794109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0" y="0"/>
            <a:ext cx="9144000" cy="5500687"/>
          </a:xfrm>
          <a:prstGeom prst="rect">
            <a:avLst/>
          </a:prstGeom>
          <a:noFill/>
          <a:ln w="9525">
            <a:noFill/>
            <a:miter lim="800000"/>
            <a:headEnd/>
            <a:tailEnd/>
          </a:ln>
        </p:spPr>
      </p:pic>
      <p:sp>
        <p:nvSpPr>
          <p:cNvPr id="4" name="Ovale 3"/>
          <p:cNvSpPr/>
          <p:nvPr/>
        </p:nvSpPr>
        <p:spPr>
          <a:xfrm>
            <a:off x="1651380" y="2879678"/>
            <a:ext cx="586854" cy="2729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6" name="Picture 4"/>
          <p:cNvPicPr>
            <a:picLocks noChangeAspect="1" noChangeArrowheads="1"/>
          </p:cNvPicPr>
          <p:nvPr/>
        </p:nvPicPr>
        <p:blipFill>
          <a:blip r:embed="rId4" cstate="print"/>
          <a:srcRect l="16455" t="51917" r="71455" b="41384"/>
          <a:stretch>
            <a:fillRect/>
          </a:stretch>
        </p:blipFill>
        <p:spPr bwMode="auto">
          <a:xfrm>
            <a:off x="2702256" y="2784144"/>
            <a:ext cx="1473958" cy="491320"/>
          </a:xfrm>
          <a:prstGeom prst="rect">
            <a:avLst/>
          </a:prstGeom>
          <a:noFill/>
          <a:ln w="28575">
            <a:solidFill>
              <a:srgbClr val="00B050"/>
            </a:solidFill>
            <a:miter lim="800000"/>
            <a:headEnd/>
            <a:tailEnd/>
          </a:ln>
        </p:spPr>
      </p:pic>
      <p:cxnSp>
        <p:nvCxnSpPr>
          <p:cNvPr id="7" name="Connettore 2 6"/>
          <p:cNvCxnSpPr>
            <a:stCxn id="4" idx="6"/>
            <a:endCxn id="3076" idx="1"/>
          </p:cNvCxnSpPr>
          <p:nvPr/>
        </p:nvCxnSpPr>
        <p:spPr>
          <a:xfrm>
            <a:off x="2238234" y="3016156"/>
            <a:ext cx="464022" cy="1364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a:blip r:embed="rId5" cstate="print"/>
          <a:srcRect l="1082" t="28368" r="25373" b="30694"/>
          <a:stretch>
            <a:fillRect/>
          </a:stretch>
        </p:blipFill>
        <p:spPr bwMode="auto">
          <a:xfrm>
            <a:off x="2661313" y="4687238"/>
            <a:ext cx="6482687" cy="2170762"/>
          </a:xfrm>
          <a:prstGeom prst="rect">
            <a:avLst/>
          </a:prstGeom>
          <a:noFill/>
          <a:ln w="28575">
            <a:solidFill>
              <a:srgbClr val="00B050"/>
            </a:solidFill>
            <a:miter lim="800000"/>
            <a:headEnd/>
            <a:tailEnd/>
          </a:ln>
        </p:spPr>
      </p:pic>
      <p:sp>
        <p:nvSpPr>
          <p:cNvPr id="9" name="Ovale 8"/>
          <p:cNvSpPr/>
          <p:nvPr/>
        </p:nvSpPr>
        <p:spPr>
          <a:xfrm>
            <a:off x="2197290" y="2556944"/>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10" name="Ovale 9"/>
          <p:cNvSpPr/>
          <p:nvPr/>
        </p:nvSpPr>
        <p:spPr>
          <a:xfrm>
            <a:off x="627797" y="187455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sp>
        <p:nvSpPr>
          <p:cNvPr id="12" name="Ovale 11"/>
          <p:cNvSpPr/>
          <p:nvPr/>
        </p:nvSpPr>
        <p:spPr>
          <a:xfrm>
            <a:off x="204717" y="2210938"/>
            <a:ext cx="1091819" cy="27295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p:cNvCxnSpPr>
            <a:stCxn id="12" idx="4"/>
            <a:endCxn id="3077" idx="1"/>
          </p:cNvCxnSpPr>
          <p:nvPr/>
        </p:nvCxnSpPr>
        <p:spPr>
          <a:xfrm>
            <a:off x="750627" y="2483893"/>
            <a:ext cx="1910686" cy="328872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1901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1314" y="177421"/>
            <a:ext cx="9142877" cy="5500048"/>
          </a:xfrm>
          <a:prstGeom prst="rect">
            <a:avLst/>
          </a:prstGeom>
          <a:noFill/>
          <a:ln w="9525">
            <a:noFill/>
            <a:miter lim="800000"/>
            <a:headEnd/>
            <a:tailEnd/>
          </a:ln>
        </p:spPr>
      </p:pic>
      <p:sp>
        <p:nvSpPr>
          <p:cNvPr id="3" name="Ovale 2"/>
          <p:cNvSpPr/>
          <p:nvPr/>
        </p:nvSpPr>
        <p:spPr>
          <a:xfrm>
            <a:off x="1419369" y="3084396"/>
            <a:ext cx="409432" cy="27295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a:stCxn id="3" idx="6"/>
          </p:cNvCxnSpPr>
          <p:nvPr/>
        </p:nvCxnSpPr>
        <p:spPr>
          <a:xfrm flipV="1">
            <a:off x="1828801" y="2797791"/>
            <a:ext cx="777921" cy="42308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36111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7"/>
          <p:cNvGrpSpPr/>
          <p:nvPr/>
        </p:nvGrpSpPr>
        <p:grpSpPr>
          <a:xfrm>
            <a:off x="0" y="0"/>
            <a:ext cx="9144000" cy="6858000"/>
            <a:chOff x="0" y="0"/>
            <a:chExt cx="9144000" cy="6858000"/>
          </a:xfrm>
        </p:grpSpPr>
        <p:sp>
          <p:nvSpPr>
            <p:cNvPr id="2" name="Rectangle 23"/>
            <p:cNvSpPr/>
            <p:nvPr/>
          </p:nvSpPr>
          <p:spPr>
            <a:xfrm>
              <a:off x="0" y="0"/>
              <a:ext cx="9144000" cy="6858000"/>
            </a:xfrm>
            <a:prstGeom prst="rect">
              <a:avLst/>
            </a:prstGeom>
            <a:solidFill>
              <a:schemeClr val="bg1">
                <a:lumMod val="50000"/>
                <a:alpha val="82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ound Diagonal Corner Rectangle 24"/>
            <p:cNvSpPr/>
            <p:nvPr/>
          </p:nvSpPr>
          <p:spPr>
            <a:xfrm flipH="1">
              <a:off x="456150" y="457200"/>
              <a:ext cx="8229600" cy="5943600"/>
            </a:xfrm>
            <a:prstGeom prst="round2DiagRect">
              <a:avLst>
                <a:gd name="adj1" fmla="val 16667"/>
                <a:gd name="adj2" fmla="val 0"/>
              </a:avLst>
            </a:prstGeom>
            <a:solidFill>
              <a:schemeClr val="bg1">
                <a:alpha val="93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25"/>
            <p:cNvSpPr/>
            <p:nvPr/>
          </p:nvSpPr>
          <p:spPr>
            <a:xfrm>
              <a:off x="0" y="1028700"/>
              <a:ext cx="9144000" cy="1392188"/>
            </a:xfrm>
            <a:prstGeom prst="rect">
              <a:avLst/>
            </a:prstGeom>
            <a:solidFill>
              <a:schemeClr val="bg1">
                <a:lumMod val="85000"/>
                <a:alpha val="75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Text Box 2"/>
          <p:cNvSpPr txBox="1">
            <a:spLocks noChangeArrowheads="1"/>
          </p:cNvSpPr>
          <p:nvPr/>
        </p:nvSpPr>
        <p:spPr bwMode="auto">
          <a:xfrm>
            <a:off x="720000" y="2772000"/>
            <a:ext cx="7031928" cy="1569660"/>
          </a:xfrm>
          <a:prstGeom prst="rect">
            <a:avLst/>
          </a:prstGeom>
          <a:noFill/>
          <a:ln w="9525">
            <a:noFill/>
            <a:miter lim="800000"/>
            <a:headEnd/>
            <a:tailEnd/>
          </a:ln>
        </p:spPr>
        <p:txBody>
          <a:bodyPr wrap="square">
            <a:spAutoFit/>
          </a:bodyPr>
          <a:lstStyle/>
          <a:p>
            <a:pPr>
              <a:spcBef>
                <a:spcPct val="50000"/>
              </a:spcBef>
            </a:pPr>
            <a:r>
              <a:rPr lang="it-IT" sz="4800" b="1" dirty="0" smtClean="0">
                <a:solidFill>
                  <a:prstClr val="black"/>
                </a:solidFill>
                <a:latin typeface="Arial Narrow" pitchFamily="34" charset="0"/>
              </a:rPr>
              <a:t>RIVISTE SCIENTIFICHE, DB </a:t>
            </a:r>
            <a:r>
              <a:rPr lang="it-IT" sz="4800" b="1" dirty="0" err="1" smtClean="0">
                <a:solidFill>
                  <a:prstClr val="black"/>
                </a:solidFill>
                <a:latin typeface="Arial Narrow" pitchFamily="34" charset="0"/>
              </a:rPr>
              <a:t>DI</a:t>
            </a:r>
            <a:r>
              <a:rPr lang="it-IT" sz="4800" b="1" dirty="0" smtClean="0">
                <a:solidFill>
                  <a:prstClr val="black"/>
                </a:solidFill>
                <a:latin typeface="Arial Narrow" pitchFamily="34" charset="0"/>
              </a:rPr>
              <a:t> IMMAGINI E DATI</a:t>
            </a:r>
            <a:endParaRPr lang="it-IT" sz="4800" b="1" dirty="0">
              <a:solidFill>
                <a:prstClr val="black"/>
              </a:solidFill>
              <a:latin typeface="Arial Narrow" pitchFamily="34"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76200" y="76200"/>
            <a:ext cx="8382000" cy="461665"/>
          </a:xfrm>
          <a:prstGeom prst="rect">
            <a:avLst/>
          </a:prstGeom>
          <a:noFill/>
          <a:ln w="9525">
            <a:noFill/>
            <a:miter lim="800000"/>
            <a:headEnd/>
            <a:tailEnd/>
          </a:ln>
          <a:effectLst/>
        </p:spPr>
        <p:txBody>
          <a:bodyPr>
            <a:spAutoFit/>
          </a:bodyPr>
          <a:lstStyle/>
          <a:p>
            <a:pPr algn="just">
              <a:spcBef>
                <a:spcPct val="50000"/>
              </a:spcBef>
            </a:pPr>
            <a:r>
              <a:rPr lang="it-IT" sz="2400" dirty="0">
                <a:solidFill>
                  <a:srgbClr val="FF0000"/>
                </a:solidFill>
              </a:rPr>
              <a:t>RIVISTE SCIENTIFICHE</a:t>
            </a:r>
          </a:p>
        </p:txBody>
      </p:sp>
      <p:sp>
        <p:nvSpPr>
          <p:cNvPr id="47107" name="Text Box 3"/>
          <p:cNvSpPr txBox="1">
            <a:spLocks noChangeArrowheads="1"/>
          </p:cNvSpPr>
          <p:nvPr/>
        </p:nvSpPr>
        <p:spPr bwMode="auto">
          <a:xfrm>
            <a:off x="228600" y="898525"/>
            <a:ext cx="8534400" cy="4968875"/>
          </a:xfrm>
          <a:prstGeom prst="rect">
            <a:avLst/>
          </a:prstGeom>
          <a:noFill/>
          <a:ln w="9525">
            <a:noFill/>
            <a:miter lim="800000"/>
            <a:headEnd/>
            <a:tailEnd/>
          </a:ln>
          <a:effectLst/>
        </p:spPr>
        <p:txBody>
          <a:bodyPr>
            <a:spAutoFit/>
          </a:bodyPr>
          <a:lstStyle/>
          <a:p>
            <a:pPr algn="just">
              <a:spcBef>
                <a:spcPct val="50000"/>
              </a:spcBef>
            </a:pPr>
            <a:r>
              <a:rPr lang="it-IT" sz="2000"/>
              <a:t>Molte riviste scientifiche hanno introdotto versioni elettroniche in appositi siti.</a:t>
            </a:r>
          </a:p>
          <a:p>
            <a:pPr algn="just">
              <a:spcBef>
                <a:spcPct val="50000"/>
              </a:spcBef>
            </a:pPr>
            <a:r>
              <a:rPr lang="it-IT" sz="2000"/>
              <a:t>Una parte delle riviste è (quasi) sempre gratuita</a:t>
            </a:r>
          </a:p>
          <a:p>
            <a:pPr marL="671513" lvl="1" indent="-282575" algn="just">
              <a:spcBef>
                <a:spcPct val="50000"/>
              </a:spcBef>
              <a:buFontTx/>
              <a:buChar char="•"/>
            </a:pPr>
            <a:r>
              <a:rPr lang="it-IT" sz="2000"/>
              <a:t>Table of Contents (ToC)</a:t>
            </a:r>
          </a:p>
          <a:p>
            <a:pPr marL="671513" lvl="1" indent="-282575" algn="just">
              <a:spcBef>
                <a:spcPct val="50000"/>
              </a:spcBef>
              <a:buFontTx/>
              <a:buChar char="•"/>
            </a:pPr>
            <a:r>
              <a:rPr lang="it-IT" sz="2000"/>
              <a:t>abstract </a:t>
            </a:r>
          </a:p>
          <a:p>
            <a:pPr marL="671513" lvl="1" indent="-282575" algn="just">
              <a:spcBef>
                <a:spcPct val="50000"/>
              </a:spcBef>
              <a:buFontTx/>
              <a:buChar char="•"/>
            </a:pPr>
            <a:r>
              <a:rPr lang="it-IT" sz="2000"/>
              <a:t>servizi aggiuntivi (notifiche e-mail, …)</a:t>
            </a:r>
          </a:p>
          <a:p>
            <a:pPr algn="just">
              <a:spcBef>
                <a:spcPct val="50000"/>
              </a:spcBef>
            </a:pPr>
            <a:r>
              <a:rPr lang="it-IT" sz="2000"/>
              <a:t>I lavori completi sono spesso a pagamento</a:t>
            </a:r>
          </a:p>
          <a:p>
            <a:pPr marL="671513" lvl="1" indent="-282575" algn="just">
              <a:spcBef>
                <a:spcPct val="50000"/>
              </a:spcBef>
              <a:buFontTx/>
              <a:buChar char="•"/>
            </a:pPr>
            <a:r>
              <a:rPr lang="it-IT" sz="2000"/>
              <a:t>generalmente sono gratuiti per gli abbonati alla versione cartacea</a:t>
            </a:r>
          </a:p>
          <a:p>
            <a:pPr marL="671513" lvl="1" indent="-282575" algn="just">
              <a:spcBef>
                <a:spcPct val="50000"/>
              </a:spcBef>
              <a:buFontTx/>
              <a:buChar char="•"/>
            </a:pPr>
            <a:r>
              <a:rPr lang="it-IT" sz="2000"/>
              <a:t>gli abbonati alla versione cartacea possono accedervi previo pagamento di un extra (sono pubblicati prima)</a:t>
            </a:r>
          </a:p>
          <a:p>
            <a:pPr marL="671513" lvl="1" indent="-282575" algn="just">
              <a:spcBef>
                <a:spcPct val="50000"/>
              </a:spcBef>
              <a:buFontTx/>
              <a:buChar char="•"/>
            </a:pPr>
            <a:r>
              <a:rPr lang="it-IT" sz="2000"/>
              <a:t>poche riviste ne permettono la consultazione gratuita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228600" y="220663"/>
            <a:ext cx="8534400" cy="701675"/>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000" smtClean="0">
                <a:solidFill>
                  <a:srgbClr val="000000"/>
                </a:solidFill>
                <a:latin typeface="Verdana" pitchFamily="34" charset="0"/>
              </a:rPr>
              <a:t>La maggior parte dei motori di ricerca consente di utilizzare gli operatori booleani per migliorare la ricerca.</a:t>
            </a:r>
          </a:p>
        </p:txBody>
      </p:sp>
      <p:graphicFrame>
        <p:nvGraphicFramePr>
          <p:cNvPr id="88094" name="Group 30"/>
          <p:cNvGraphicFramePr>
            <a:graphicFrameLocks noGrp="1"/>
          </p:cNvGraphicFramePr>
          <p:nvPr/>
        </p:nvGraphicFramePr>
        <p:xfrm>
          <a:off x="349250" y="1141413"/>
          <a:ext cx="8307388" cy="4064001"/>
        </p:xfrm>
        <a:graphic>
          <a:graphicData uri="http://schemas.openxmlformats.org/drawingml/2006/table">
            <a:tbl>
              <a:tblPr/>
              <a:tblGrid>
                <a:gridCol w="1071563"/>
                <a:gridCol w="7235825"/>
              </a:tblGrid>
              <a:tr h="1354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smtClean="0">
                          <a:ln>
                            <a:noFill/>
                          </a:ln>
                          <a:solidFill>
                            <a:schemeClr val="tx1"/>
                          </a:solidFill>
                          <a:effectLst/>
                          <a:latin typeface="Arial" charset="0"/>
                        </a:rPr>
                        <a:t>AND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Arial" charset="0"/>
                        </a:rPr>
                        <a:t>Permette di trovare documenti che contengono tutti i termini inseriti. </a:t>
                      </a:r>
                      <a:br>
                        <a:rPr kumimoji="0" lang="it-IT" sz="1800" b="0" i="0" u="none" strike="noStrike" cap="none" normalizeH="0" baseline="0" smtClean="0">
                          <a:ln>
                            <a:noFill/>
                          </a:ln>
                          <a:solidFill>
                            <a:schemeClr val="tx1"/>
                          </a:solidFill>
                          <a:effectLst/>
                          <a:latin typeface="Arial" charset="0"/>
                        </a:rPr>
                      </a:br>
                      <a:r>
                        <a:rPr kumimoji="0" lang="it-IT" sz="1800" b="0" i="0" u="none" strike="noStrike" cap="none" normalizeH="0" baseline="0" smtClean="0">
                          <a:ln>
                            <a:noFill/>
                          </a:ln>
                          <a:solidFill>
                            <a:schemeClr val="tx1"/>
                          </a:solidFill>
                          <a:effectLst/>
                          <a:latin typeface="Arial" charset="0"/>
                        </a:rPr>
                        <a:t>Esempio: ortottica AND oftalmologica, verranno elencate tutte le pagine che contengono tutti i termini indicati. Alcuni motori di ricerca utilizzano automaticamente questo operatore.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5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OR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rPr>
                        <a:t>Consente di trovare i documenti che contengono almeno uno dei termini inseriti, ma non necessariamente tutti i termini. Esempio: ortottica OR oftalmologia.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4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chemeClr val="tx1"/>
                          </a:solidFill>
                          <a:effectLst/>
                          <a:latin typeface="Arial" charset="0"/>
                        </a:rPr>
                        <a:t>NOT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Arial" charset="0"/>
                        </a:rPr>
                        <a:t>Viene utilizzato per escludere un termine dalla ricerca. </a:t>
                      </a:r>
                      <a:br>
                        <a:rPr kumimoji="0" lang="it-IT" sz="1800" b="0" i="0" u="none" strike="noStrike" cap="none" normalizeH="0" baseline="0" smtClean="0">
                          <a:ln>
                            <a:noFill/>
                          </a:ln>
                          <a:solidFill>
                            <a:schemeClr val="tx1"/>
                          </a:solidFill>
                          <a:effectLst/>
                          <a:latin typeface="Arial" charset="0"/>
                        </a:rPr>
                      </a:br>
                      <a:r>
                        <a:rPr kumimoji="0" lang="it-IT" sz="1800" b="0" i="0" u="none" strike="noStrike" cap="none" normalizeH="0" baseline="0" smtClean="0">
                          <a:ln>
                            <a:noFill/>
                          </a:ln>
                          <a:solidFill>
                            <a:schemeClr val="tx1"/>
                          </a:solidFill>
                          <a:effectLst/>
                          <a:latin typeface="Arial" charset="0"/>
                        </a:rPr>
                        <a:t>Esempio: ortottista NOT oculista, verranno elencati tutti i documenti che contengono il termine ortottista ma non oculista.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8087" name="Text Box 23"/>
          <p:cNvSpPr txBox="1">
            <a:spLocks noChangeArrowheads="1"/>
          </p:cNvSpPr>
          <p:nvPr/>
        </p:nvSpPr>
        <p:spPr bwMode="auto">
          <a:xfrm>
            <a:off x="252413" y="6154738"/>
            <a:ext cx="8132762" cy="396875"/>
          </a:xfrm>
          <a:prstGeom prst="rect">
            <a:avLst/>
          </a:prstGeom>
          <a:noFill/>
          <a:ln w="9525">
            <a:noFill/>
            <a:miter lim="800000"/>
            <a:headEnd/>
            <a:tailEnd/>
          </a:ln>
          <a:effectLst/>
        </p:spPr>
        <p:txBody>
          <a:bodyPr wrap="none">
            <a:spAutoFit/>
          </a:bodyPr>
          <a:lstStyle/>
          <a:p>
            <a:pPr fontAlgn="base">
              <a:spcBef>
                <a:spcPct val="0"/>
              </a:spcBef>
              <a:spcAft>
                <a:spcPct val="0"/>
              </a:spcAft>
            </a:pPr>
            <a:r>
              <a:rPr lang="it-IT" sz="2000" smtClean="0">
                <a:solidFill>
                  <a:srgbClr val="000000"/>
                </a:solidFill>
                <a:latin typeface="Verdana" pitchFamily="34" charset="0"/>
              </a:rPr>
              <a:t>NOTA: alcuni non vengono accettati da tutti i motori di ricerca</a:t>
            </a:r>
          </a:p>
        </p:txBody>
      </p:sp>
      <p:grpSp>
        <p:nvGrpSpPr>
          <p:cNvPr id="2" name="Group 46"/>
          <p:cNvGrpSpPr>
            <a:grpSpLocks/>
          </p:cNvGrpSpPr>
          <p:nvPr/>
        </p:nvGrpSpPr>
        <p:grpSpPr bwMode="auto">
          <a:xfrm>
            <a:off x="519113" y="5330825"/>
            <a:ext cx="2273300" cy="655638"/>
            <a:chOff x="327" y="3519"/>
            <a:chExt cx="1432" cy="413"/>
          </a:xfrm>
        </p:grpSpPr>
        <p:sp>
          <p:nvSpPr>
            <p:cNvPr id="88095" name="Oval 31"/>
            <p:cNvSpPr>
              <a:spLocks noChangeArrowheads="1"/>
            </p:cNvSpPr>
            <p:nvPr/>
          </p:nvSpPr>
          <p:spPr bwMode="auto">
            <a:xfrm>
              <a:off x="327" y="3519"/>
              <a:ext cx="412" cy="413"/>
            </a:xfrm>
            <a:prstGeom prst="ellipse">
              <a:avLst/>
            </a:prstGeom>
            <a:noFill/>
            <a:ln w="9525">
              <a:solidFill>
                <a:schemeClr val="tx1"/>
              </a:solidFill>
              <a:round/>
              <a:headEnd/>
              <a:tailEnd/>
            </a:ln>
            <a:effectLst/>
          </p:spPr>
          <p:txBody>
            <a:bodyPr wrap="none" anchor="ctr"/>
            <a:lstStyle/>
            <a:p>
              <a:pPr algn="ctr" fontAlgn="base">
                <a:spcBef>
                  <a:spcPct val="0"/>
                </a:spcBef>
                <a:spcAft>
                  <a:spcPct val="0"/>
                </a:spcAft>
              </a:pPr>
              <a:r>
                <a:rPr lang="it-IT" sz="2000" smtClean="0">
                  <a:solidFill>
                    <a:srgbClr val="000000"/>
                  </a:solidFill>
                  <a:latin typeface="Verdana" pitchFamily="34" charset="0"/>
                </a:rPr>
                <a:t>A</a:t>
              </a:r>
            </a:p>
          </p:txBody>
        </p:sp>
        <p:sp>
          <p:nvSpPr>
            <p:cNvPr id="88097" name="Oval 33"/>
            <p:cNvSpPr>
              <a:spLocks noChangeArrowheads="1"/>
            </p:cNvSpPr>
            <p:nvPr/>
          </p:nvSpPr>
          <p:spPr bwMode="auto">
            <a:xfrm>
              <a:off x="604" y="3519"/>
              <a:ext cx="412" cy="413"/>
            </a:xfrm>
            <a:prstGeom prst="ellipse">
              <a:avLst/>
            </a:prstGeom>
            <a:noFill/>
            <a:ln w="9525">
              <a:solidFill>
                <a:schemeClr val="tx1"/>
              </a:solidFill>
              <a:round/>
              <a:headEnd/>
              <a:tailEnd/>
            </a:ln>
            <a:effectLst/>
          </p:spPr>
          <p:txBody>
            <a:bodyPr wrap="none" anchor="ctr"/>
            <a:lstStyle/>
            <a:p>
              <a:pPr algn="ctr" fontAlgn="base">
                <a:spcBef>
                  <a:spcPct val="0"/>
                </a:spcBef>
                <a:spcAft>
                  <a:spcPct val="0"/>
                </a:spcAft>
              </a:pPr>
              <a:r>
                <a:rPr lang="it-IT" sz="2000" smtClean="0">
                  <a:solidFill>
                    <a:srgbClr val="000000"/>
                  </a:solidFill>
                  <a:latin typeface="Verdana" pitchFamily="34" charset="0"/>
                </a:rPr>
                <a:t>B</a:t>
              </a:r>
            </a:p>
          </p:txBody>
        </p:sp>
        <p:sp>
          <p:nvSpPr>
            <p:cNvPr id="88099" name="Freeform 35"/>
            <p:cNvSpPr>
              <a:spLocks/>
            </p:cNvSpPr>
            <p:nvPr/>
          </p:nvSpPr>
          <p:spPr bwMode="auto">
            <a:xfrm>
              <a:off x="604" y="3570"/>
              <a:ext cx="136" cy="306"/>
            </a:xfrm>
            <a:custGeom>
              <a:avLst/>
              <a:gdLst/>
              <a:ahLst/>
              <a:cxnLst>
                <a:cxn ang="0">
                  <a:pos x="64" y="0"/>
                </a:cxn>
                <a:cxn ang="0">
                  <a:pos x="0" y="99"/>
                </a:cxn>
                <a:cxn ang="0">
                  <a:pos x="0" y="192"/>
                </a:cxn>
                <a:cxn ang="0">
                  <a:pos x="29" y="249"/>
                </a:cxn>
                <a:cxn ang="0">
                  <a:pos x="64" y="306"/>
                </a:cxn>
                <a:cxn ang="0">
                  <a:pos x="128" y="227"/>
                </a:cxn>
                <a:cxn ang="0">
                  <a:pos x="136" y="163"/>
                </a:cxn>
                <a:cxn ang="0">
                  <a:pos x="136" y="99"/>
                </a:cxn>
                <a:cxn ang="0">
                  <a:pos x="100" y="42"/>
                </a:cxn>
                <a:cxn ang="0">
                  <a:pos x="64" y="0"/>
                </a:cxn>
              </a:cxnLst>
              <a:rect l="0" t="0" r="r" b="b"/>
              <a:pathLst>
                <a:path w="136" h="306">
                  <a:moveTo>
                    <a:pt x="64" y="0"/>
                  </a:moveTo>
                  <a:lnTo>
                    <a:pt x="0" y="99"/>
                  </a:lnTo>
                  <a:lnTo>
                    <a:pt x="0" y="192"/>
                  </a:lnTo>
                  <a:lnTo>
                    <a:pt x="29" y="249"/>
                  </a:lnTo>
                  <a:lnTo>
                    <a:pt x="64" y="306"/>
                  </a:lnTo>
                  <a:lnTo>
                    <a:pt x="128" y="227"/>
                  </a:lnTo>
                  <a:lnTo>
                    <a:pt x="136" y="163"/>
                  </a:lnTo>
                  <a:lnTo>
                    <a:pt x="136" y="99"/>
                  </a:lnTo>
                  <a:lnTo>
                    <a:pt x="100" y="42"/>
                  </a:lnTo>
                  <a:lnTo>
                    <a:pt x="64" y="0"/>
                  </a:lnTo>
                  <a:close/>
                </a:path>
              </a:pathLst>
            </a:custGeom>
            <a:solidFill>
              <a:srgbClr val="FF0000"/>
            </a:solidFill>
            <a:ln w="9525">
              <a:noFill/>
              <a:round/>
              <a:headEnd/>
              <a:tailEnd/>
            </a:ln>
            <a:effectLst/>
          </p:spPr>
          <p:txBody>
            <a:bodyPr/>
            <a:lstStyle/>
            <a:p>
              <a:pPr fontAlgn="base">
                <a:spcBef>
                  <a:spcPct val="0"/>
                </a:spcBef>
                <a:spcAft>
                  <a:spcPct val="0"/>
                </a:spcAft>
              </a:pPr>
              <a:endParaRPr lang="it-IT" sz="2400" smtClean="0">
                <a:solidFill>
                  <a:srgbClr val="000000"/>
                </a:solidFill>
                <a:latin typeface="Verdana" pitchFamily="34" charset="0"/>
              </a:endParaRPr>
            </a:p>
          </p:txBody>
        </p:sp>
        <p:sp>
          <p:nvSpPr>
            <p:cNvPr id="88107" name="Text Box 43"/>
            <p:cNvSpPr txBox="1">
              <a:spLocks noChangeArrowheads="1"/>
            </p:cNvSpPr>
            <p:nvPr/>
          </p:nvSpPr>
          <p:spPr bwMode="auto">
            <a:xfrm>
              <a:off x="990" y="3610"/>
              <a:ext cx="769"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it-IT" smtClean="0">
                  <a:solidFill>
                    <a:srgbClr val="000000"/>
                  </a:solidFill>
                  <a:latin typeface="Verdana" pitchFamily="34" charset="0"/>
                </a:rPr>
                <a:t>A </a:t>
              </a:r>
              <a:r>
                <a:rPr lang="it-IT" b="1" smtClean="0">
                  <a:solidFill>
                    <a:srgbClr val="000000"/>
                  </a:solidFill>
                  <a:latin typeface="Verdana" pitchFamily="34" charset="0"/>
                </a:rPr>
                <a:t>AND</a:t>
              </a:r>
              <a:r>
                <a:rPr lang="it-IT" smtClean="0">
                  <a:solidFill>
                    <a:srgbClr val="000000"/>
                  </a:solidFill>
                  <a:latin typeface="Verdana" pitchFamily="34" charset="0"/>
                </a:rPr>
                <a:t> B</a:t>
              </a:r>
            </a:p>
          </p:txBody>
        </p:sp>
      </p:grpSp>
      <p:grpSp>
        <p:nvGrpSpPr>
          <p:cNvPr id="3" name="Group 47"/>
          <p:cNvGrpSpPr>
            <a:grpSpLocks/>
          </p:cNvGrpSpPr>
          <p:nvPr/>
        </p:nvGrpSpPr>
        <p:grpSpPr bwMode="auto">
          <a:xfrm>
            <a:off x="3549650" y="5330825"/>
            <a:ext cx="2084388" cy="655638"/>
            <a:chOff x="2176" y="3519"/>
            <a:chExt cx="1313" cy="413"/>
          </a:xfrm>
        </p:grpSpPr>
        <p:sp>
          <p:nvSpPr>
            <p:cNvPr id="88100" name="Oval 36"/>
            <p:cNvSpPr>
              <a:spLocks noChangeArrowheads="1"/>
            </p:cNvSpPr>
            <p:nvPr/>
          </p:nvSpPr>
          <p:spPr bwMode="auto">
            <a:xfrm>
              <a:off x="2176" y="3519"/>
              <a:ext cx="412" cy="413"/>
            </a:xfrm>
            <a:prstGeom prst="ellipse">
              <a:avLst/>
            </a:prstGeom>
            <a:solidFill>
              <a:srgbClr val="FF0000"/>
            </a:solidFill>
            <a:ln w="9525">
              <a:solidFill>
                <a:schemeClr val="tx1"/>
              </a:solidFill>
              <a:round/>
              <a:headEnd/>
              <a:tailEnd/>
            </a:ln>
            <a:effectLst/>
          </p:spPr>
          <p:txBody>
            <a:bodyPr wrap="none" anchor="ctr"/>
            <a:lstStyle/>
            <a:p>
              <a:pPr algn="ctr" fontAlgn="base">
                <a:spcBef>
                  <a:spcPct val="0"/>
                </a:spcBef>
                <a:spcAft>
                  <a:spcPct val="0"/>
                </a:spcAft>
              </a:pPr>
              <a:r>
                <a:rPr lang="it-IT" sz="2000" smtClean="0">
                  <a:solidFill>
                    <a:srgbClr val="000000"/>
                  </a:solidFill>
                  <a:latin typeface="Verdana" pitchFamily="34" charset="0"/>
                </a:rPr>
                <a:t>A</a:t>
              </a:r>
            </a:p>
          </p:txBody>
        </p:sp>
        <p:sp>
          <p:nvSpPr>
            <p:cNvPr id="88101" name="Oval 37"/>
            <p:cNvSpPr>
              <a:spLocks noChangeArrowheads="1"/>
            </p:cNvSpPr>
            <p:nvPr/>
          </p:nvSpPr>
          <p:spPr bwMode="auto">
            <a:xfrm>
              <a:off x="2453" y="3519"/>
              <a:ext cx="412" cy="413"/>
            </a:xfrm>
            <a:prstGeom prst="ellipse">
              <a:avLst/>
            </a:prstGeom>
            <a:solidFill>
              <a:srgbClr val="FF0000"/>
            </a:solidFill>
            <a:ln w="9525">
              <a:solidFill>
                <a:schemeClr val="tx1"/>
              </a:solidFill>
              <a:round/>
              <a:headEnd/>
              <a:tailEnd/>
            </a:ln>
            <a:effectLst/>
          </p:spPr>
          <p:txBody>
            <a:bodyPr wrap="none" anchor="ctr"/>
            <a:lstStyle/>
            <a:p>
              <a:pPr algn="ctr" fontAlgn="base">
                <a:spcBef>
                  <a:spcPct val="0"/>
                </a:spcBef>
                <a:spcAft>
                  <a:spcPct val="0"/>
                </a:spcAft>
              </a:pPr>
              <a:r>
                <a:rPr lang="it-IT" sz="2000" smtClean="0">
                  <a:solidFill>
                    <a:srgbClr val="000000"/>
                  </a:solidFill>
                  <a:latin typeface="Verdana" pitchFamily="34" charset="0"/>
                </a:rPr>
                <a:t>B</a:t>
              </a:r>
            </a:p>
          </p:txBody>
        </p:sp>
        <p:sp>
          <p:nvSpPr>
            <p:cNvPr id="88108" name="Text Box 44"/>
            <p:cNvSpPr txBox="1">
              <a:spLocks noChangeArrowheads="1"/>
            </p:cNvSpPr>
            <p:nvPr/>
          </p:nvSpPr>
          <p:spPr bwMode="auto">
            <a:xfrm>
              <a:off x="2839" y="3610"/>
              <a:ext cx="650"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it-IT" smtClean="0">
                  <a:solidFill>
                    <a:srgbClr val="000000"/>
                  </a:solidFill>
                  <a:latin typeface="Verdana" pitchFamily="34" charset="0"/>
                </a:rPr>
                <a:t>A </a:t>
              </a:r>
              <a:r>
                <a:rPr lang="it-IT" b="1" smtClean="0">
                  <a:solidFill>
                    <a:srgbClr val="000000"/>
                  </a:solidFill>
                  <a:latin typeface="Verdana" pitchFamily="34" charset="0"/>
                </a:rPr>
                <a:t>OR</a:t>
              </a:r>
              <a:r>
                <a:rPr lang="it-IT" smtClean="0">
                  <a:solidFill>
                    <a:srgbClr val="000000"/>
                  </a:solidFill>
                  <a:latin typeface="Verdana" pitchFamily="34" charset="0"/>
                </a:rPr>
                <a:t> B</a:t>
              </a:r>
            </a:p>
          </p:txBody>
        </p:sp>
      </p:grpSp>
      <p:grpSp>
        <p:nvGrpSpPr>
          <p:cNvPr id="4" name="Group 48"/>
          <p:cNvGrpSpPr>
            <a:grpSpLocks/>
          </p:cNvGrpSpPr>
          <p:nvPr/>
        </p:nvGrpSpPr>
        <p:grpSpPr bwMode="auto">
          <a:xfrm>
            <a:off x="6391275" y="5332413"/>
            <a:ext cx="2260600" cy="655637"/>
            <a:chOff x="4026" y="3520"/>
            <a:chExt cx="1424" cy="413"/>
          </a:xfrm>
        </p:grpSpPr>
        <p:sp>
          <p:nvSpPr>
            <p:cNvPr id="88102" name="Oval 38"/>
            <p:cNvSpPr>
              <a:spLocks noChangeArrowheads="1"/>
            </p:cNvSpPr>
            <p:nvPr/>
          </p:nvSpPr>
          <p:spPr bwMode="auto">
            <a:xfrm>
              <a:off x="4026" y="3520"/>
              <a:ext cx="412" cy="413"/>
            </a:xfrm>
            <a:prstGeom prst="ellipse">
              <a:avLst/>
            </a:prstGeom>
            <a:solidFill>
              <a:srgbClr val="FF0000"/>
            </a:solidFill>
            <a:ln w="9525">
              <a:solidFill>
                <a:schemeClr val="tx1"/>
              </a:solidFill>
              <a:round/>
              <a:headEnd/>
              <a:tailEnd/>
            </a:ln>
            <a:effectLst/>
          </p:spPr>
          <p:txBody>
            <a:bodyPr wrap="none" anchor="ctr"/>
            <a:lstStyle/>
            <a:p>
              <a:pPr algn="ctr" fontAlgn="base">
                <a:spcBef>
                  <a:spcPct val="0"/>
                </a:spcBef>
                <a:spcAft>
                  <a:spcPct val="0"/>
                </a:spcAft>
              </a:pPr>
              <a:r>
                <a:rPr lang="it-IT" sz="2000" smtClean="0">
                  <a:solidFill>
                    <a:srgbClr val="000000"/>
                  </a:solidFill>
                  <a:latin typeface="Verdana" pitchFamily="34" charset="0"/>
                </a:rPr>
                <a:t>A</a:t>
              </a:r>
            </a:p>
          </p:txBody>
        </p:sp>
        <p:sp>
          <p:nvSpPr>
            <p:cNvPr id="88103" name="Oval 39"/>
            <p:cNvSpPr>
              <a:spLocks noChangeArrowheads="1"/>
            </p:cNvSpPr>
            <p:nvPr/>
          </p:nvSpPr>
          <p:spPr bwMode="auto">
            <a:xfrm>
              <a:off x="4303" y="3520"/>
              <a:ext cx="412" cy="413"/>
            </a:xfrm>
            <a:prstGeom prst="ellipse">
              <a:avLst/>
            </a:prstGeom>
            <a:solidFill>
              <a:schemeClr val="bg1"/>
            </a:solidFill>
            <a:ln w="9525">
              <a:solidFill>
                <a:schemeClr val="tx1"/>
              </a:solidFill>
              <a:round/>
              <a:headEnd/>
              <a:tailEnd/>
            </a:ln>
            <a:effectLst/>
          </p:spPr>
          <p:txBody>
            <a:bodyPr wrap="none" anchor="ctr"/>
            <a:lstStyle/>
            <a:p>
              <a:pPr algn="ctr" fontAlgn="base">
                <a:spcBef>
                  <a:spcPct val="0"/>
                </a:spcBef>
                <a:spcAft>
                  <a:spcPct val="0"/>
                </a:spcAft>
              </a:pPr>
              <a:r>
                <a:rPr lang="it-IT" sz="2000" smtClean="0">
                  <a:solidFill>
                    <a:srgbClr val="000000"/>
                  </a:solidFill>
                  <a:latin typeface="Verdana" pitchFamily="34" charset="0"/>
                </a:rPr>
                <a:t>B</a:t>
              </a:r>
            </a:p>
          </p:txBody>
        </p:sp>
        <p:sp>
          <p:nvSpPr>
            <p:cNvPr id="88109" name="Text Box 45"/>
            <p:cNvSpPr txBox="1">
              <a:spLocks noChangeArrowheads="1"/>
            </p:cNvSpPr>
            <p:nvPr/>
          </p:nvSpPr>
          <p:spPr bwMode="auto">
            <a:xfrm>
              <a:off x="4693" y="3610"/>
              <a:ext cx="757"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it-IT" smtClean="0">
                  <a:solidFill>
                    <a:srgbClr val="000000"/>
                  </a:solidFill>
                  <a:latin typeface="Verdana" pitchFamily="34" charset="0"/>
                </a:rPr>
                <a:t>A </a:t>
              </a:r>
              <a:r>
                <a:rPr lang="it-IT" b="1" smtClean="0">
                  <a:solidFill>
                    <a:srgbClr val="000000"/>
                  </a:solidFill>
                  <a:latin typeface="Verdana" pitchFamily="34" charset="0"/>
                </a:rPr>
                <a:t>NOT</a:t>
              </a:r>
              <a:r>
                <a:rPr lang="it-IT" smtClean="0">
                  <a:solidFill>
                    <a:srgbClr val="000000"/>
                  </a:solidFill>
                  <a:latin typeface="Verdana" pitchFamily="34" charset="0"/>
                </a:rPr>
                <a:t> B</a:t>
              </a:r>
            </a:p>
          </p:txBody>
        </p:sp>
      </p:gr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76200" y="76200"/>
            <a:ext cx="8382000" cy="457200"/>
          </a:xfrm>
          <a:prstGeom prst="rect">
            <a:avLst/>
          </a:prstGeom>
          <a:noFill/>
          <a:ln w="9525">
            <a:noFill/>
            <a:miter lim="800000"/>
            <a:headEnd/>
            <a:tailEnd/>
          </a:ln>
          <a:effectLst/>
        </p:spPr>
        <p:txBody>
          <a:bodyPr>
            <a:spAutoFit/>
          </a:bodyPr>
          <a:lstStyle/>
          <a:p>
            <a:pPr algn="just">
              <a:spcBef>
                <a:spcPct val="50000"/>
              </a:spcBef>
            </a:pPr>
            <a:r>
              <a:rPr lang="it-IT">
                <a:solidFill>
                  <a:srgbClr val="0000FF"/>
                </a:solidFill>
              </a:rPr>
              <a:t>Esempi di RIVISTE SCIENTIFICHE</a:t>
            </a:r>
          </a:p>
        </p:txBody>
      </p:sp>
      <p:sp>
        <p:nvSpPr>
          <p:cNvPr id="63491" name="Text Box 3"/>
          <p:cNvSpPr txBox="1">
            <a:spLocks noChangeArrowheads="1"/>
          </p:cNvSpPr>
          <p:nvPr/>
        </p:nvSpPr>
        <p:spPr bwMode="auto">
          <a:xfrm>
            <a:off x="228600" y="746125"/>
            <a:ext cx="8686800" cy="3893374"/>
          </a:xfrm>
          <a:prstGeom prst="rect">
            <a:avLst/>
          </a:prstGeom>
          <a:noFill/>
          <a:ln w="9525">
            <a:noFill/>
            <a:miter lim="800000"/>
            <a:headEnd/>
            <a:tailEnd/>
          </a:ln>
          <a:effectLst/>
        </p:spPr>
        <p:txBody>
          <a:bodyPr>
            <a:spAutoFit/>
          </a:bodyPr>
          <a:lstStyle/>
          <a:p>
            <a:pPr>
              <a:spcBef>
                <a:spcPct val="50000"/>
              </a:spcBef>
            </a:pPr>
            <a:r>
              <a:rPr lang="it-IT" sz="2200" b="1" dirty="0" err="1"/>
              <a:t>British</a:t>
            </a:r>
            <a:r>
              <a:rPr lang="it-IT" sz="2200" b="1" dirty="0"/>
              <a:t> </a:t>
            </a:r>
            <a:r>
              <a:rPr lang="it-IT" sz="2200" b="1" dirty="0" err="1"/>
              <a:t>Medical</a:t>
            </a:r>
            <a:r>
              <a:rPr lang="it-IT" sz="2200" b="1" dirty="0"/>
              <a:t> </a:t>
            </a:r>
            <a:r>
              <a:rPr lang="it-IT" sz="2200" b="1" dirty="0" smtClean="0"/>
              <a:t>Journal</a:t>
            </a:r>
            <a:endParaRPr lang="it-IT" sz="2200" dirty="0"/>
          </a:p>
          <a:p>
            <a:r>
              <a:rPr lang="it-IT" sz="2200" dirty="0" smtClean="0"/>
              <a:t>www.bmj.com</a:t>
            </a:r>
            <a:endParaRPr lang="it-IT" sz="2200" dirty="0"/>
          </a:p>
          <a:p>
            <a:pPr>
              <a:spcBef>
                <a:spcPct val="50000"/>
              </a:spcBef>
            </a:pPr>
            <a:endParaRPr lang="it-IT" sz="2000" dirty="0"/>
          </a:p>
          <a:p>
            <a:pPr>
              <a:spcBef>
                <a:spcPct val="50000"/>
              </a:spcBef>
            </a:pPr>
            <a:r>
              <a:rPr lang="it-IT" sz="2200" b="1" dirty="0"/>
              <a:t>New England Journal </a:t>
            </a:r>
            <a:r>
              <a:rPr lang="it-IT" sz="2200" b="1" dirty="0" err="1"/>
              <a:t>of</a:t>
            </a:r>
            <a:r>
              <a:rPr lang="it-IT" sz="2200" b="1" dirty="0"/>
              <a:t> </a:t>
            </a:r>
            <a:r>
              <a:rPr lang="it-IT" sz="2200" b="1" dirty="0" smtClean="0"/>
              <a:t>Medicine</a:t>
            </a:r>
            <a:endParaRPr lang="it-IT" sz="2200" dirty="0"/>
          </a:p>
          <a:p>
            <a:r>
              <a:rPr lang="it-IT" sz="2200" dirty="0" smtClean="0"/>
              <a:t>www.nejm.org</a:t>
            </a:r>
            <a:endParaRPr lang="it-IT" sz="2200" dirty="0"/>
          </a:p>
          <a:p>
            <a:pPr>
              <a:spcBef>
                <a:spcPct val="50000"/>
              </a:spcBef>
            </a:pPr>
            <a:endParaRPr lang="it-IT" sz="2000" dirty="0"/>
          </a:p>
          <a:p>
            <a:pPr>
              <a:spcBef>
                <a:spcPct val="50000"/>
              </a:spcBef>
            </a:pPr>
            <a:r>
              <a:rPr lang="it-IT" sz="2200" b="1" dirty="0"/>
              <a:t>Journal </a:t>
            </a:r>
            <a:r>
              <a:rPr lang="it-IT" sz="2200" b="1" dirty="0" err="1"/>
              <a:t>of</a:t>
            </a:r>
            <a:r>
              <a:rPr lang="it-IT" sz="2200" b="1" dirty="0"/>
              <a:t> </a:t>
            </a:r>
            <a:r>
              <a:rPr lang="it-IT" sz="2200" b="1" dirty="0" err="1"/>
              <a:t>Medical</a:t>
            </a:r>
            <a:r>
              <a:rPr lang="it-IT" sz="2200" b="1" dirty="0"/>
              <a:t> Internet </a:t>
            </a:r>
            <a:r>
              <a:rPr lang="it-IT" sz="2200" b="1" dirty="0" err="1" smtClean="0"/>
              <a:t>Research</a:t>
            </a:r>
            <a:endParaRPr lang="it-IT" sz="2200" b="1" dirty="0"/>
          </a:p>
          <a:p>
            <a:r>
              <a:rPr lang="it-IT" sz="2200" dirty="0" smtClean="0"/>
              <a:t>www.jmir.org</a:t>
            </a:r>
            <a:endParaRPr lang="it-IT" sz="2200" dirty="0"/>
          </a:p>
          <a:p>
            <a:pPr>
              <a:spcBef>
                <a:spcPct val="50000"/>
              </a:spcBef>
            </a:pPr>
            <a:endParaRPr lang="it-IT" sz="2200" dirty="0"/>
          </a:p>
        </p:txBody>
      </p:sp>
      <p:pic>
        <p:nvPicPr>
          <p:cNvPr id="1026" name="Picture 2"/>
          <p:cNvPicPr>
            <a:picLocks noChangeAspect="1" noChangeArrowheads="1"/>
          </p:cNvPicPr>
          <p:nvPr/>
        </p:nvPicPr>
        <p:blipFill>
          <a:blip r:embed="rId2" cstate="print"/>
          <a:srcRect l="14959" t="35135" r="73864" b="56494"/>
          <a:stretch>
            <a:fillRect/>
          </a:stretch>
        </p:blipFill>
        <p:spPr bwMode="auto">
          <a:xfrm>
            <a:off x="6797047" y="908720"/>
            <a:ext cx="950506" cy="43204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31625" t="42215" r="33200" b="47405"/>
          <a:stretch>
            <a:fillRect/>
          </a:stretch>
        </p:blipFill>
        <p:spPr bwMode="auto">
          <a:xfrm>
            <a:off x="6228184" y="2060848"/>
            <a:ext cx="2088232" cy="374012"/>
          </a:xfrm>
          <a:prstGeom prst="rect">
            <a:avLst/>
          </a:prstGeom>
          <a:noFill/>
          <a:ln w="9525">
            <a:noFill/>
            <a:miter lim="800000"/>
            <a:headEnd/>
            <a:tailEnd/>
          </a:ln>
        </p:spPr>
      </p:pic>
      <p:pic>
        <p:nvPicPr>
          <p:cNvPr id="1029" name="Picture 5" descr="http://www.jmir.org/ojs/public/journals/1/pageHeaderLogoImage.gif"/>
          <p:cNvPicPr>
            <a:picLocks noChangeAspect="1" noChangeArrowheads="1"/>
          </p:cNvPicPr>
          <p:nvPr/>
        </p:nvPicPr>
        <p:blipFill>
          <a:blip r:embed="rId4" cstate="print"/>
          <a:srcRect/>
          <a:stretch>
            <a:fillRect/>
          </a:stretch>
        </p:blipFill>
        <p:spPr bwMode="auto">
          <a:xfrm>
            <a:off x="6753374" y="3284984"/>
            <a:ext cx="1037853" cy="691902"/>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76200" y="76200"/>
            <a:ext cx="8382000" cy="461665"/>
          </a:xfrm>
          <a:prstGeom prst="rect">
            <a:avLst/>
          </a:prstGeom>
          <a:noFill/>
          <a:ln w="9525">
            <a:noFill/>
            <a:miter lim="800000"/>
            <a:headEnd/>
            <a:tailEnd/>
          </a:ln>
          <a:effectLst/>
        </p:spPr>
        <p:txBody>
          <a:bodyPr>
            <a:spAutoFit/>
          </a:bodyPr>
          <a:lstStyle/>
          <a:p>
            <a:pPr algn="just">
              <a:spcBef>
                <a:spcPct val="50000"/>
              </a:spcBef>
            </a:pPr>
            <a:r>
              <a:rPr lang="it-IT" sz="2400" dirty="0">
                <a:solidFill>
                  <a:srgbClr val="FF0000"/>
                </a:solidFill>
              </a:rPr>
              <a:t>DATABASE </a:t>
            </a:r>
            <a:r>
              <a:rPr lang="it-IT" sz="2400" dirty="0" err="1">
                <a:solidFill>
                  <a:srgbClr val="FF0000"/>
                </a:solidFill>
              </a:rPr>
              <a:t>DI</a:t>
            </a:r>
            <a:r>
              <a:rPr lang="it-IT" sz="2400" dirty="0">
                <a:solidFill>
                  <a:srgbClr val="FF0000"/>
                </a:solidFill>
              </a:rPr>
              <a:t> IMMAGINI E </a:t>
            </a:r>
            <a:r>
              <a:rPr lang="it-IT" sz="2400" dirty="0" err="1">
                <a:solidFill>
                  <a:srgbClr val="FF0000"/>
                </a:solidFill>
              </a:rPr>
              <a:t>DI</a:t>
            </a:r>
            <a:r>
              <a:rPr lang="it-IT" sz="2400" dirty="0">
                <a:solidFill>
                  <a:srgbClr val="FF0000"/>
                </a:solidFill>
              </a:rPr>
              <a:t> DATI</a:t>
            </a:r>
          </a:p>
        </p:txBody>
      </p:sp>
      <p:sp>
        <p:nvSpPr>
          <p:cNvPr id="59395" name="Text Box 3"/>
          <p:cNvSpPr txBox="1">
            <a:spLocks noChangeArrowheads="1"/>
          </p:cNvSpPr>
          <p:nvPr/>
        </p:nvSpPr>
        <p:spPr bwMode="auto">
          <a:xfrm>
            <a:off x="228600" y="762000"/>
            <a:ext cx="8534400" cy="1311275"/>
          </a:xfrm>
          <a:prstGeom prst="rect">
            <a:avLst/>
          </a:prstGeom>
          <a:noFill/>
          <a:ln w="9525">
            <a:noFill/>
            <a:miter lim="800000"/>
            <a:headEnd/>
            <a:tailEnd/>
          </a:ln>
          <a:effectLst/>
        </p:spPr>
        <p:txBody>
          <a:bodyPr>
            <a:spAutoFit/>
          </a:bodyPr>
          <a:lstStyle/>
          <a:p>
            <a:pPr algn="just">
              <a:spcBef>
                <a:spcPct val="50000"/>
              </a:spcBef>
            </a:pPr>
            <a:r>
              <a:rPr lang="it-IT" sz="2000" dirty="0"/>
              <a:t>Utilizzati per: didattica, aggiornamento professionale, … </a:t>
            </a:r>
          </a:p>
          <a:p>
            <a:pPr algn="just">
              <a:spcBef>
                <a:spcPct val="50000"/>
              </a:spcBef>
            </a:pPr>
            <a:r>
              <a:rPr lang="it-IT" sz="2000" dirty="0"/>
              <a:t>Possono sostituire libri, radiografie, …</a:t>
            </a:r>
          </a:p>
          <a:p>
            <a:pPr algn="just">
              <a:spcBef>
                <a:spcPct val="50000"/>
              </a:spcBef>
            </a:pPr>
            <a:r>
              <a:rPr lang="it-IT" sz="2000" dirty="0"/>
              <a:t>L’accesso a queste risorse avviene tramite interfaccia Web.</a:t>
            </a:r>
          </a:p>
        </p:txBody>
      </p:sp>
      <p:sp>
        <p:nvSpPr>
          <p:cNvPr id="59396" name="Text Box 4"/>
          <p:cNvSpPr txBox="1">
            <a:spLocks noChangeArrowheads="1"/>
          </p:cNvSpPr>
          <p:nvPr/>
        </p:nvSpPr>
        <p:spPr bwMode="auto">
          <a:xfrm>
            <a:off x="76200" y="2727325"/>
            <a:ext cx="8382000" cy="457200"/>
          </a:xfrm>
          <a:prstGeom prst="rect">
            <a:avLst/>
          </a:prstGeom>
          <a:noFill/>
          <a:ln w="9525">
            <a:noFill/>
            <a:miter lim="800000"/>
            <a:headEnd/>
            <a:tailEnd/>
          </a:ln>
          <a:effectLst/>
        </p:spPr>
        <p:txBody>
          <a:bodyPr>
            <a:spAutoFit/>
          </a:bodyPr>
          <a:lstStyle/>
          <a:p>
            <a:pPr algn="just">
              <a:spcBef>
                <a:spcPct val="50000"/>
              </a:spcBef>
            </a:pPr>
            <a:r>
              <a:rPr lang="it-IT" dirty="0">
                <a:solidFill>
                  <a:srgbClr val="0000FF"/>
                </a:solidFill>
              </a:rPr>
              <a:t>Esempi di DATABASE </a:t>
            </a:r>
            <a:r>
              <a:rPr lang="it-IT" dirty="0" err="1">
                <a:solidFill>
                  <a:srgbClr val="0000FF"/>
                </a:solidFill>
              </a:rPr>
              <a:t>DI</a:t>
            </a:r>
            <a:r>
              <a:rPr lang="it-IT" dirty="0">
                <a:solidFill>
                  <a:srgbClr val="0000FF"/>
                </a:solidFill>
              </a:rPr>
              <a:t> IMMAGINI E </a:t>
            </a:r>
            <a:r>
              <a:rPr lang="it-IT" dirty="0" err="1">
                <a:solidFill>
                  <a:srgbClr val="0000FF"/>
                </a:solidFill>
              </a:rPr>
              <a:t>DI</a:t>
            </a:r>
            <a:r>
              <a:rPr lang="it-IT" dirty="0">
                <a:solidFill>
                  <a:srgbClr val="0000FF"/>
                </a:solidFill>
              </a:rPr>
              <a:t> DATI</a:t>
            </a:r>
          </a:p>
        </p:txBody>
      </p:sp>
      <p:sp>
        <p:nvSpPr>
          <p:cNvPr id="59397" name="Text Box 5"/>
          <p:cNvSpPr txBox="1">
            <a:spLocks noChangeArrowheads="1"/>
          </p:cNvSpPr>
          <p:nvPr/>
        </p:nvSpPr>
        <p:spPr bwMode="auto">
          <a:xfrm>
            <a:off x="228600" y="3336925"/>
            <a:ext cx="8686800" cy="2462213"/>
          </a:xfrm>
          <a:prstGeom prst="rect">
            <a:avLst/>
          </a:prstGeom>
          <a:noFill/>
          <a:ln w="9525">
            <a:noFill/>
            <a:miter lim="800000"/>
            <a:headEnd/>
            <a:tailEnd/>
          </a:ln>
          <a:effectLst/>
        </p:spPr>
        <p:txBody>
          <a:bodyPr>
            <a:spAutoFit/>
          </a:bodyPr>
          <a:lstStyle/>
          <a:p>
            <a:pPr>
              <a:spcBef>
                <a:spcPct val="50000"/>
              </a:spcBef>
            </a:pPr>
            <a:r>
              <a:rPr lang="it-IT" sz="2200" b="1" dirty="0" err="1"/>
              <a:t>Medical</a:t>
            </a:r>
            <a:r>
              <a:rPr lang="it-IT" sz="2200" b="1" dirty="0"/>
              <a:t> </a:t>
            </a:r>
            <a:r>
              <a:rPr lang="it-IT" sz="2200" b="1" dirty="0" err="1"/>
              <a:t>Images</a:t>
            </a:r>
            <a:r>
              <a:rPr lang="it-IT" sz="2200" b="1" dirty="0"/>
              <a:t> and </a:t>
            </a:r>
            <a:r>
              <a:rPr lang="it-IT" sz="2200" b="1" dirty="0" err="1"/>
              <a:t>Illustrations</a:t>
            </a:r>
            <a:r>
              <a:rPr lang="it-IT" sz="2200" b="1" dirty="0"/>
              <a:t> </a:t>
            </a:r>
            <a:r>
              <a:rPr lang="it-IT" sz="2200" dirty="0" smtClean="0"/>
              <a:t>http://www.springerimages.com/</a:t>
            </a:r>
            <a:r>
              <a:rPr lang="it-IT" sz="2200" dirty="0" err="1" smtClean="0"/>
              <a:t>ImagesMD</a:t>
            </a:r>
            <a:r>
              <a:rPr lang="it-IT" sz="2200" dirty="0" smtClean="0"/>
              <a:t>/</a:t>
            </a:r>
            <a:endParaRPr lang="it-IT" sz="2200" dirty="0"/>
          </a:p>
          <a:p>
            <a:pPr>
              <a:spcBef>
                <a:spcPct val="50000"/>
              </a:spcBef>
            </a:pPr>
            <a:r>
              <a:rPr lang="en-US" sz="2200" b="1" dirty="0" smtClean="0"/>
              <a:t>Public Health Image Library (PHIL)</a:t>
            </a:r>
            <a:endParaRPr lang="it-IT" sz="2200" dirty="0" smtClean="0"/>
          </a:p>
          <a:p>
            <a:r>
              <a:rPr lang="it-IT" sz="2200" dirty="0" smtClean="0"/>
              <a:t>http://phil.cdc.gov/phil/home.asp</a:t>
            </a:r>
            <a:endParaRPr lang="it-IT" sz="2200" dirty="0"/>
          </a:p>
          <a:p>
            <a:pPr>
              <a:spcBef>
                <a:spcPct val="50000"/>
              </a:spcBef>
            </a:pPr>
            <a:r>
              <a:rPr lang="it-IT" sz="2200" b="1" dirty="0" err="1" smtClean="0"/>
              <a:t>Visivle</a:t>
            </a:r>
            <a:r>
              <a:rPr lang="it-IT" sz="2200" b="1" dirty="0" smtClean="0"/>
              <a:t> </a:t>
            </a:r>
            <a:r>
              <a:rPr lang="it-IT" sz="2200" b="1" dirty="0" err="1" smtClean="0"/>
              <a:t>Human</a:t>
            </a:r>
            <a:r>
              <a:rPr lang="it-IT" sz="2200" b="1" dirty="0" smtClean="0"/>
              <a:t> Project</a:t>
            </a:r>
          </a:p>
          <a:p>
            <a:r>
              <a:rPr lang="it-IT" sz="2200" dirty="0" smtClean="0"/>
              <a:t>http://www.nlm.nih.gov/</a:t>
            </a:r>
            <a:r>
              <a:rPr lang="it-IT" sz="2200" dirty="0" err="1" smtClean="0"/>
              <a:t>research</a:t>
            </a:r>
            <a:r>
              <a:rPr lang="it-IT" sz="2200" dirty="0" smtClean="0"/>
              <a:t>/</a:t>
            </a:r>
            <a:r>
              <a:rPr lang="it-IT" sz="2200" dirty="0" err="1" smtClean="0"/>
              <a:t>visible</a:t>
            </a:r>
            <a:r>
              <a:rPr lang="it-IT" sz="2200" dirty="0" smtClean="0"/>
              <a:t>/</a:t>
            </a:r>
          </a:p>
        </p:txBody>
      </p:sp>
      <p:pic>
        <p:nvPicPr>
          <p:cNvPr id="12289" name="Picture 1"/>
          <p:cNvPicPr>
            <a:picLocks noChangeAspect="1" noChangeArrowheads="1"/>
          </p:cNvPicPr>
          <p:nvPr/>
        </p:nvPicPr>
        <p:blipFill>
          <a:blip r:embed="rId3" cstate="print"/>
          <a:srcRect/>
          <a:stretch>
            <a:fillRect/>
          </a:stretch>
        </p:blipFill>
        <p:spPr bwMode="auto">
          <a:xfrm>
            <a:off x="7233042" y="3836570"/>
            <a:ext cx="978108" cy="350811"/>
          </a:xfrm>
          <a:prstGeom prst="rect">
            <a:avLst/>
          </a:prstGeom>
          <a:noFill/>
          <a:ln w="9525">
            <a:noFill/>
            <a:miter lim="800000"/>
            <a:headEnd/>
            <a:tailEnd/>
          </a:ln>
        </p:spPr>
      </p:pic>
      <p:pic>
        <p:nvPicPr>
          <p:cNvPr id="12291" name="Picture 3" descr="http://www.springerimages.com/images/header.jpg"/>
          <p:cNvPicPr>
            <a:picLocks noChangeAspect="1" noChangeArrowheads="1"/>
          </p:cNvPicPr>
          <p:nvPr/>
        </p:nvPicPr>
        <p:blipFill>
          <a:blip r:embed="rId4" cstate="print"/>
          <a:srcRect/>
          <a:stretch>
            <a:fillRect/>
          </a:stretch>
        </p:blipFill>
        <p:spPr bwMode="auto">
          <a:xfrm>
            <a:off x="7190910" y="3354464"/>
            <a:ext cx="1062372" cy="316451"/>
          </a:xfrm>
          <a:prstGeom prst="rect">
            <a:avLst/>
          </a:prstGeom>
          <a:noFill/>
        </p:spPr>
      </p:pic>
      <p:pic>
        <p:nvPicPr>
          <p:cNvPr id="9" name="Picture 4"/>
          <p:cNvPicPr>
            <a:picLocks noChangeAspect="1" noChangeArrowheads="1"/>
          </p:cNvPicPr>
          <p:nvPr/>
        </p:nvPicPr>
        <p:blipFill>
          <a:blip r:embed="rId5" cstate="print"/>
          <a:srcRect l="1778" t="32448" r="69317" b="61990"/>
          <a:stretch>
            <a:fillRect/>
          </a:stretch>
        </p:blipFill>
        <p:spPr bwMode="auto">
          <a:xfrm>
            <a:off x="6785992" y="4581128"/>
            <a:ext cx="1872208" cy="288032"/>
          </a:xfrm>
          <a:prstGeom prst="rect">
            <a:avLst/>
          </a:prstGeom>
          <a:noFill/>
          <a:ln w="9525">
            <a:noFill/>
            <a:miter lim="800000"/>
            <a:headEnd/>
            <a:tailEnd/>
          </a:ln>
        </p:spPr>
      </p:pic>
      <p:pic>
        <p:nvPicPr>
          <p:cNvPr id="12292" name="Picture 4"/>
          <p:cNvPicPr>
            <a:picLocks noChangeAspect="1" noChangeArrowheads="1"/>
          </p:cNvPicPr>
          <p:nvPr/>
        </p:nvPicPr>
        <p:blipFill>
          <a:blip r:embed="rId5" cstate="print"/>
          <a:srcRect l="666" t="21325" r="50695" b="71723"/>
          <a:stretch>
            <a:fillRect/>
          </a:stretch>
        </p:blipFill>
        <p:spPr bwMode="auto">
          <a:xfrm>
            <a:off x="6416697" y="4293096"/>
            <a:ext cx="2610798" cy="298377"/>
          </a:xfrm>
          <a:prstGeom prst="rect">
            <a:avLst/>
          </a:prstGeom>
          <a:noFill/>
          <a:ln w="9525">
            <a:noFill/>
            <a:miter lim="800000"/>
            <a:headEnd/>
            <a:tailEnd/>
          </a:ln>
        </p:spPr>
      </p:pic>
      <p:pic>
        <p:nvPicPr>
          <p:cNvPr id="12293" name="Picture 5"/>
          <p:cNvPicPr>
            <a:picLocks noChangeAspect="1" noChangeArrowheads="1"/>
          </p:cNvPicPr>
          <p:nvPr/>
        </p:nvPicPr>
        <p:blipFill>
          <a:blip r:embed="rId6" cstate="print"/>
          <a:srcRect l="2056" t="19587" r="61117" b="73461"/>
          <a:stretch>
            <a:fillRect/>
          </a:stretch>
        </p:blipFill>
        <p:spPr bwMode="auto">
          <a:xfrm>
            <a:off x="6372200" y="5013176"/>
            <a:ext cx="2699792" cy="407516"/>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l="18038" t="35229" r="54863" b="61295"/>
          <a:stretch>
            <a:fillRect/>
          </a:stretch>
        </p:blipFill>
        <p:spPr bwMode="auto">
          <a:xfrm>
            <a:off x="6731732" y="5445224"/>
            <a:ext cx="1980728" cy="203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76200" y="76200"/>
            <a:ext cx="8382000" cy="457200"/>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400" dirty="0" smtClean="0">
                <a:solidFill>
                  <a:srgbClr val="FF0000"/>
                </a:solidFill>
              </a:rPr>
              <a:t>RICERCHE SU BASI </a:t>
            </a:r>
            <a:r>
              <a:rPr lang="it-IT" sz="2400" dirty="0" err="1" smtClean="0">
                <a:solidFill>
                  <a:srgbClr val="FF0000"/>
                </a:solidFill>
              </a:rPr>
              <a:t>DI</a:t>
            </a:r>
            <a:r>
              <a:rPr lang="it-IT" sz="2400" dirty="0" smtClean="0">
                <a:solidFill>
                  <a:srgbClr val="FF0000"/>
                </a:solidFill>
              </a:rPr>
              <a:t> DATI STRUTTURATE</a:t>
            </a:r>
          </a:p>
        </p:txBody>
      </p:sp>
      <p:sp>
        <p:nvSpPr>
          <p:cNvPr id="8196" name="Text Box 4"/>
          <p:cNvSpPr txBox="1">
            <a:spLocks noChangeArrowheads="1"/>
          </p:cNvSpPr>
          <p:nvPr/>
        </p:nvSpPr>
        <p:spPr bwMode="auto">
          <a:xfrm>
            <a:off x="228600" y="838200"/>
            <a:ext cx="8382000" cy="5578475"/>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000" smtClean="0">
                <a:solidFill>
                  <a:srgbClr val="000000"/>
                </a:solidFill>
              </a:rPr>
              <a:t>Per svolgere al meglio ricerche su basi di dati strutturate è necessario sapere:</a:t>
            </a:r>
          </a:p>
          <a:p>
            <a:pPr marL="568325" lvl="1" indent="-282575" algn="just" fontAlgn="base">
              <a:spcBef>
                <a:spcPct val="50000"/>
              </a:spcBef>
              <a:spcAft>
                <a:spcPct val="0"/>
              </a:spcAft>
              <a:buFontTx/>
              <a:buChar char="•"/>
            </a:pPr>
            <a:r>
              <a:rPr lang="it-IT" sz="2000" u="sng" smtClean="0">
                <a:solidFill>
                  <a:srgbClr val="000000"/>
                </a:solidFill>
              </a:rPr>
              <a:t>come è strutturata</a:t>
            </a:r>
            <a:r>
              <a:rPr lang="it-IT" sz="2000" smtClean="0">
                <a:solidFill>
                  <a:srgbClr val="000000"/>
                </a:solidFill>
              </a:rPr>
              <a:t> la base di dati (campi presenti, convenzioni adottate per la schedatura, quali tipi di ricerca vi possono essere svolti, …)</a:t>
            </a:r>
          </a:p>
          <a:p>
            <a:pPr marL="568325" lvl="1" indent="-282575" algn="just" fontAlgn="base">
              <a:spcBef>
                <a:spcPct val="50000"/>
              </a:spcBef>
              <a:spcAft>
                <a:spcPct val="0"/>
              </a:spcAft>
              <a:buFontTx/>
              <a:buChar char="•"/>
            </a:pPr>
            <a:r>
              <a:rPr lang="it-IT" sz="2000" smtClean="0">
                <a:solidFill>
                  <a:srgbClr val="000000"/>
                </a:solidFill>
              </a:rPr>
              <a:t>qual è </a:t>
            </a:r>
            <a:r>
              <a:rPr lang="it-IT" sz="2000" u="sng" smtClean="0">
                <a:solidFill>
                  <a:srgbClr val="000000"/>
                </a:solidFill>
              </a:rPr>
              <a:t>l’affidabilità</a:t>
            </a:r>
            <a:r>
              <a:rPr lang="it-IT" sz="2000" smtClean="0">
                <a:solidFill>
                  <a:srgbClr val="000000"/>
                </a:solidFill>
              </a:rPr>
              <a:t> della base di dati</a:t>
            </a:r>
          </a:p>
          <a:p>
            <a:pPr marL="568325" lvl="1" indent="-282575" algn="just" fontAlgn="base">
              <a:spcBef>
                <a:spcPct val="50000"/>
              </a:spcBef>
              <a:spcAft>
                <a:spcPct val="0"/>
              </a:spcAft>
              <a:buFontTx/>
              <a:buChar char="•"/>
            </a:pPr>
            <a:r>
              <a:rPr lang="it-IT" sz="2000" smtClean="0">
                <a:solidFill>
                  <a:srgbClr val="000000"/>
                </a:solidFill>
              </a:rPr>
              <a:t>qual è lo stato di </a:t>
            </a:r>
            <a:r>
              <a:rPr lang="it-IT" sz="2000" u="sng" smtClean="0">
                <a:solidFill>
                  <a:srgbClr val="000000"/>
                </a:solidFill>
              </a:rPr>
              <a:t>aggiornamento</a:t>
            </a:r>
            <a:r>
              <a:rPr lang="it-IT" sz="2000" smtClean="0">
                <a:solidFill>
                  <a:srgbClr val="000000"/>
                </a:solidFill>
              </a:rPr>
              <a:t> della base di dati</a:t>
            </a:r>
          </a:p>
          <a:p>
            <a:pPr algn="just" fontAlgn="base">
              <a:spcBef>
                <a:spcPct val="50000"/>
              </a:spcBef>
              <a:spcAft>
                <a:spcPct val="0"/>
              </a:spcAft>
            </a:pPr>
            <a:endParaRPr lang="it-IT" sz="2000" smtClean="0">
              <a:solidFill>
                <a:srgbClr val="000000"/>
              </a:solidFill>
            </a:endParaRPr>
          </a:p>
          <a:p>
            <a:pPr algn="just" fontAlgn="base">
              <a:spcBef>
                <a:spcPct val="50000"/>
              </a:spcBef>
              <a:spcAft>
                <a:spcPct val="0"/>
              </a:spcAft>
            </a:pPr>
            <a:r>
              <a:rPr lang="it-IT" sz="2000" smtClean="0">
                <a:solidFill>
                  <a:srgbClr val="000000"/>
                </a:solidFill>
              </a:rPr>
              <a:t>La ricerca avviene tramite un modulo di ricerca in rete, generalmente di facile compilazione.</a:t>
            </a:r>
          </a:p>
          <a:p>
            <a:pPr algn="just" fontAlgn="base">
              <a:spcBef>
                <a:spcPct val="50000"/>
              </a:spcBef>
              <a:spcAft>
                <a:spcPct val="0"/>
              </a:spcAft>
            </a:pPr>
            <a:r>
              <a:rPr lang="it-IT" sz="2000" smtClean="0">
                <a:solidFill>
                  <a:srgbClr val="000000"/>
                </a:solidFill>
              </a:rPr>
              <a:t>È comunque importante possedere una certa familiarità con gli </a:t>
            </a:r>
            <a:r>
              <a:rPr lang="it-IT" sz="2000" b="1" smtClean="0">
                <a:solidFill>
                  <a:srgbClr val="000000"/>
                </a:solidFill>
              </a:rPr>
              <a:t>operatori booleani</a:t>
            </a:r>
            <a:r>
              <a:rPr lang="it-IT" sz="2000" smtClean="0">
                <a:solidFill>
                  <a:srgbClr val="000000"/>
                </a:solidFill>
              </a:rPr>
              <a:t>, poiché molto spesso </a:t>
            </a:r>
            <a:r>
              <a:rPr lang="it-IT" sz="2000" i="1" smtClean="0">
                <a:solidFill>
                  <a:srgbClr val="000000"/>
                </a:solidFill>
              </a:rPr>
              <a:t>una ricerca può essere formulata attraverso una proposizione complessa che riunisce una serie di condizioni collegate tra loro da operatori booleani.</a:t>
            </a:r>
            <a:endParaRPr lang="it-IT" sz="2000" b="1" smtClean="0">
              <a:solidFill>
                <a:srgbClr val="0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76200" y="76200"/>
            <a:ext cx="8382000" cy="457200"/>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400" smtClean="0">
                <a:solidFill>
                  <a:srgbClr val="FF0000"/>
                </a:solidFill>
              </a:rPr>
              <a:t>BIBLIOTECHE IN RETE</a:t>
            </a:r>
          </a:p>
        </p:txBody>
      </p:sp>
      <p:sp>
        <p:nvSpPr>
          <p:cNvPr id="38915" name="Text Box 3"/>
          <p:cNvSpPr txBox="1">
            <a:spLocks noChangeArrowheads="1"/>
          </p:cNvSpPr>
          <p:nvPr/>
        </p:nvSpPr>
        <p:spPr bwMode="auto">
          <a:xfrm>
            <a:off x="228600" y="822325"/>
            <a:ext cx="8534400" cy="4206875"/>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000" smtClean="0">
                <a:solidFill>
                  <a:srgbClr val="000000"/>
                </a:solidFill>
              </a:rPr>
              <a:t>Internet offre una notevole quantità di servizi di tipo bibliotecario:</a:t>
            </a:r>
          </a:p>
          <a:p>
            <a:pPr marL="671513" lvl="1" indent="-282575" algn="just" fontAlgn="base">
              <a:spcBef>
                <a:spcPct val="50000"/>
              </a:spcBef>
              <a:spcAft>
                <a:spcPct val="0"/>
              </a:spcAft>
              <a:buFontTx/>
              <a:buChar char="•"/>
            </a:pPr>
            <a:r>
              <a:rPr lang="it-IT" sz="2000" smtClean="0">
                <a:solidFill>
                  <a:srgbClr val="000000"/>
                </a:solidFill>
              </a:rPr>
              <a:t>servizi di informazione al pubblico basati sul Web relativi a singole biblioteche</a:t>
            </a:r>
          </a:p>
          <a:p>
            <a:pPr marL="671513" lvl="1" indent="-282575" algn="just" fontAlgn="base">
              <a:spcBef>
                <a:spcPct val="50000"/>
              </a:spcBef>
              <a:spcAft>
                <a:spcPct val="0"/>
              </a:spcAft>
              <a:buFontTx/>
              <a:buChar char="•"/>
            </a:pPr>
            <a:r>
              <a:rPr lang="it-IT" sz="2000" smtClean="0">
                <a:solidFill>
                  <a:srgbClr val="000000"/>
                </a:solidFill>
              </a:rPr>
              <a:t>servizi di consultazione on-line dei cataloghi informatici di singole biblioteche o di gruppi di biblioteche</a:t>
            </a:r>
          </a:p>
          <a:p>
            <a:pPr marL="671513" lvl="1" indent="-282575" algn="just" fontAlgn="base">
              <a:spcBef>
                <a:spcPct val="50000"/>
              </a:spcBef>
              <a:spcAft>
                <a:spcPct val="0"/>
              </a:spcAft>
              <a:buFontTx/>
              <a:buChar char="•"/>
            </a:pPr>
            <a:r>
              <a:rPr lang="it-IT" sz="2000" smtClean="0">
                <a:solidFill>
                  <a:srgbClr val="000000"/>
                </a:solidFill>
              </a:rPr>
              <a:t>servizi di distribuzione selettiva di documenti (</a:t>
            </a:r>
            <a:r>
              <a:rPr lang="it-IT" sz="2000" i="1" smtClean="0">
                <a:solidFill>
                  <a:srgbClr val="000000"/>
                </a:solidFill>
              </a:rPr>
              <a:t>document delivery</a:t>
            </a:r>
            <a:r>
              <a:rPr lang="it-IT" sz="2000" smtClean="0">
                <a:solidFill>
                  <a:srgbClr val="000000"/>
                </a:solidFill>
              </a:rPr>
              <a:t>)</a:t>
            </a:r>
          </a:p>
          <a:p>
            <a:pPr marL="671513" lvl="1" indent="-282575" algn="just" fontAlgn="base">
              <a:spcBef>
                <a:spcPct val="50000"/>
              </a:spcBef>
              <a:spcAft>
                <a:spcPct val="0"/>
              </a:spcAft>
              <a:buFontTx/>
              <a:buChar char="•"/>
            </a:pPr>
            <a:r>
              <a:rPr lang="it-IT" sz="2000" smtClean="0">
                <a:solidFill>
                  <a:srgbClr val="000000"/>
                </a:solidFill>
              </a:rPr>
              <a:t>servizi speciali di informazione e di supporto per i bibliotecari</a:t>
            </a:r>
          </a:p>
          <a:p>
            <a:pPr marL="671513" lvl="1" indent="-282575" algn="just" fontAlgn="base">
              <a:spcBef>
                <a:spcPct val="50000"/>
              </a:spcBef>
              <a:spcAft>
                <a:spcPct val="0"/>
              </a:spcAft>
              <a:buFontTx/>
              <a:buChar char="•"/>
            </a:pPr>
            <a:r>
              <a:rPr lang="it-IT" sz="2000" smtClean="0">
                <a:solidFill>
                  <a:srgbClr val="000000"/>
                </a:solidFill>
              </a:rPr>
              <a:t>servizi di biblioteca digitale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28600" y="734749"/>
            <a:ext cx="8534400" cy="4206875"/>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000" dirty="0" smtClean="0">
                <a:solidFill>
                  <a:srgbClr val="000000"/>
                </a:solidFill>
              </a:rPr>
              <a:t>La </a:t>
            </a:r>
            <a:r>
              <a:rPr lang="it-IT" sz="2000" u="sng" dirty="0" smtClean="0">
                <a:solidFill>
                  <a:srgbClr val="000000"/>
                </a:solidFill>
              </a:rPr>
              <a:t>ricerca bibliografica</a:t>
            </a:r>
            <a:r>
              <a:rPr lang="it-IT" sz="2000" dirty="0" smtClean="0">
                <a:solidFill>
                  <a:srgbClr val="000000"/>
                </a:solidFill>
              </a:rPr>
              <a:t> è una delle attività fondamentali di coloro che svolgono attività di studio e ricerca.</a:t>
            </a:r>
          </a:p>
          <a:p>
            <a:pPr algn="just" fontAlgn="base">
              <a:spcBef>
                <a:spcPct val="50000"/>
              </a:spcBef>
              <a:spcAft>
                <a:spcPct val="0"/>
              </a:spcAft>
            </a:pPr>
            <a:r>
              <a:rPr lang="it-IT" sz="2000" dirty="0" smtClean="0">
                <a:solidFill>
                  <a:srgbClr val="000000"/>
                </a:solidFill>
              </a:rPr>
              <a:t>Per effettuare una ricerca bibliografica si utilizzano soprattutto 2 tipi di strumenti: </a:t>
            </a:r>
            <a:r>
              <a:rPr lang="it-IT" sz="2000" u="sng" dirty="0" smtClean="0">
                <a:solidFill>
                  <a:srgbClr val="000000"/>
                </a:solidFill>
              </a:rPr>
              <a:t>bibliografie</a:t>
            </a:r>
            <a:r>
              <a:rPr lang="it-IT" sz="2000" dirty="0" smtClean="0">
                <a:solidFill>
                  <a:srgbClr val="000000"/>
                </a:solidFill>
              </a:rPr>
              <a:t> e </a:t>
            </a:r>
            <a:r>
              <a:rPr lang="it-IT" sz="2000" u="sng" dirty="0" smtClean="0">
                <a:solidFill>
                  <a:srgbClr val="000000"/>
                </a:solidFill>
              </a:rPr>
              <a:t>cataloghi bibliotecari</a:t>
            </a:r>
            <a:r>
              <a:rPr lang="it-IT" sz="2000" dirty="0" smtClean="0">
                <a:solidFill>
                  <a:srgbClr val="000000"/>
                </a:solidFill>
              </a:rPr>
              <a:t> (elenchi di documenti identificati mediante alcune caratteristiche che ne permettono l’individuazione).</a:t>
            </a:r>
          </a:p>
          <a:p>
            <a:pPr algn="just" fontAlgn="base">
              <a:spcBef>
                <a:spcPct val="50000"/>
              </a:spcBef>
              <a:spcAft>
                <a:spcPct val="0"/>
              </a:spcAft>
              <a:buFontTx/>
              <a:buChar char="•"/>
            </a:pPr>
            <a:r>
              <a:rPr lang="it-IT" sz="2000" dirty="0" smtClean="0">
                <a:solidFill>
                  <a:srgbClr val="000000"/>
                </a:solidFill>
              </a:rPr>
              <a:t> </a:t>
            </a:r>
            <a:r>
              <a:rPr lang="it-IT" sz="2000" b="1" dirty="0" smtClean="0">
                <a:solidFill>
                  <a:srgbClr val="000000"/>
                </a:solidFill>
              </a:rPr>
              <a:t>bibliografie</a:t>
            </a:r>
            <a:r>
              <a:rPr lang="it-IT" sz="2000" dirty="0" smtClean="0">
                <a:solidFill>
                  <a:srgbClr val="000000"/>
                </a:solidFill>
              </a:rPr>
              <a:t>: contiene un elenco di documenti relativi ad un determinato argomento, senza far riferimento ai luoghi fisici in cui sono depositate copie di tali documenti</a:t>
            </a:r>
          </a:p>
          <a:p>
            <a:pPr algn="just" fontAlgn="base">
              <a:spcBef>
                <a:spcPct val="50000"/>
              </a:spcBef>
              <a:spcAft>
                <a:spcPct val="0"/>
              </a:spcAft>
              <a:buFontTx/>
              <a:buChar char="•"/>
            </a:pPr>
            <a:r>
              <a:rPr lang="it-IT" sz="2000" dirty="0" smtClean="0">
                <a:solidFill>
                  <a:srgbClr val="000000"/>
                </a:solidFill>
              </a:rPr>
              <a:t> </a:t>
            </a:r>
            <a:r>
              <a:rPr lang="it-IT" sz="2000" b="1" dirty="0" smtClean="0">
                <a:solidFill>
                  <a:srgbClr val="000000"/>
                </a:solidFill>
              </a:rPr>
              <a:t>cataloghi bibliotecari</a:t>
            </a:r>
            <a:r>
              <a:rPr lang="it-IT" sz="2000" dirty="0" smtClean="0">
                <a:solidFill>
                  <a:srgbClr val="000000"/>
                </a:solidFill>
              </a:rPr>
              <a:t>: contiene le notizie relative a tutti e soli i documenti contenuti in una biblioteca e fa esplicito riferimento alla collocazione fisica dei documenti</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3"/>
          <p:cNvSpPr txBox="1">
            <a:spLocks noChangeArrowheads="1"/>
          </p:cNvSpPr>
          <p:nvPr/>
        </p:nvSpPr>
        <p:spPr bwMode="auto">
          <a:xfrm>
            <a:off x="228600" y="584621"/>
            <a:ext cx="8534400" cy="5273675"/>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000" dirty="0" smtClean="0">
                <a:solidFill>
                  <a:srgbClr val="000000"/>
                </a:solidFill>
              </a:rPr>
              <a:t>Elemento fondamentale di bibliografie e cataloghi bibliotecari è la </a:t>
            </a:r>
            <a:r>
              <a:rPr lang="it-IT" sz="2000" u="sng" dirty="0" smtClean="0">
                <a:solidFill>
                  <a:srgbClr val="000000"/>
                </a:solidFill>
              </a:rPr>
              <a:t>chiave di accesso</a:t>
            </a:r>
            <a:r>
              <a:rPr lang="it-IT" sz="2000" dirty="0" smtClean="0">
                <a:solidFill>
                  <a:srgbClr val="000000"/>
                </a:solidFill>
              </a:rPr>
              <a:t>: caratteristiche del documento in base a cui l’elenco viene ordinato e può essere consultato.</a:t>
            </a:r>
          </a:p>
          <a:p>
            <a:pPr algn="just" fontAlgn="base">
              <a:spcBef>
                <a:spcPct val="50000"/>
              </a:spcBef>
              <a:spcAft>
                <a:spcPct val="0"/>
              </a:spcAft>
            </a:pPr>
            <a:r>
              <a:rPr lang="it-IT" sz="2000" dirty="0" smtClean="0">
                <a:solidFill>
                  <a:srgbClr val="000000"/>
                </a:solidFill>
              </a:rPr>
              <a:t>Generalmente sono nome dell’autore e titolo, ma possono essere anche chiavi di accesso semantiche (cercano di descrivere il contenuto del documento):</a:t>
            </a:r>
          </a:p>
          <a:p>
            <a:pPr algn="just" fontAlgn="base">
              <a:spcBef>
                <a:spcPct val="50000"/>
              </a:spcBef>
              <a:spcAft>
                <a:spcPct val="0"/>
              </a:spcAft>
              <a:buFontTx/>
              <a:buChar char="•"/>
            </a:pPr>
            <a:r>
              <a:rPr lang="it-IT" sz="2000" dirty="0" smtClean="0">
                <a:solidFill>
                  <a:srgbClr val="000000"/>
                </a:solidFill>
              </a:rPr>
              <a:t> catalogo alfabetico per soggetti (i documenti sono ordinati in base a uno o più termini che ne descrivono il contenuto)</a:t>
            </a:r>
          </a:p>
          <a:p>
            <a:pPr algn="just" fontAlgn="base">
              <a:spcBef>
                <a:spcPct val="50000"/>
              </a:spcBef>
              <a:spcAft>
                <a:spcPct val="0"/>
              </a:spcAft>
              <a:buFontTx/>
              <a:buChar char="•"/>
            </a:pPr>
            <a:r>
              <a:rPr lang="it-IT" sz="2000" dirty="0" smtClean="0">
                <a:solidFill>
                  <a:srgbClr val="000000"/>
                </a:solidFill>
              </a:rPr>
              <a:t> catalogo sistematico (albero di categorie)</a:t>
            </a:r>
          </a:p>
          <a:p>
            <a:pPr algn="just" fontAlgn="base">
              <a:spcBef>
                <a:spcPct val="50000"/>
              </a:spcBef>
              <a:spcAft>
                <a:spcPct val="0"/>
              </a:spcAft>
            </a:pPr>
            <a:endParaRPr lang="it-IT" sz="2000" dirty="0" smtClean="0">
              <a:solidFill>
                <a:srgbClr val="000000"/>
              </a:solidFill>
            </a:endParaRPr>
          </a:p>
          <a:p>
            <a:pPr algn="just" fontAlgn="base">
              <a:spcBef>
                <a:spcPct val="50000"/>
              </a:spcBef>
              <a:spcAft>
                <a:spcPct val="0"/>
              </a:spcAft>
            </a:pPr>
            <a:r>
              <a:rPr lang="it-IT" sz="2000" u="sng" dirty="0" smtClean="0">
                <a:solidFill>
                  <a:srgbClr val="000000"/>
                </a:solidFill>
              </a:rPr>
              <a:t>Nella realtà</a:t>
            </a:r>
            <a:r>
              <a:rPr lang="it-IT" sz="2000" dirty="0" smtClean="0">
                <a:solidFill>
                  <a:srgbClr val="000000"/>
                </a:solidFill>
              </a:rPr>
              <a:t> cataloghi e bibliografie si trovano a loro volta in volumi.</a:t>
            </a:r>
          </a:p>
          <a:p>
            <a:pPr algn="just" fontAlgn="base">
              <a:spcBef>
                <a:spcPct val="50000"/>
              </a:spcBef>
              <a:spcAft>
                <a:spcPct val="0"/>
              </a:spcAft>
            </a:pPr>
            <a:r>
              <a:rPr lang="it-IT" sz="2000" u="sng" dirty="0" smtClean="0">
                <a:solidFill>
                  <a:srgbClr val="000000"/>
                </a:solidFill>
              </a:rPr>
              <a:t>In Internet</a:t>
            </a:r>
            <a:r>
              <a:rPr lang="it-IT" sz="2000" dirty="0" smtClean="0">
                <a:solidFill>
                  <a:srgbClr val="000000"/>
                </a:solidFill>
              </a:rPr>
              <a:t> le bibliografie sono parte del contenuto informativo di siti Web dedicati ad un particolare argomento.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7"/>
          <p:cNvGrpSpPr/>
          <p:nvPr/>
        </p:nvGrpSpPr>
        <p:grpSpPr>
          <a:xfrm>
            <a:off x="0" y="0"/>
            <a:ext cx="9144000" cy="6858000"/>
            <a:chOff x="0" y="0"/>
            <a:chExt cx="9144000" cy="6858000"/>
          </a:xfrm>
        </p:grpSpPr>
        <p:sp>
          <p:nvSpPr>
            <p:cNvPr id="2" name="Rectangle 23"/>
            <p:cNvSpPr/>
            <p:nvPr/>
          </p:nvSpPr>
          <p:spPr>
            <a:xfrm>
              <a:off x="0" y="0"/>
              <a:ext cx="9144000" cy="6858000"/>
            </a:xfrm>
            <a:prstGeom prst="rect">
              <a:avLst/>
            </a:prstGeom>
            <a:solidFill>
              <a:schemeClr val="bg1">
                <a:lumMod val="50000"/>
                <a:alpha val="82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ound Diagonal Corner Rectangle 24"/>
            <p:cNvSpPr/>
            <p:nvPr/>
          </p:nvSpPr>
          <p:spPr>
            <a:xfrm flipH="1">
              <a:off x="456150" y="457200"/>
              <a:ext cx="8229600" cy="5943600"/>
            </a:xfrm>
            <a:prstGeom prst="round2DiagRect">
              <a:avLst>
                <a:gd name="adj1" fmla="val 16667"/>
                <a:gd name="adj2" fmla="val 0"/>
              </a:avLst>
            </a:prstGeom>
            <a:solidFill>
              <a:schemeClr val="bg1">
                <a:alpha val="93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25"/>
            <p:cNvSpPr/>
            <p:nvPr/>
          </p:nvSpPr>
          <p:spPr>
            <a:xfrm>
              <a:off x="0" y="1028700"/>
              <a:ext cx="9144000" cy="1392188"/>
            </a:xfrm>
            <a:prstGeom prst="rect">
              <a:avLst/>
            </a:prstGeom>
            <a:solidFill>
              <a:schemeClr val="bg1">
                <a:lumMod val="85000"/>
                <a:alpha val="75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 name="Text Box 2"/>
          <p:cNvSpPr txBox="1">
            <a:spLocks noChangeArrowheads="1"/>
          </p:cNvSpPr>
          <p:nvPr/>
        </p:nvSpPr>
        <p:spPr bwMode="auto">
          <a:xfrm>
            <a:off x="720000" y="2772000"/>
            <a:ext cx="7031928" cy="1569660"/>
          </a:xfrm>
          <a:prstGeom prst="rect">
            <a:avLst/>
          </a:prstGeom>
          <a:noFill/>
          <a:ln w="9525">
            <a:noFill/>
            <a:miter lim="800000"/>
            <a:headEnd/>
            <a:tailEnd/>
          </a:ln>
        </p:spPr>
        <p:txBody>
          <a:bodyPr wrap="square">
            <a:spAutoFit/>
          </a:bodyPr>
          <a:lstStyle/>
          <a:p>
            <a:pPr>
              <a:spcBef>
                <a:spcPct val="50000"/>
              </a:spcBef>
            </a:pPr>
            <a:r>
              <a:rPr lang="it-IT" sz="4800" b="1" dirty="0" smtClean="0">
                <a:solidFill>
                  <a:prstClr val="black"/>
                </a:solidFill>
                <a:latin typeface="Arial Narrow" pitchFamily="34" charset="0"/>
              </a:rPr>
              <a:t>RISORSE ELETTRONICHE IN MEDICINA</a:t>
            </a:r>
            <a:endParaRPr lang="it-IT" sz="4800" b="1" dirty="0">
              <a:solidFill>
                <a:prstClr val="black"/>
              </a:solidFill>
              <a:latin typeface="Arial Narrow"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3"/>
          <p:cNvSpPr txBox="1">
            <a:spLocks noChangeArrowheads="1"/>
          </p:cNvSpPr>
          <p:nvPr/>
        </p:nvSpPr>
        <p:spPr bwMode="auto">
          <a:xfrm>
            <a:off x="228600" y="543677"/>
            <a:ext cx="8534400" cy="5578475"/>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000" dirty="0" smtClean="0">
                <a:solidFill>
                  <a:srgbClr val="000000"/>
                </a:solidFill>
              </a:rPr>
              <a:t>Un catalogo bibliotecario consultabile mediante i canali di comunicazione telematici viene definito </a:t>
            </a:r>
            <a:r>
              <a:rPr lang="it-IT" sz="2000" b="1" dirty="0" smtClean="0">
                <a:solidFill>
                  <a:srgbClr val="000000"/>
                </a:solidFill>
              </a:rPr>
              <a:t>OPAC</a:t>
            </a:r>
            <a:r>
              <a:rPr lang="it-IT" sz="2000" dirty="0" smtClean="0">
                <a:solidFill>
                  <a:srgbClr val="000000"/>
                </a:solidFill>
              </a:rPr>
              <a:t> (On-line Public Access </a:t>
            </a:r>
            <a:r>
              <a:rPr lang="it-IT" sz="2000" dirty="0" err="1" smtClean="0">
                <a:solidFill>
                  <a:srgbClr val="000000"/>
                </a:solidFill>
              </a:rPr>
              <a:t>Catalog</a:t>
            </a:r>
            <a:r>
              <a:rPr lang="it-IT" sz="2000" dirty="0" smtClean="0">
                <a:solidFill>
                  <a:srgbClr val="000000"/>
                </a:solidFill>
              </a:rPr>
              <a:t>).</a:t>
            </a:r>
          </a:p>
          <a:p>
            <a:pPr algn="just" fontAlgn="base">
              <a:spcBef>
                <a:spcPct val="50000"/>
              </a:spcBef>
              <a:spcAft>
                <a:spcPct val="0"/>
              </a:spcAft>
            </a:pPr>
            <a:r>
              <a:rPr lang="it-IT" sz="2000" dirty="0" smtClean="0">
                <a:solidFill>
                  <a:srgbClr val="000000"/>
                </a:solidFill>
              </a:rPr>
              <a:t>Un OPAC è costituito da un </a:t>
            </a:r>
            <a:r>
              <a:rPr lang="it-IT" sz="2000" u="sng" dirty="0" smtClean="0">
                <a:solidFill>
                  <a:srgbClr val="000000"/>
                </a:solidFill>
              </a:rPr>
              <a:t>database</a:t>
            </a:r>
            <a:r>
              <a:rPr lang="it-IT" sz="2000" dirty="0" smtClean="0">
                <a:solidFill>
                  <a:srgbClr val="000000"/>
                </a:solidFill>
              </a:rPr>
              <a:t> e da una </a:t>
            </a:r>
            <a:r>
              <a:rPr lang="it-IT" sz="2000" u="sng" dirty="0" smtClean="0">
                <a:solidFill>
                  <a:srgbClr val="000000"/>
                </a:solidFill>
              </a:rPr>
              <a:t>interfaccia di accesso</a:t>
            </a:r>
            <a:r>
              <a:rPr lang="it-IT" sz="2000" dirty="0" smtClean="0">
                <a:solidFill>
                  <a:srgbClr val="000000"/>
                </a:solidFill>
              </a:rPr>
              <a:t> ai dati in esso archiviati.</a:t>
            </a:r>
          </a:p>
          <a:p>
            <a:pPr algn="just" fontAlgn="base">
              <a:spcBef>
                <a:spcPct val="50000"/>
              </a:spcBef>
              <a:spcAft>
                <a:spcPct val="0"/>
              </a:spcAft>
            </a:pPr>
            <a:r>
              <a:rPr lang="it-IT" sz="2000" dirty="0" smtClean="0">
                <a:solidFill>
                  <a:srgbClr val="000000"/>
                </a:solidFill>
              </a:rPr>
              <a:t>La struttura di un record </a:t>
            </a:r>
            <a:r>
              <a:rPr lang="it-IT" sz="2000" dirty="0" err="1" smtClean="0">
                <a:solidFill>
                  <a:srgbClr val="000000"/>
                </a:solidFill>
              </a:rPr>
              <a:t>catalografico</a:t>
            </a:r>
            <a:r>
              <a:rPr lang="it-IT" sz="2000" dirty="0" smtClean="0">
                <a:solidFill>
                  <a:srgbClr val="000000"/>
                </a:solidFill>
              </a:rPr>
              <a:t> è stata oggetto di un </a:t>
            </a:r>
            <a:r>
              <a:rPr lang="it-IT" sz="2000" u="sng" dirty="0" smtClean="0">
                <a:solidFill>
                  <a:srgbClr val="000000"/>
                </a:solidFill>
              </a:rPr>
              <a:t>processo di standardizzazione internazionale</a:t>
            </a:r>
            <a:r>
              <a:rPr lang="it-IT" sz="2000" dirty="0" smtClean="0">
                <a:solidFill>
                  <a:srgbClr val="000000"/>
                </a:solidFill>
              </a:rPr>
              <a:t>, per consentire lo scambio di dati bibliografici e la costituzione di </a:t>
            </a:r>
            <a:r>
              <a:rPr lang="it-IT" sz="2000" u="sng" dirty="0" smtClean="0">
                <a:solidFill>
                  <a:srgbClr val="000000"/>
                </a:solidFill>
              </a:rPr>
              <a:t>cataloghi elettronici collettivi</a:t>
            </a:r>
            <a:r>
              <a:rPr lang="it-IT" sz="2000" dirty="0" smtClean="0">
                <a:solidFill>
                  <a:srgbClr val="000000"/>
                </a:solidFill>
              </a:rPr>
              <a:t> (</a:t>
            </a:r>
            <a:r>
              <a:rPr lang="it-IT" sz="2000" b="1" dirty="0" err="1" smtClean="0">
                <a:solidFill>
                  <a:srgbClr val="000000"/>
                </a:solidFill>
              </a:rPr>
              <a:t>meta-OPAC</a:t>
            </a:r>
            <a:r>
              <a:rPr lang="it-IT" sz="2000" dirty="0" smtClean="0">
                <a:solidFill>
                  <a:srgbClr val="000000"/>
                </a:solidFill>
              </a:rPr>
              <a:t>).</a:t>
            </a:r>
          </a:p>
          <a:p>
            <a:pPr algn="just" fontAlgn="base">
              <a:spcBef>
                <a:spcPct val="50000"/>
              </a:spcBef>
              <a:spcAft>
                <a:spcPct val="0"/>
              </a:spcAft>
            </a:pPr>
            <a:r>
              <a:rPr lang="it-IT" sz="2000" dirty="0" smtClean="0">
                <a:solidFill>
                  <a:srgbClr val="000000"/>
                </a:solidFill>
              </a:rPr>
              <a:t>I </a:t>
            </a:r>
            <a:r>
              <a:rPr lang="it-IT" sz="2000" dirty="0" err="1" smtClean="0">
                <a:solidFill>
                  <a:srgbClr val="000000"/>
                </a:solidFill>
              </a:rPr>
              <a:t>meta-OPAC</a:t>
            </a:r>
            <a:r>
              <a:rPr lang="it-IT" sz="2000" dirty="0" smtClean="0">
                <a:solidFill>
                  <a:srgbClr val="000000"/>
                </a:solidFill>
              </a:rPr>
              <a:t> permettono di interrogare, a partire da un’unica pagina Web, gli OPAC di diverse biblioteche fornendo i risultati in un’unica pagina.</a:t>
            </a:r>
          </a:p>
          <a:p>
            <a:pPr algn="just" fontAlgn="base">
              <a:spcBef>
                <a:spcPct val="50000"/>
              </a:spcBef>
              <a:spcAft>
                <a:spcPct val="0"/>
              </a:spcAft>
            </a:pPr>
            <a:r>
              <a:rPr lang="it-IT" sz="2000" dirty="0" smtClean="0">
                <a:solidFill>
                  <a:srgbClr val="000000"/>
                </a:solidFill>
              </a:rPr>
              <a:t>Il </a:t>
            </a:r>
            <a:r>
              <a:rPr lang="it-IT" sz="2000" dirty="0" err="1" smtClean="0">
                <a:solidFill>
                  <a:srgbClr val="000000"/>
                </a:solidFill>
              </a:rPr>
              <a:t>meta-OPAC</a:t>
            </a:r>
            <a:r>
              <a:rPr lang="it-IT" sz="2000" dirty="0" smtClean="0">
                <a:solidFill>
                  <a:srgbClr val="000000"/>
                </a:solidFill>
              </a:rPr>
              <a:t> raccoglie la ricerca attraverso un modulo fortemente semplificato e la ritraduce nella specifica sintassi delle singole biblioteche: allarga la base di dati consultata a spese della flessibilità della ricerca.</a:t>
            </a:r>
            <a:endParaRPr lang="it-IT" sz="2000" u="sng" dirty="0" smtClean="0">
              <a:solidFill>
                <a:srgbClr val="0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026"/>
          <p:cNvSpPr txBox="1">
            <a:spLocks noChangeArrowheads="1"/>
          </p:cNvSpPr>
          <p:nvPr/>
        </p:nvSpPr>
        <p:spPr bwMode="auto">
          <a:xfrm>
            <a:off x="0" y="0"/>
            <a:ext cx="8382000" cy="400110"/>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000" dirty="0" smtClean="0">
                <a:solidFill>
                  <a:srgbClr val="0000FF"/>
                </a:solidFill>
              </a:rPr>
              <a:t>Esempi di BIBLIOTECHE IN RETE</a:t>
            </a:r>
          </a:p>
        </p:txBody>
      </p:sp>
      <p:sp>
        <p:nvSpPr>
          <p:cNvPr id="50179" name="Text Box 1027"/>
          <p:cNvSpPr txBox="1">
            <a:spLocks noChangeArrowheads="1"/>
          </p:cNvSpPr>
          <p:nvPr/>
        </p:nvSpPr>
        <p:spPr bwMode="auto">
          <a:xfrm>
            <a:off x="228600" y="746125"/>
            <a:ext cx="8610600" cy="5509200"/>
          </a:xfrm>
          <a:prstGeom prst="rect">
            <a:avLst/>
          </a:prstGeom>
          <a:noFill/>
          <a:ln w="9525">
            <a:noFill/>
            <a:miter lim="800000"/>
            <a:headEnd/>
            <a:tailEnd/>
          </a:ln>
          <a:effectLst/>
        </p:spPr>
        <p:txBody>
          <a:bodyPr>
            <a:spAutoFit/>
          </a:bodyPr>
          <a:lstStyle/>
          <a:p>
            <a:pPr fontAlgn="base">
              <a:spcBef>
                <a:spcPct val="50000"/>
              </a:spcBef>
              <a:spcAft>
                <a:spcPct val="0"/>
              </a:spcAft>
            </a:pPr>
            <a:r>
              <a:rPr lang="it-IT" sz="2200" b="1" dirty="0" smtClean="0">
                <a:solidFill>
                  <a:srgbClr val="000000"/>
                </a:solidFill>
              </a:rPr>
              <a:t>AIB</a:t>
            </a:r>
            <a:r>
              <a:rPr lang="it-IT" sz="2200" dirty="0" smtClean="0">
                <a:solidFill>
                  <a:srgbClr val="000000"/>
                </a:solidFill>
              </a:rPr>
              <a:t> (Associazione Italiana Biblioteche) </a:t>
            </a:r>
            <a:r>
              <a:rPr lang="it-IT" sz="2200" dirty="0" smtClean="0">
                <a:solidFill>
                  <a:srgbClr val="FF0000"/>
                </a:solidFill>
              </a:rPr>
              <a:t>www.aib.it</a:t>
            </a:r>
          </a:p>
          <a:p>
            <a:pPr fontAlgn="base">
              <a:spcBef>
                <a:spcPct val="50000"/>
              </a:spcBef>
              <a:spcAft>
                <a:spcPct val="0"/>
              </a:spcAft>
            </a:pPr>
            <a:r>
              <a:rPr lang="it-IT" sz="2200" b="1" dirty="0" err="1" smtClean="0">
                <a:solidFill>
                  <a:srgbClr val="000000"/>
                </a:solidFill>
              </a:rPr>
              <a:t>Meta-OPAC</a:t>
            </a:r>
            <a:r>
              <a:rPr lang="it-IT" sz="2200" b="1" dirty="0" smtClean="0">
                <a:solidFill>
                  <a:srgbClr val="000000"/>
                </a:solidFill>
              </a:rPr>
              <a:t> </a:t>
            </a:r>
            <a:r>
              <a:rPr lang="it-IT" sz="2200" b="1" dirty="0" err="1" smtClean="0">
                <a:solidFill>
                  <a:srgbClr val="000000"/>
                </a:solidFill>
              </a:rPr>
              <a:t>Azalai</a:t>
            </a:r>
            <a:r>
              <a:rPr lang="it-IT" sz="2200" b="1" dirty="0" smtClean="0">
                <a:solidFill>
                  <a:srgbClr val="000000"/>
                </a:solidFill>
              </a:rPr>
              <a:t> Italiano </a:t>
            </a:r>
            <a:r>
              <a:rPr lang="it-IT" sz="2200" dirty="0" smtClean="0">
                <a:solidFill>
                  <a:srgbClr val="FF0000"/>
                </a:solidFill>
              </a:rPr>
              <a:t>http://www.aib.it/</a:t>
            </a:r>
            <a:r>
              <a:rPr lang="it-IT" sz="2200" dirty="0" err="1" smtClean="0">
                <a:solidFill>
                  <a:srgbClr val="FF0000"/>
                </a:solidFill>
              </a:rPr>
              <a:t>aib</a:t>
            </a:r>
            <a:r>
              <a:rPr lang="it-IT" sz="2200" dirty="0" smtClean="0">
                <a:solidFill>
                  <a:srgbClr val="FF0000"/>
                </a:solidFill>
              </a:rPr>
              <a:t>/</a:t>
            </a:r>
            <a:r>
              <a:rPr lang="it-IT" sz="2200" dirty="0" err="1" smtClean="0">
                <a:solidFill>
                  <a:srgbClr val="FF0000"/>
                </a:solidFill>
              </a:rPr>
              <a:t>opac</a:t>
            </a:r>
            <a:r>
              <a:rPr lang="it-IT" sz="2200" dirty="0" smtClean="0">
                <a:solidFill>
                  <a:srgbClr val="FF0000"/>
                </a:solidFill>
              </a:rPr>
              <a:t>/</a:t>
            </a:r>
            <a:r>
              <a:rPr lang="it-IT" sz="2200" dirty="0" err="1" smtClean="0">
                <a:solidFill>
                  <a:srgbClr val="FF0000"/>
                </a:solidFill>
              </a:rPr>
              <a:t>mai.htm</a:t>
            </a:r>
            <a:endParaRPr lang="it-IT" sz="2200" dirty="0" smtClean="0">
              <a:solidFill>
                <a:srgbClr val="FF0000"/>
              </a:solidFill>
            </a:endParaRPr>
          </a:p>
          <a:p>
            <a:pPr fontAlgn="base">
              <a:spcBef>
                <a:spcPct val="50000"/>
              </a:spcBef>
              <a:spcAft>
                <a:spcPct val="0"/>
              </a:spcAft>
            </a:pPr>
            <a:r>
              <a:rPr lang="it-IT" sz="2200" b="1" dirty="0" err="1" smtClean="0">
                <a:solidFill>
                  <a:srgbClr val="000000"/>
                </a:solidFill>
              </a:rPr>
              <a:t>Meta-OPAC</a:t>
            </a:r>
            <a:r>
              <a:rPr lang="it-IT" sz="2200" b="1" dirty="0" smtClean="0">
                <a:solidFill>
                  <a:srgbClr val="000000"/>
                </a:solidFill>
              </a:rPr>
              <a:t> </a:t>
            </a:r>
            <a:r>
              <a:rPr lang="it-IT" sz="2200" b="1" dirty="0" err="1" smtClean="0">
                <a:solidFill>
                  <a:srgbClr val="000000"/>
                </a:solidFill>
              </a:rPr>
              <a:t>Sebina</a:t>
            </a:r>
            <a:endParaRPr lang="it-IT" sz="2200" b="1" dirty="0" smtClean="0">
              <a:solidFill>
                <a:srgbClr val="000000"/>
              </a:solidFill>
            </a:endParaRPr>
          </a:p>
          <a:p>
            <a:pPr fontAlgn="base">
              <a:spcBef>
                <a:spcPct val="50000"/>
              </a:spcBef>
              <a:spcAft>
                <a:spcPct val="0"/>
              </a:spcAft>
            </a:pPr>
            <a:r>
              <a:rPr lang="it-IT" sz="2200" dirty="0" smtClean="0">
                <a:solidFill>
                  <a:srgbClr val="FF0000"/>
                </a:solidFill>
              </a:rPr>
              <a:t>http://sol.unibo.it/SebinaOS/switchMain.do?sysb</a:t>
            </a:r>
          </a:p>
          <a:p>
            <a:pPr fontAlgn="base">
              <a:spcBef>
                <a:spcPct val="50000"/>
              </a:spcBef>
              <a:spcAft>
                <a:spcPct val="0"/>
              </a:spcAft>
            </a:pPr>
            <a:r>
              <a:rPr lang="it-IT" sz="2200" b="1" dirty="0" smtClean="0">
                <a:solidFill>
                  <a:srgbClr val="000000"/>
                </a:solidFill>
              </a:rPr>
              <a:t>SBN</a:t>
            </a:r>
            <a:r>
              <a:rPr lang="it-IT" sz="2200" dirty="0" smtClean="0">
                <a:solidFill>
                  <a:srgbClr val="000000"/>
                </a:solidFill>
              </a:rPr>
              <a:t> (Servizio Bibliotecario Nazionale) </a:t>
            </a:r>
            <a:r>
              <a:rPr lang="it-IT" sz="2200" dirty="0" smtClean="0">
                <a:solidFill>
                  <a:srgbClr val="FF0000"/>
                </a:solidFill>
              </a:rPr>
              <a:t>www.sbn.it</a:t>
            </a:r>
          </a:p>
          <a:p>
            <a:pPr fontAlgn="base">
              <a:spcBef>
                <a:spcPct val="50000"/>
              </a:spcBef>
              <a:spcAft>
                <a:spcPct val="0"/>
              </a:spcAft>
            </a:pPr>
            <a:r>
              <a:rPr lang="it-IT" sz="2200" b="1" dirty="0" smtClean="0">
                <a:solidFill>
                  <a:srgbClr val="000000"/>
                </a:solidFill>
              </a:rPr>
              <a:t>Portale delle Biblioteche </a:t>
            </a:r>
            <a:r>
              <a:rPr lang="it-IT" sz="2200" b="1" dirty="0" err="1" smtClean="0">
                <a:solidFill>
                  <a:srgbClr val="000000"/>
                </a:solidFill>
              </a:rPr>
              <a:t>UniBo</a:t>
            </a:r>
            <a:r>
              <a:rPr lang="it-IT" sz="2200" b="1" dirty="0" smtClean="0">
                <a:solidFill>
                  <a:srgbClr val="000000"/>
                </a:solidFill>
              </a:rPr>
              <a:t> </a:t>
            </a:r>
            <a:r>
              <a:rPr lang="it-IT" sz="2200" dirty="0" smtClean="0">
                <a:solidFill>
                  <a:srgbClr val="FF0000"/>
                </a:solidFill>
              </a:rPr>
              <a:t>http://biblioteche.unibo.it/portale</a:t>
            </a:r>
          </a:p>
          <a:p>
            <a:pPr fontAlgn="base">
              <a:spcBef>
                <a:spcPct val="50000"/>
              </a:spcBef>
              <a:spcAft>
                <a:spcPct val="0"/>
              </a:spcAft>
            </a:pPr>
            <a:r>
              <a:rPr lang="it-IT" sz="2200" b="1" dirty="0" smtClean="0">
                <a:solidFill>
                  <a:srgbClr val="000000"/>
                </a:solidFill>
              </a:rPr>
              <a:t>ACPN</a:t>
            </a:r>
            <a:r>
              <a:rPr lang="it-IT" sz="2200" dirty="0" smtClean="0">
                <a:solidFill>
                  <a:srgbClr val="FF0000"/>
                </a:solidFill>
              </a:rPr>
              <a:t> </a:t>
            </a:r>
            <a:r>
              <a:rPr lang="it-IT" sz="2200" dirty="0" smtClean="0">
                <a:solidFill>
                  <a:srgbClr val="000000"/>
                </a:solidFill>
              </a:rPr>
              <a:t>(Catalogo Italiano dei Periodici) </a:t>
            </a:r>
            <a:r>
              <a:rPr lang="it-IT" sz="2200" dirty="0" smtClean="0">
                <a:solidFill>
                  <a:srgbClr val="FF0000"/>
                </a:solidFill>
              </a:rPr>
              <a:t>http://acnp.cib.unibo.it/cgi-ser/start/it/cnr/fp.html</a:t>
            </a:r>
          </a:p>
          <a:p>
            <a:pPr fontAlgn="base">
              <a:spcBef>
                <a:spcPct val="50000"/>
              </a:spcBef>
              <a:spcAft>
                <a:spcPct val="0"/>
              </a:spcAft>
            </a:pPr>
            <a:r>
              <a:rPr lang="it-IT" sz="2200" b="1" dirty="0" smtClean="0">
                <a:solidFill>
                  <a:srgbClr val="000000"/>
                </a:solidFill>
              </a:rPr>
              <a:t>LOC</a:t>
            </a:r>
            <a:r>
              <a:rPr lang="it-IT" sz="2200" dirty="0" smtClean="0">
                <a:solidFill>
                  <a:srgbClr val="000000"/>
                </a:solidFill>
              </a:rPr>
              <a:t> (</a:t>
            </a:r>
            <a:r>
              <a:rPr lang="it-IT" sz="2200" dirty="0" err="1" smtClean="0">
                <a:solidFill>
                  <a:srgbClr val="000000"/>
                </a:solidFill>
              </a:rPr>
              <a:t>Library</a:t>
            </a:r>
            <a:r>
              <a:rPr lang="it-IT" sz="2200" dirty="0" smtClean="0">
                <a:solidFill>
                  <a:srgbClr val="000000"/>
                </a:solidFill>
              </a:rPr>
              <a:t> </a:t>
            </a:r>
            <a:r>
              <a:rPr lang="it-IT" sz="2200" dirty="0" err="1" smtClean="0">
                <a:solidFill>
                  <a:srgbClr val="000000"/>
                </a:solidFill>
              </a:rPr>
              <a:t>of</a:t>
            </a:r>
            <a:r>
              <a:rPr lang="it-IT" sz="2200" dirty="0" smtClean="0">
                <a:solidFill>
                  <a:srgbClr val="000000"/>
                </a:solidFill>
              </a:rPr>
              <a:t> </a:t>
            </a:r>
            <a:r>
              <a:rPr lang="it-IT" sz="2200" dirty="0" err="1" smtClean="0">
                <a:solidFill>
                  <a:srgbClr val="000000"/>
                </a:solidFill>
              </a:rPr>
              <a:t>Congress</a:t>
            </a:r>
            <a:r>
              <a:rPr lang="it-IT" sz="2200" dirty="0" smtClean="0">
                <a:solidFill>
                  <a:srgbClr val="000000"/>
                </a:solidFill>
              </a:rPr>
              <a:t>) </a:t>
            </a:r>
            <a:r>
              <a:rPr lang="it-IT" sz="2200" dirty="0" smtClean="0">
                <a:solidFill>
                  <a:srgbClr val="FF0000"/>
                </a:solidFill>
              </a:rPr>
              <a:t>http://catalog.loc.gov</a:t>
            </a:r>
          </a:p>
          <a:p>
            <a:pPr fontAlgn="base">
              <a:spcBef>
                <a:spcPct val="50000"/>
              </a:spcBef>
              <a:spcAft>
                <a:spcPct val="0"/>
              </a:spcAft>
            </a:pPr>
            <a:endParaRPr lang="it-IT" sz="2200" dirty="0" smtClean="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0" y="0"/>
            <a:ext cx="9144000" cy="6858000"/>
            <a:chOff x="0" y="0"/>
            <a:chExt cx="9144000" cy="6858000"/>
          </a:xfrm>
        </p:grpSpPr>
        <p:sp>
          <p:nvSpPr>
            <p:cNvPr id="8" name="Rectangle 23"/>
            <p:cNvSpPr/>
            <p:nvPr/>
          </p:nvSpPr>
          <p:spPr>
            <a:xfrm>
              <a:off x="0" y="0"/>
              <a:ext cx="9144000" cy="6858000"/>
            </a:xfrm>
            <a:prstGeom prst="rect">
              <a:avLst/>
            </a:prstGeom>
            <a:solidFill>
              <a:srgbClr val="007EEA">
                <a:alpha val="82000"/>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 Diagonal Corner Rectangle 24"/>
            <p:cNvSpPr/>
            <p:nvPr/>
          </p:nvSpPr>
          <p:spPr>
            <a:xfrm flipH="1">
              <a:off x="456150" y="457200"/>
              <a:ext cx="8229600" cy="5943600"/>
            </a:xfrm>
            <a:prstGeom prst="round2DiagRect">
              <a:avLst>
                <a:gd name="adj1" fmla="val 16667"/>
                <a:gd name="adj2" fmla="val 0"/>
              </a:avLst>
            </a:prstGeom>
            <a:solidFill>
              <a:schemeClr val="bg1">
                <a:alpha val="81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25"/>
            <p:cNvSpPr/>
            <p:nvPr/>
          </p:nvSpPr>
          <p:spPr>
            <a:xfrm>
              <a:off x="0" y="1028700"/>
              <a:ext cx="9144000" cy="1392188"/>
            </a:xfrm>
            <a:prstGeom prst="rect">
              <a:avLst/>
            </a:prstGeom>
            <a:solidFill>
              <a:srgbClr val="A7D6FF">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Text Box 2"/>
          <p:cNvSpPr txBox="1">
            <a:spLocks noChangeArrowheads="1"/>
          </p:cNvSpPr>
          <p:nvPr/>
        </p:nvSpPr>
        <p:spPr bwMode="auto">
          <a:xfrm>
            <a:off x="720000" y="2772000"/>
            <a:ext cx="7143750" cy="1938992"/>
          </a:xfrm>
          <a:prstGeom prst="rect">
            <a:avLst/>
          </a:prstGeom>
          <a:noFill/>
          <a:ln w="9525">
            <a:noFill/>
            <a:miter lim="800000"/>
            <a:headEnd/>
            <a:tailEnd/>
          </a:ln>
        </p:spPr>
        <p:txBody>
          <a:bodyPr>
            <a:spAutoFit/>
          </a:bodyPr>
          <a:lstStyle/>
          <a:p>
            <a:pPr>
              <a:spcBef>
                <a:spcPct val="50000"/>
              </a:spcBef>
            </a:pPr>
            <a:r>
              <a:rPr lang="it-IT" sz="4800" dirty="0" smtClean="0">
                <a:solidFill>
                  <a:prstClr val="black"/>
                </a:solidFill>
                <a:latin typeface="Arial Narrow" pitchFamily="34" charset="0"/>
              </a:rPr>
              <a:t>Università di Bologna</a:t>
            </a:r>
          </a:p>
          <a:p>
            <a:pPr>
              <a:spcBef>
                <a:spcPct val="50000"/>
              </a:spcBef>
            </a:pPr>
            <a:r>
              <a:rPr lang="it-IT" sz="4800" b="1" dirty="0" smtClean="0">
                <a:solidFill>
                  <a:prstClr val="black"/>
                </a:solidFill>
                <a:latin typeface="Arial Narrow" pitchFamily="34" charset="0"/>
              </a:rPr>
              <a:t>Portale delle Biblioteche</a:t>
            </a:r>
            <a:endParaRPr lang="it-IT" sz="4800" b="1" dirty="0">
              <a:solidFill>
                <a:prstClr val="black"/>
              </a:solidFill>
              <a:latin typeface="Arial Narrow" pitchFamily="34" charset="0"/>
            </a:endParaRPr>
          </a:p>
        </p:txBody>
      </p:sp>
      <p:pic>
        <p:nvPicPr>
          <p:cNvPr id="156674" name="Picture 2"/>
          <p:cNvPicPr>
            <a:picLocks noChangeAspect="1" noChangeArrowheads="1"/>
          </p:cNvPicPr>
          <p:nvPr/>
        </p:nvPicPr>
        <p:blipFill>
          <a:blip r:embed="rId3" cstate="print"/>
          <a:srcRect l="1891" t="17214" r="84136" b="75810"/>
          <a:stretch>
            <a:fillRect/>
          </a:stretch>
        </p:blipFill>
        <p:spPr bwMode="auto">
          <a:xfrm>
            <a:off x="720000" y="1125144"/>
            <a:ext cx="1801504" cy="54591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15970" t="17185" r="45074" b="75081"/>
          <a:stretch>
            <a:fillRect/>
          </a:stretch>
        </p:blipFill>
        <p:spPr bwMode="auto">
          <a:xfrm>
            <a:off x="720000" y="1725645"/>
            <a:ext cx="5022377" cy="605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p:cNvSpPr/>
          <p:nvPr/>
        </p:nvSpPr>
        <p:spPr>
          <a:xfrm>
            <a:off x="0" y="0"/>
            <a:ext cx="9144000" cy="900000"/>
          </a:xfrm>
          <a:prstGeom prst="rect">
            <a:avLst/>
          </a:prstGeom>
          <a:solidFill>
            <a:srgbClr val="A7D6FF">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noChangeArrowheads="1"/>
          </p:cNvPicPr>
          <p:nvPr/>
        </p:nvPicPr>
        <p:blipFill>
          <a:blip r:embed="rId3" cstate="print"/>
          <a:srcRect l="1309" t="16971" r="18633" b="3452"/>
          <a:stretch>
            <a:fillRect/>
          </a:stretch>
        </p:blipFill>
        <p:spPr bwMode="auto">
          <a:xfrm>
            <a:off x="-989" y="980728"/>
            <a:ext cx="9144989" cy="5517232"/>
          </a:xfrm>
          <a:prstGeom prst="rect">
            <a:avLst/>
          </a:prstGeom>
          <a:noFill/>
          <a:ln w="9525">
            <a:noFill/>
            <a:miter lim="800000"/>
            <a:headEnd/>
            <a:tailEnd/>
          </a:ln>
        </p:spPr>
      </p:pic>
      <p:sp>
        <p:nvSpPr>
          <p:cNvPr id="4" name="Text Box 2"/>
          <p:cNvSpPr txBox="1">
            <a:spLocks noChangeArrowheads="1"/>
          </p:cNvSpPr>
          <p:nvPr/>
        </p:nvSpPr>
        <p:spPr bwMode="auto">
          <a:xfrm>
            <a:off x="0" y="0"/>
            <a:ext cx="7812360" cy="461665"/>
          </a:xfrm>
          <a:prstGeom prst="rect">
            <a:avLst/>
          </a:prstGeom>
          <a:noFill/>
          <a:ln w="9525">
            <a:noFill/>
            <a:miter lim="800000"/>
            <a:headEnd/>
            <a:tailEnd/>
          </a:ln>
          <a:effectLst/>
        </p:spPr>
        <p:txBody>
          <a:bodyPr wrap="square">
            <a:spAutoFit/>
          </a:bodyPr>
          <a:lstStyle/>
          <a:p>
            <a:pPr algn="just">
              <a:spcBef>
                <a:spcPct val="50000"/>
              </a:spcBef>
            </a:pPr>
            <a:r>
              <a:rPr lang="it-IT" sz="2400" b="1" dirty="0" smtClean="0">
                <a:solidFill>
                  <a:schemeClr val="bg1"/>
                </a:solidFill>
              </a:rPr>
              <a:t>Portale delle Biblioteche di </a:t>
            </a:r>
            <a:r>
              <a:rPr lang="it-IT" sz="2400" b="1" dirty="0" err="1" smtClean="0">
                <a:solidFill>
                  <a:schemeClr val="bg1"/>
                </a:solidFill>
              </a:rPr>
              <a:t>UniBO</a:t>
            </a:r>
            <a:endParaRPr lang="en-US" sz="2400" b="1" dirty="0" smtClean="0">
              <a:solidFill>
                <a:schemeClr val="bg1"/>
              </a:solidFill>
            </a:endParaRPr>
          </a:p>
        </p:txBody>
      </p:sp>
      <p:sp>
        <p:nvSpPr>
          <p:cNvPr id="5"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http://biblioteche.unibo.it</a:t>
            </a:r>
          </a:p>
        </p:txBody>
      </p:sp>
      <p:sp>
        <p:nvSpPr>
          <p:cNvPr id="6" name="Rettangolo 5"/>
          <p:cNvSpPr/>
          <p:nvPr/>
        </p:nvSpPr>
        <p:spPr>
          <a:xfrm>
            <a:off x="0" y="1746913"/>
            <a:ext cx="1763689" cy="47064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1835696" y="1916832"/>
            <a:ext cx="576064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5"/>
          <p:cNvSpPr/>
          <p:nvPr/>
        </p:nvSpPr>
        <p:spPr>
          <a:xfrm>
            <a:off x="0" y="0"/>
            <a:ext cx="9144000" cy="900000"/>
          </a:xfrm>
          <a:prstGeom prst="rect">
            <a:avLst/>
          </a:prstGeom>
          <a:solidFill>
            <a:srgbClr val="A7D6FF">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ttangolo 1"/>
          <p:cNvSpPr/>
          <p:nvPr/>
        </p:nvSpPr>
        <p:spPr>
          <a:xfrm>
            <a:off x="0" y="0"/>
            <a:ext cx="9144000" cy="369332"/>
          </a:xfrm>
          <a:prstGeom prst="rect">
            <a:avLst/>
          </a:prstGeom>
        </p:spPr>
        <p:txBody>
          <a:bodyPr wrap="square">
            <a:spAutoFit/>
          </a:bodyPr>
          <a:lstStyle/>
          <a:p>
            <a:pPr algn="just">
              <a:spcBef>
                <a:spcPct val="50000"/>
              </a:spcBef>
            </a:pPr>
            <a:r>
              <a:rPr lang="it-IT" dirty="0" smtClean="0">
                <a:solidFill>
                  <a:schemeClr val="bg1"/>
                </a:solidFill>
              </a:rPr>
              <a:t>Esempi di DATABASE</a:t>
            </a:r>
          </a:p>
        </p:txBody>
      </p:sp>
      <p:pic>
        <p:nvPicPr>
          <p:cNvPr id="153602" name="Picture 2"/>
          <p:cNvPicPr>
            <a:picLocks noChangeAspect="1" noChangeArrowheads="1"/>
          </p:cNvPicPr>
          <p:nvPr/>
        </p:nvPicPr>
        <p:blipFill>
          <a:blip r:embed="rId3" cstate="print"/>
          <a:srcRect l="1863" t="17918" r="20802" b="9090"/>
          <a:stretch>
            <a:fillRect/>
          </a:stretch>
        </p:blipFill>
        <p:spPr bwMode="auto">
          <a:xfrm>
            <a:off x="1655676" y="1700808"/>
            <a:ext cx="5832648" cy="4999413"/>
          </a:xfrm>
          <a:prstGeom prst="rect">
            <a:avLst/>
          </a:prstGeom>
          <a:noFill/>
          <a:ln w="9525">
            <a:noFill/>
            <a:miter lim="800000"/>
            <a:headEnd/>
            <a:tailEnd/>
          </a:ln>
        </p:spPr>
      </p:pic>
      <p:sp>
        <p:nvSpPr>
          <p:cNvPr id="4" name="Ovale 3"/>
          <p:cNvSpPr/>
          <p:nvPr/>
        </p:nvSpPr>
        <p:spPr>
          <a:xfrm>
            <a:off x="5076056" y="4653136"/>
            <a:ext cx="864096"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0" y="278725"/>
            <a:ext cx="9144000" cy="646331"/>
          </a:xfrm>
          <a:prstGeom prst="rect">
            <a:avLst/>
          </a:prstGeom>
        </p:spPr>
        <p:txBody>
          <a:bodyPr wrap="square">
            <a:spAutoFit/>
          </a:bodyPr>
          <a:lstStyle/>
          <a:p>
            <a:r>
              <a:rPr lang="it-IT" dirty="0" smtClean="0"/>
              <a:t>http://biblioteche.unibo.it/portale/risorse-elettroniche/banche-dati/banche-dati/</a:t>
            </a:r>
            <a:endParaRPr lang="it-IT" dirty="0"/>
          </a:p>
        </p:txBody>
      </p:sp>
      <p:sp>
        <p:nvSpPr>
          <p:cNvPr id="7" name="Rettangolo 6"/>
          <p:cNvSpPr/>
          <p:nvPr/>
        </p:nvSpPr>
        <p:spPr>
          <a:xfrm>
            <a:off x="0" y="904502"/>
            <a:ext cx="9144000" cy="646331"/>
          </a:xfrm>
          <a:prstGeom prst="rect">
            <a:avLst/>
          </a:prstGeom>
        </p:spPr>
        <p:txBody>
          <a:bodyPr wrap="square">
            <a:spAutoFit/>
          </a:bodyPr>
          <a:lstStyle/>
          <a:p>
            <a:pPr algn="just"/>
            <a:r>
              <a:rPr lang="it-IT" dirty="0" smtClean="0"/>
              <a:t>Per l'</a:t>
            </a:r>
            <a:r>
              <a:rPr lang="it-IT" b="1" dirty="0" smtClean="0"/>
              <a:t>Ateneo di Bologna</a:t>
            </a:r>
            <a:r>
              <a:rPr lang="it-IT" dirty="0" smtClean="0"/>
              <a:t> si può consultare la sezione del portale delle biblioteche dedicata alle banche dati elettroniche.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cstate="print"/>
          <a:srcRect t="17836" r="2618" b="4317"/>
          <a:stretch>
            <a:fillRect/>
          </a:stretch>
        </p:blipFill>
        <p:spPr bwMode="auto">
          <a:xfrm>
            <a:off x="0" y="8805"/>
            <a:ext cx="9144000" cy="4436611"/>
          </a:xfrm>
          <a:prstGeom prst="rect">
            <a:avLst/>
          </a:prstGeom>
          <a:noFill/>
          <a:ln w="9525">
            <a:noFill/>
            <a:miter lim="800000"/>
            <a:headEnd/>
            <a:tailEnd/>
          </a:ln>
        </p:spPr>
      </p:pic>
      <p:pic>
        <p:nvPicPr>
          <p:cNvPr id="154627" name="Picture 3"/>
          <p:cNvPicPr>
            <a:picLocks noChangeAspect="1" noChangeArrowheads="1"/>
          </p:cNvPicPr>
          <p:nvPr/>
        </p:nvPicPr>
        <p:blipFill>
          <a:blip r:embed="rId4" cstate="print"/>
          <a:srcRect l="525" t="21166" r="2351" b="37991"/>
          <a:stretch>
            <a:fillRect/>
          </a:stretch>
        </p:blipFill>
        <p:spPr bwMode="auto">
          <a:xfrm>
            <a:off x="52196" y="4267200"/>
            <a:ext cx="9108000" cy="23246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cstate="print"/>
          <a:srcRect t="16705" r="1891" b="13440"/>
          <a:stretch>
            <a:fillRect/>
          </a:stretch>
        </p:blipFill>
        <p:spPr bwMode="auto">
          <a:xfrm>
            <a:off x="-6508" y="448954"/>
            <a:ext cx="9150508" cy="39544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0" y="0"/>
            <a:ext cx="9144000" cy="6858000"/>
            <a:chOff x="0" y="0"/>
            <a:chExt cx="9144000" cy="6858000"/>
          </a:xfrm>
        </p:grpSpPr>
        <p:sp>
          <p:nvSpPr>
            <p:cNvPr id="2" name="Rectangle 23"/>
            <p:cNvSpPr/>
            <p:nvPr/>
          </p:nvSpPr>
          <p:spPr>
            <a:xfrm>
              <a:off x="0" y="0"/>
              <a:ext cx="9144000" cy="6858000"/>
            </a:xfrm>
            <a:prstGeom prst="rect">
              <a:avLst/>
            </a:prstGeom>
            <a:solidFill>
              <a:schemeClr val="accent1">
                <a:lumMod val="75000"/>
                <a:alpha val="82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ound Diagonal Corner Rectangle 24"/>
            <p:cNvSpPr/>
            <p:nvPr/>
          </p:nvSpPr>
          <p:spPr>
            <a:xfrm flipH="1">
              <a:off x="456150" y="457200"/>
              <a:ext cx="8229600" cy="5943600"/>
            </a:xfrm>
            <a:prstGeom prst="round2DiagRect">
              <a:avLst>
                <a:gd name="adj1" fmla="val 16667"/>
                <a:gd name="adj2" fmla="val 0"/>
              </a:avLst>
            </a:prstGeom>
            <a:solidFill>
              <a:schemeClr val="bg1">
                <a:alpha val="93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25"/>
            <p:cNvSpPr/>
            <p:nvPr/>
          </p:nvSpPr>
          <p:spPr>
            <a:xfrm>
              <a:off x="0" y="1028700"/>
              <a:ext cx="9144000" cy="1392188"/>
            </a:xfrm>
            <a:prstGeom prst="rect">
              <a:avLst/>
            </a:prstGeom>
            <a:solidFill>
              <a:schemeClr val="accent1">
                <a:alpha val="75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Text Box 2"/>
          <p:cNvSpPr txBox="1">
            <a:spLocks noChangeArrowheads="1"/>
          </p:cNvSpPr>
          <p:nvPr/>
        </p:nvSpPr>
        <p:spPr bwMode="auto">
          <a:xfrm>
            <a:off x="720000" y="2772000"/>
            <a:ext cx="7143750" cy="1938992"/>
          </a:xfrm>
          <a:prstGeom prst="rect">
            <a:avLst/>
          </a:prstGeom>
          <a:noFill/>
          <a:ln w="9525">
            <a:noFill/>
            <a:miter lim="800000"/>
            <a:headEnd/>
            <a:tailEnd/>
          </a:ln>
        </p:spPr>
        <p:txBody>
          <a:bodyPr>
            <a:spAutoFit/>
          </a:bodyPr>
          <a:lstStyle/>
          <a:p>
            <a:pPr>
              <a:spcBef>
                <a:spcPct val="50000"/>
              </a:spcBef>
            </a:pPr>
            <a:r>
              <a:rPr lang="en-US" sz="4800" dirty="0" smtClean="0">
                <a:solidFill>
                  <a:prstClr val="black"/>
                </a:solidFill>
                <a:latin typeface="Arial Narrow" pitchFamily="34" charset="0"/>
              </a:rPr>
              <a:t>NCBI NLM NIH</a:t>
            </a:r>
            <a:endParaRPr lang="it-IT" sz="4800" dirty="0" smtClean="0">
              <a:solidFill>
                <a:prstClr val="black"/>
              </a:solidFill>
              <a:latin typeface="Arial Narrow" pitchFamily="34" charset="0"/>
            </a:endParaRPr>
          </a:p>
          <a:p>
            <a:pPr>
              <a:spcBef>
                <a:spcPct val="50000"/>
              </a:spcBef>
            </a:pPr>
            <a:r>
              <a:rPr lang="it-IT" sz="4800" b="1" dirty="0" smtClean="0">
                <a:solidFill>
                  <a:prstClr val="black"/>
                </a:solidFill>
                <a:latin typeface="Arial Narrow" pitchFamily="34" charset="0"/>
              </a:rPr>
              <a:t>PUBMED</a:t>
            </a:r>
            <a:endParaRPr lang="it-IT" sz="4800" b="1" dirty="0">
              <a:solidFill>
                <a:prstClr val="black"/>
              </a:solidFill>
              <a:latin typeface="Arial Narrow" pitchFamily="34" charset="0"/>
            </a:endParaRPr>
          </a:p>
        </p:txBody>
      </p:sp>
      <p:pic>
        <p:nvPicPr>
          <p:cNvPr id="6" name="Picture 2"/>
          <p:cNvPicPr>
            <a:picLocks noChangeAspect="1" noChangeArrowheads="1"/>
          </p:cNvPicPr>
          <p:nvPr/>
        </p:nvPicPr>
        <p:blipFill>
          <a:blip r:embed="rId3" cstate="print"/>
          <a:srcRect b="3595"/>
          <a:stretch>
            <a:fillRect/>
          </a:stretch>
        </p:blipFill>
        <p:spPr bwMode="auto">
          <a:xfrm>
            <a:off x="720000" y="1196752"/>
            <a:ext cx="1872208" cy="1034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3" cstate="print"/>
          <a:srcRect l="7609" t="19840" r="9967" b="69131"/>
          <a:stretch>
            <a:fillRect/>
          </a:stretch>
        </p:blipFill>
        <p:spPr bwMode="auto">
          <a:xfrm>
            <a:off x="0" y="6093296"/>
            <a:ext cx="9144000" cy="764704"/>
          </a:xfrm>
          <a:prstGeom prst="rect">
            <a:avLst/>
          </a:prstGeom>
          <a:noFill/>
          <a:ln w="9525">
            <a:noFill/>
            <a:miter lim="800000"/>
            <a:headEnd/>
            <a:tailEnd/>
          </a:ln>
        </p:spPr>
      </p:pic>
      <p:sp>
        <p:nvSpPr>
          <p:cNvPr id="28674"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err="1" smtClean="0">
                <a:solidFill>
                  <a:schemeClr val="bg1"/>
                </a:solidFill>
              </a:rPr>
              <a:t>PubMed</a:t>
            </a:r>
            <a:endParaRPr lang="it-IT" sz="2400" b="1" dirty="0">
              <a:solidFill>
                <a:schemeClr val="bg1"/>
              </a:solidFill>
            </a:endParaRPr>
          </a:p>
        </p:txBody>
      </p:sp>
      <p:sp>
        <p:nvSpPr>
          <p:cNvPr id="28677"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http://www.ncbi.nlm.nih.gov/</a:t>
            </a:r>
            <a:r>
              <a:rPr lang="it-IT" sz="2000" dirty="0" err="1" smtClean="0"/>
              <a:t>pubmed</a:t>
            </a:r>
            <a:r>
              <a:rPr lang="it-IT" sz="2000" dirty="0" smtClean="0"/>
              <a:t> - http://pubmed.gov</a:t>
            </a:r>
            <a:endParaRPr lang="it-IT" sz="2000" dirty="0"/>
          </a:p>
        </p:txBody>
      </p:sp>
      <p:sp>
        <p:nvSpPr>
          <p:cNvPr id="28676" name="Text Box 4"/>
          <p:cNvSpPr txBox="1">
            <a:spLocks noChangeArrowheads="1"/>
          </p:cNvSpPr>
          <p:nvPr/>
        </p:nvSpPr>
        <p:spPr bwMode="auto">
          <a:xfrm>
            <a:off x="228600" y="1122705"/>
            <a:ext cx="8610600" cy="4970591"/>
          </a:xfrm>
          <a:prstGeom prst="rect">
            <a:avLst/>
          </a:prstGeom>
          <a:noFill/>
          <a:ln w="9525">
            <a:noFill/>
            <a:miter lim="800000"/>
            <a:headEnd/>
            <a:tailEnd/>
          </a:ln>
          <a:effectLst/>
        </p:spPr>
        <p:txBody>
          <a:bodyPr>
            <a:spAutoFit/>
          </a:bodyPr>
          <a:lstStyle/>
          <a:p>
            <a:pPr algn="just">
              <a:spcBef>
                <a:spcPct val="50000"/>
              </a:spcBef>
            </a:pPr>
            <a:r>
              <a:rPr lang="it-IT" sz="2000" b="1" dirty="0"/>
              <a:t>COS’È PUBMED?</a:t>
            </a:r>
          </a:p>
          <a:p>
            <a:pPr algn="just">
              <a:spcBef>
                <a:spcPct val="50000"/>
              </a:spcBef>
            </a:pPr>
            <a:r>
              <a:rPr lang="it-IT" sz="1800" dirty="0" smtClean="0"/>
              <a:t>È </a:t>
            </a:r>
            <a:r>
              <a:rPr lang="it-IT" sz="1800" dirty="0"/>
              <a:t>un sistema di basi di dati bibliografiche che </a:t>
            </a:r>
            <a:r>
              <a:rPr lang="it-IT" sz="1800" u="sng" dirty="0"/>
              <a:t>consente di </a:t>
            </a:r>
            <a:r>
              <a:rPr lang="it-IT" sz="1800" u="sng" dirty="0" smtClean="0"/>
              <a:t>interrogare</a:t>
            </a:r>
            <a:r>
              <a:rPr lang="it-IT" sz="1800" dirty="0" smtClean="0"/>
              <a:t>:</a:t>
            </a:r>
          </a:p>
          <a:p>
            <a:pPr marL="342900" indent="-342900" algn="just">
              <a:spcBef>
                <a:spcPct val="50000"/>
              </a:spcBef>
              <a:buFont typeface="+mj-lt"/>
              <a:buAutoNum type="arabicPeriod"/>
            </a:pPr>
            <a:r>
              <a:rPr lang="it-IT" i="1" dirty="0" smtClean="0"/>
              <a:t>MEDLINE</a:t>
            </a:r>
            <a:r>
              <a:rPr lang="it-IT" dirty="0" smtClean="0"/>
              <a:t> - raccoglie citazioni bibliografiche dal 1946 ad oggi tratte da circa 5600 riviste specializzate e abbraccia tutte le materie mediche, infermieristiche, odontoiatriche, veterinarie, di organizzazione sanitaria e scienze </a:t>
            </a:r>
            <a:r>
              <a:rPr lang="it-IT" dirty="0" err="1" smtClean="0"/>
              <a:t>precliniche</a:t>
            </a:r>
            <a:r>
              <a:rPr lang="it-IT" dirty="0" smtClean="0"/>
              <a:t>. Record indicizzati con vocabolario controllato di NLM: i </a:t>
            </a:r>
            <a:r>
              <a:rPr lang="it-IT" dirty="0" err="1" smtClean="0"/>
              <a:t>MeSH®</a:t>
            </a:r>
            <a:r>
              <a:rPr lang="it-IT" dirty="0" smtClean="0"/>
              <a:t> (</a:t>
            </a:r>
            <a:r>
              <a:rPr lang="it-IT" dirty="0" err="1" smtClean="0"/>
              <a:t>Medical</a:t>
            </a:r>
            <a:r>
              <a:rPr lang="it-IT" dirty="0" smtClean="0"/>
              <a:t> </a:t>
            </a:r>
            <a:r>
              <a:rPr lang="it-IT" dirty="0" err="1" smtClean="0"/>
              <a:t>Subject</a:t>
            </a:r>
            <a:r>
              <a:rPr lang="it-IT" dirty="0" smtClean="0"/>
              <a:t> </a:t>
            </a:r>
            <a:r>
              <a:rPr lang="it-IT" dirty="0" err="1" smtClean="0"/>
              <a:t>Headings</a:t>
            </a:r>
            <a:r>
              <a:rPr lang="it-IT" dirty="0" smtClean="0"/>
              <a:t>).</a:t>
            </a:r>
            <a:endParaRPr lang="it-IT" sz="1800" dirty="0" smtClean="0"/>
          </a:p>
          <a:p>
            <a:pPr marL="342900" indent="-342900" algn="just">
              <a:spcBef>
                <a:spcPct val="50000"/>
              </a:spcBef>
              <a:buFont typeface="+mj-lt"/>
              <a:buAutoNum type="arabicPeriod"/>
            </a:pPr>
            <a:r>
              <a:rPr lang="it-IT" sz="1800" i="1" dirty="0" smtClean="0"/>
              <a:t>OLDMEDLINE</a:t>
            </a:r>
            <a:r>
              <a:rPr lang="it-IT" sz="1800" dirty="0" smtClean="0"/>
              <a:t> – citazioni non ancora aggiornate con il nuovo vocabolario.</a:t>
            </a:r>
          </a:p>
          <a:p>
            <a:pPr marL="342900" indent="-342900" algn="just">
              <a:spcBef>
                <a:spcPct val="50000"/>
              </a:spcBef>
              <a:buFont typeface="+mj-lt"/>
              <a:buAutoNum type="arabicPeriod"/>
            </a:pPr>
            <a:r>
              <a:rPr lang="it-IT" i="1" dirty="0" smtClean="0"/>
              <a:t>Citazioni out-of-scope </a:t>
            </a:r>
            <a:r>
              <a:rPr lang="it-IT" dirty="0" smtClean="0"/>
              <a:t>– citazioni da riviste, principalmente di scienze e chimica, per le quali gli articoli di scienze della vita sono indicizzati con </a:t>
            </a:r>
            <a:r>
              <a:rPr lang="it-IT" dirty="0" err="1" smtClean="0"/>
              <a:t>MeSH</a:t>
            </a:r>
            <a:r>
              <a:rPr lang="it-IT" dirty="0" smtClean="0"/>
              <a:t> for MEDLINE (ad es. Science)</a:t>
            </a:r>
          </a:p>
          <a:p>
            <a:pPr marL="342900" indent="-342900" algn="just">
              <a:spcBef>
                <a:spcPct val="50000"/>
              </a:spcBef>
              <a:buFont typeface="+mj-lt"/>
              <a:buAutoNum type="arabicPeriod"/>
            </a:pPr>
            <a:r>
              <a:rPr lang="it-IT" i="1" dirty="0" err="1" smtClean="0"/>
              <a:t>PubMed</a:t>
            </a:r>
            <a:r>
              <a:rPr lang="it-IT" i="1" dirty="0" smtClean="0"/>
              <a:t> </a:t>
            </a:r>
            <a:r>
              <a:rPr lang="it-IT" i="1" dirty="0" err="1" smtClean="0"/>
              <a:t>Central</a:t>
            </a:r>
            <a:r>
              <a:rPr lang="it-IT" i="1" dirty="0" smtClean="0"/>
              <a:t> </a:t>
            </a:r>
            <a:r>
              <a:rPr lang="it-IT" dirty="0" smtClean="0"/>
              <a:t>– citazioni di alcuni giornali di scienze della vita che hanno inviato il full text a </a:t>
            </a:r>
            <a:r>
              <a:rPr lang="it-IT" dirty="0" err="1" smtClean="0"/>
              <a:t>PubMed</a:t>
            </a:r>
            <a:r>
              <a:rPr lang="it-IT" dirty="0" smtClean="0"/>
              <a:t> </a:t>
            </a:r>
            <a:r>
              <a:rPr lang="it-IT" dirty="0" err="1" smtClean="0"/>
              <a:t>Central</a:t>
            </a:r>
            <a:r>
              <a:rPr lang="it-IT" dirty="0" smtClean="0"/>
              <a:t> e hanno ricevuto una </a:t>
            </a:r>
            <a:r>
              <a:rPr lang="it-IT" dirty="0" err="1" smtClean="0"/>
              <a:t>review</a:t>
            </a:r>
            <a:r>
              <a:rPr lang="it-IT" dirty="0" smtClean="0"/>
              <a:t> da NLM.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228600" y="116632"/>
            <a:ext cx="8610600" cy="2585323"/>
          </a:xfrm>
          <a:prstGeom prst="rect">
            <a:avLst/>
          </a:prstGeom>
          <a:noFill/>
          <a:ln w="9525">
            <a:noFill/>
            <a:miter lim="800000"/>
            <a:headEnd/>
            <a:tailEnd/>
          </a:ln>
          <a:effectLst/>
        </p:spPr>
        <p:txBody>
          <a:bodyPr>
            <a:spAutoFit/>
          </a:bodyPr>
          <a:lstStyle/>
          <a:p>
            <a:pPr marL="342900" indent="-342900" algn="just">
              <a:spcBef>
                <a:spcPct val="50000"/>
              </a:spcBef>
              <a:buFont typeface="+mj-lt"/>
              <a:buAutoNum type="arabicPeriod" startAt="5"/>
            </a:pPr>
            <a:r>
              <a:rPr lang="it-IT" sz="1800" i="1" dirty="0" smtClean="0"/>
              <a:t>NCBI </a:t>
            </a:r>
            <a:r>
              <a:rPr lang="it-IT" sz="1800" i="1" dirty="0" err="1" smtClean="0"/>
              <a:t>bookshelf</a:t>
            </a:r>
            <a:r>
              <a:rPr lang="it-IT" sz="1800" i="1" dirty="0" smtClean="0"/>
              <a:t> </a:t>
            </a:r>
            <a:r>
              <a:rPr lang="it-IT" sz="1800" dirty="0" smtClean="0"/>
              <a:t>– citazioni di un sottoinsieme di libri della NCBI </a:t>
            </a:r>
            <a:r>
              <a:rPr lang="it-IT" sz="1800" dirty="0" err="1" smtClean="0"/>
              <a:t>bookshelf</a:t>
            </a:r>
            <a:r>
              <a:rPr lang="it-IT" sz="1800" dirty="0" smtClean="0"/>
              <a:t>.</a:t>
            </a:r>
          </a:p>
          <a:p>
            <a:pPr marL="342900" indent="-342900" algn="just">
              <a:spcBef>
                <a:spcPct val="50000"/>
              </a:spcBef>
              <a:buFont typeface="+mj-lt"/>
              <a:buAutoNum type="arabicPeriod" startAt="6"/>
            </a:pPr>
            <a:r>
              <a:rPr lang="it-IT" i="1" dirty="0" err="1" smtClean="0"/>
              <a:t>In-process</a:t>
            </a:r>
            <a:r>
              <a:rPr lang="it-IT" i="1" dirty="0" smtClean="0"/>
              <a:t> </a:t>
            </a:r>
            <a:r>
              <a:rPr lang="it-IT" i="1" dirty="0" err="1" smtClean="0"/>
              <a:t>citations</a:t>
            </a:r>
            <a:r>
              <a:rPr lang="it-IT" dirty="0" smtClean="0"/>
              <a:t> – citazioni di articoli non ancora indicizzati con i </a:t>
            </a:r>
            <a:r>
              <a:rPr lang="it-IT" dirty="0" err="1" smtClean="0"/>
              <a:t>MeSH</a:t>
            </a:r>
            <a:r>
              <a:rPr lang="it-IT" dirty="0" smtClean="0"/>
              <a:t> ed in attesa di essere aggiunti a MEDLINE o convertiti in </a:t>
            </a:r>
            <a:r>
              <a:rPr lang="it-IT" dirty="0" err="1" smtClean="0"/>
              <a:t>out-of-scope</a:t>
            </a:r>
            <a:r>
              <a:rPr lang="it-IT" dirty="0" smtClean="0"/>
              <a:t>.</a:t>
            </a:r>
          </a:p>
          <a:p>
            <a:pPr marL="342900" indent="-342900" algn="just">
              <a:spcBef>
                <a:spcPct val="50000"/>
              </a:spcBef>
              <a:buFont typeface="+mj-lt"/>
              <a:buAutoNum type="arabicPeriod" startAt="6"/>
            </a:pPr>
            <a:r>
              <a:rPr lang="it-IT" sz="1800" dirty="0" smtClean="0"/>
              <a:t>“</a:t>
            </a:r>
            <a:r>
              <a:rPr lang="it-IT" sz="1800" i="1" dirty="0" err="1" smtClean="0"/>
              <a:t>Pre-citazioni</a:t>
            </a:r>
            <a:r>
              <a:rPr lang="it-IT" sz="1800" dirty="0" smtClean="0"/>
              <a:t>” – citazioni che precedono la data in cui una rivista viene selezionata per essere indicizzata da MEDLINE (solo se fornite elettronicamente dall’editore).</a:t>
            </a:r>
          </a:p>
        </p:txBody>
      </p:sp>
      <p:pic>
        <p:nvPicPr>
          <p:cNvPr id="5" name="Picture 2"/>
          <p:cNvPicPr>
            <a:picLocks noChangeAspect="1" noChangeArrowheads="1"/>
          </p:cNvPicPr>
          <p:nvPr/>
        </p:nvPicPr>
        <p:blipFill>
          <a:blip r:embed="rId3" cstate="print"/>
          <a:srcRect l="7609" t="19840" r="9967" b="69131"/>
          <a:stretch>
            <a:fillRect/>
          </a:stretch>
        </p:blipFill>
        <p:spPr bwMode="auto">
          <a:xfrm>
            <a:off x="0" y="6093296"/>
            <a:ext cx="9144000" cy="764704"/>
          </a:xfrm>
          <a:prstGeom prst="rect">
            <a:avLst/>
          </a:prstGeom>
          <a:noFill/>
          <a:ln w="9525">
            <a:noFill/>
            <a:miter lim="800000"/>
            <a:headEnd/>
            <a:tailEnd/>
          </a:ln>
        </p:spPr>
      </p:pic>
      <p:sp>
        <p:nvSpPr>
          <p:cNvPr id="6" name="CasellaDiTesto 5"/>
          <p:cNvSpPr txBox="1"/>
          <p:nvPr/>
        </p:nvSpPr>
        <p:spPr>
          <a:xfrm>
            <a:off x="228600" y="2924944"/>
            <a:ext cx="8737270" cy="1785104"/>
          </a:xfrm>
          <a:prstGeom prst="rect">
            <a:avLst/>
          </a:prstGeom>
          <a:noFill/>
        </p:spPr>
        <p:txBody>
          <a:bodyPr wrap="square" rtlCol="0">
            <a:spAutoFit/>
          </a:bodyPr>
          <a:lstStyle/>
          <a:p>
            <a:pPr algn="just"/>
            <a:r>
              <a:rPr lang="it-IT" sz="2000" b="1" dirty="0" smtClean="0">
                <a:solidFill>
                  <a:srgbClr val="FF0000"/>
                </a:solidFill>
              </a:rPr>
              <a:t>È ad accesso LIBERO e GRATUITO.</a:t>
            </a:r>
          </a:p>
          <a:p>
            <a:pPr algn="just"/>
            <a:endParaRPr lang="it-IT" dirty="0" smtClean="0"/>
          </a:p>
          <a:p>
            <a:pPr algn="just"/>
            <a:r>
              <a:rPr lang="it-IT" dirty="0" smtClean="0"/>
              <a:t>È stato sviluppato dal National </a:t>
            </a:r>
            <a:r>
              <a:rPr lang="it-IT" dirty="0" err="1" smtClean="0"/>
              <a:t>Centre</a:t>
            </a:r>
            <a:r>
              <a:rPr lang="it-IT" dirty="0" smtClean="0"/>
              <a:t> </a:t>
            </a:r>
            <a:r>
              <a:rPr lang="it-IT" dirty="0" err="1" smtClean="0"/>
              <a:t>for</a:t>
            </a:r>
            <a:r>
              <a:rPr lang="it-IT" dirty="0" smtClean="0"/>
              <a:t> </a:t>
            </a:r>
            <a:r>
              <a:rPr lang="it-IT" dirty="0" err="1" smtClean="0"/>
              <a:t>Biotechnology</a:t>
            </a:r>
            <a:r>
              <a:rPr lang="it-IT" dirty="0" smtClean="0"/>
              <a:t> Information (NCBI) alla U.S. National </a:t>
            </a:r>
            <a:r>
              <a:rPr lang="it-IT" dirty="0" err="1" smtClean="0"/>
              <a:t>Library</a:t>
            </a:r>
            <a:r>
              <a:rPr lang="it-IT" dirty="0" smtClean="0"/>
              <a:t> </a:t>
            </a:r>
            <a:r>
              <a:rPr lang="it-IT" dirty="0" err="1" smtClean="0"/>
              <a:t>of</a:t>
            </a:r>
            <a:r>
              <a:rPr lang="it-IT" dirty="0" smtClean="0"/>
              <a:t> Medicine (NLM) e fa parte dell’</a:t>
            </a:r>
            <a:r>
              <a:rPr lang="it-IT" dirty="0" err="1" smtClean="0"/>
              <a:t>Entrez</a:t>
            </a:r>
            <a:r>
              <a:rPr lang="it-IT" dirty="0" smtClean="0"/>
              <a:t> </a:t>
            </a:r>
            <a:r>
              <a:rPr lang="it-IT" dirty="0" err="1" smtClean="0"/>
              <a:t>retrieval</a:t>
            </a:r>
            <a:r>
              <a:rPr lang="it-IT" dirty="0" smtClean="0"/>
              <a:t> system (guida: http://www.ncbi.nlm.nih.gov/guide/</a:t>
            </a:r>
            <a:r>
              <a:rPr lang="it-IT" dirty="0" err="1" smtClean="0"/>
              <a:t>all</a:t>
            </a:r>
            <a:r>
              <a:rPr lang="it-IT" dirty="0" smtClean="0"/>
              <a:t>/#tab-all_; ricerche: http://www.ncbi.nlm.nih.gov/</a:t>
            </a:r>
            <a:r>
              <a:rPr lang="it-IT" dirty="0" err="1" smtClean="0"/>
              <a:t>sites</a:t>
            </a:r>
            <a:r>
              <a:rPr lang="it-IT" dirty="0" smtClean="0"/>
              <a:t>/</a:t>
            </a:r>
            <a:r>
              <a:rPr lang="it-IT" dirty="0" err="1" smtClean="0"/>
              <a:t>gquery</a:t>
            </a:r>
            <a:r>
              <a:rPr lang="it-IT" dirty="0" smtClean="0"/>
              <a:t>).</a:t>
            </a:r>
            <a:endParaRPr lang="it-IT"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ChangeArrowheads="1"/>
          </p:cNvSpPr>
          <p:nvPr/>
        </p:nvSpPr>
        <p:spPr bwMode="auto">
          <a:xfrm>
            <a:off x="304800" y="914400"/>
            <a:ext cx="8534400" cy="3276600"/>
          </a:xfrm>
          <a:prstGeom prst="rect">
            <a:avLst/>
          </a:prstGeom>
          <a:solidFill>
            <a:schemeClr val="bg1"/>
          </a:solidFill>
          <a:ln w="28575">
            <a:solidFill>
              <a:srgbClr val="FF0000"/>
            </a:solidFill>
            <a:miter lim="800000"/>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it-IT" sz="2400" smtClean="0">
              <a:solidFill>
                <a:srgbClr val="000000"/>
              </a:solidFill>
            </a:endParaRPr>
          </a:p>
        </p:txBody>
      </p:sp>
      <p:sp>
        <p:nvSpPr>
          <p:cNvPr id="5122" name="Text Box 2"/>
          <p:cNvSpPr txBox="1">
            <a:spLocks noChangeArrowheads="1"/>
          </p:cNvSpPr>
          <p:nvPr/>
        </p:nvSpPr>
        <p:spPr bwMode="auto">
          <a:xfrm>
            <a:off x="381000" y="2895600"/>
            <a:ext cx="8382000" cy="1096963"/>
          </a:xfrm>
          <a:prstGeom prst="rect">
            <a:avLst/>
          </a:prstGeom>
          <a:noFill/>
          <a:ln w="9525">
            <a:noFill/>
            <a:miter lim="800000"/>
            <a:headEnd/>
            <a:tailEnd/>
          </a:ln>
          <a:effectLst/>
        </p:spPr>
        <p:txBody>
          <a:bodyPr>
            <a:spAutoFit/>
          </a:bodyPr>
          <a:lstStyle/>
          <a:p>
            <a:pPr algn="ctr" fontAlgn="base">
              <a:spcBef>
                <a:spcPct val="50000"/>
              </a:spcBef>
              <a:spcAft>
                <a:spcPct val="0"/>
              </a:spcAft>
            </a:pPr>
            <a:r>
              <a:rPr lang="it-IT" sz="2200" smtClean="0">
                <a:solidFill>
                  <a:srgbClr val="000000"/>
                </a:solidFill>
              </a:rPr>
              <a:t>Interrogarsi sulla natura dell’informazione da ricercare: capire </a:t>
            </a:r>
            <a:r>
              <a:rPr lang="it-IT" sz="2200" u="sng" smtClean="0">
                <a:solidFill>
                  <a:srgbClr val="000000"/>
                </a:solidFill>
              </a:rPr>
              <a:t>se</a:t>
            </a:r>
            <a:r>
              <a:rPr lang="it-IT" sz="2200" smtClean="0">
                <a:solidFill>
                  <a:srgbClr val="000000"/>
                </a:solidFill>
              </a:rPr>
              <a:t>, </a:t>
            </a:r>
            <a:r>
              <a:rPr lang="it-IT" sz="2200" u="sng" smtClean="0">
                <a:solidFill>
                  <a:srgbClr val="000000"/>
                </a:solidFill>
              </a:rPr>
              <a:t>dove</a:t>
            </a:r>
            <a:r>
              <a:rPr lang="it-IT" sz="2200" smtClean="0">
                <a:solidFill>
                  <a:srgbClr val="000000"/>
                </a:solidFill>
              </a:rPr>
              <a:t> e </a:t>
            </a:r>
            <a:r>
              <a:rPr lang="it-IT" sz="2200" u="sng" smtClean="0">
                <a:solidFill>
                  <a:srgbClr val="000000"/>
                </a:solidFill>
              </a:rPr>
              <a:t>attraverso quali strumenti</a:t>
            </a:r>
            <a:r>
              <a:rPr lang="it-IT" sz="2200" smtClean="0">
                <a:solidFill>
                  <a:srgbClr val="000000"/>
                </a:solidFill>
              </a:rPr>
              <a:t> </a:t>
            </a:r>
            <a:br>
              <a:rPr lang="it-IT" sz="2200" smtClean="0">
                <a:solidFill>
                  <a:srgbClr val="000000"/>
                </a:solidFill>
              </a:rPr>
            </a:br>
            <a:r>
              <a:rPr lang="it-IT" sz="2200" smtClean="0">
                <a:solidFill>
                  <a:srgbClr val="000000"/>
                </a:solidFill>
              </a:rPr>
              <a:t>può essere reperita su Internet.</a:t>
            </a:r>
          </a:p>
        </p:txBody>
      </p:sp>
      <p:sp>
        <p:nvSpPr>
          <p:cNvPr id="5123" name="Text Box 3"/>
          <p:cNvSpPr txBox="1">
            <a:spLocks noChangeArrowheads="1"/>
          </p:cNvSpPr>
          <p:nvPr/>
        </p:nvSpPr>
        <p:spPr bwMode="auto">
          <a:xfrm>
            <a:off x="381000" y="4419600"/>
            <a:ext cx="8382000" cy="1096963"/>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200" dirty="0" smtClean="0">
                <a:solidFill>
                  <a:srgbClr val="000000"/>
                </a:solidFill>
              </a:rPr>
              <a:t>Non è sufficiente conoscere l’argomento oggetto della ricerca, ma è necessario sapere che </a:t>
            </a:r>
            <a:r>
              <a:rPr lang="it-IT" sz="2200" u="sng" dirty="0" smtClean="0">
                <a:solidFill>
                  <a:srgbClr val="000000"/>
                </a:solidFill>
              </a:rPr>
              <a:t>tipo</a:t>
            </a:r>
            <a:r>
              <a:rPr lang="it-IT" sz="2200" dirty="0" smtClean="0">
                <a:solidFill>
                  <a:srgbClr val="000000"/>
                </a:solidFill>
              </a:rPr>
              <a:t> di informazione vogliamo trovare.</a:t>
            </a:r>
          </a:p>
        </p:txBody>
      </p:sp>
      <p:sp>
        <p:nvSpPr>
          <p:cNvPr id="5124" name="Text Box 4"/>
          <p:cNvSpPr txBox="1">
            <a:spLocks noChangeArrowheads="1"/>
          </p:cNvSpPr>
          <p:nvPr/>
        </p:nvSpPr>
        <p:spPr bwMode="auto">
          <a:xfrm>
            <a:off x="76200" y="76200"/>
            <a:ext cx="8382000" cy="457200"/>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400" dirty="0" smtClean="0">
                <a:solidFill>
                  <a:srgbClr val="FF0000"/>
                </a:solidFill>
              </a:rPr>
              <a:t>SVOLGERE CORRETTAMENTE UNA RICERCA</a:t>
            </a:r>
          </a:p>
        </p:txBody>
      </p:sp>
      <p:sp>
        <p:nvSpPr>
          <p:cNvPr id="5125" name="Text Box 5"/>
          <p:cNvSpPr txBox="1">
            <a:spLocks noChangeArrowheads="1"/>
          </p:cNvSpPr>
          <p:nvPr/>
        </p:nvSpPr>
        <p:spPr bwMode="auto">
          <a:xfrm>
            <a:off x="381000" y="1066800"/>
            <a:ext cx="8382000" cy="762000"/>
          </a:xfrm>
          <a:prstGeom prst="rect">
            <a:avLst/>
          </a:prstGeom>
          <a:noFill/>
          <a:ln w="9525">
            <a:noFill/>
            <a:miter lim="800000"/>
            <a:headEnd/>
            <a:tailEnd/>
          </a:ln>
          <a:effectLst/>
        </p:spPr>
        <p:txBody>
          <a:bodyPr>
            <a:spAutoFit/>
          </a:bodyPr>
          <a:lstStyle/>
          <a:p>
            <a:pPr algn="ctr" fontAlgn="base">
              <a:spcBef>
                <a:spcPct val="50000"/>
              </a:spcBef>
              <a:spcAft>
                <a:spcPct val="0"/>
              </a:spcAft>
            </a:pPr>
            <a:r>
              <a:rPr lang="it-IT" sz="2200" smtClean="0">
                <a:solidFill>
                  <a:srgbClr val="000000"/>
                </a:solidFill>
              </a:rPr>
              <a:t>Internet mette a disposizione una informazione di natura </a:t>
            </a:r>
            <a:r>
              <a:rPr lang="it-IT" sz="2200" i="1" smtClean="0">
                <a:solidFill>
                  <a:srgbClr val="000000"/>
                </a:solidFill>
              </a:rPr>
              <a:t>eterogenea</a:t>
            </a:r>
            <a:r>
              <a:rPr lang="it-IT" sz="2200" smtClean="0">
                <a:solidFill>
                  <a:srgbClr val="000000"/>
                </a:solidFill>
              </a:rPr>
              <a:t>, raggiungibile attraverso canali diversi.</a:t>
            </a:r>
          </a:p>
        </p:txBody>
      </p:sp>
      <p:sp>
        <p:nvSpPr>
          <p:cNvPr id="5126" name="AutoShape 6"/>
          <p:cNvSpPr>
            <a:spLocks noChangeArrowheads="1"/>
          </p:cNvSpPr>
          <p:nvPr/>
        </p:nvSpPr>
        <p:spPr bwMode="auto">
          <a:xfrm>
            <a:off x="4343400" y="1981200"/>
            <a:ext cx="457200" cy="762000"/>
          </a:xfrm>
          <a:prstGeom prst="downArrow">
            <a:avLst>
              <a:gd name="adj1" fmla="val 50000"/>
              <a:gd name="adj2" fmla="val 41667"/>
            </a:avLst>
          </a:prstGeom>
          <a:solidFill>
            <a:srgbClr val="0000FF"/>
          </a:solidFill>
          <a:ln w="9525">
            <a:noFill/>
            <a:miter lim="800000"/>
            <a:headEnd/>
            <a:tailEnd/>
          </a:ln>
          <a:effectLst/>
        </p:spPr>
        <p:txBody>
          <a:bodyPr wrap="none" anchor="ctr"/>
          <a:lstStyle/>
          <a:p>
            <a:pPr fontAlgn="base">
              <a:spcBef>
                <a:spcPct val="0"/>
              </a:spcBef>
              <a:spcAft>
                <a:spcPct val="0"/>
              </a:spcAft>
            </a:pPr>
            <a:endParaRPr lang="it-IT" sz="2400" smtClean="0">
              <a:solidFill>
                <a:srgbClr val="000000"/>
              </a:solidFill>
            </a:endParaRPr>
          </a:p>
        </p:txBody>
      </p:sp>
      <p:sp>
        <p:nvSpPr>
          <p:cNvPr id="5128" name="Text Box 8"/>
          <p:cNvSpPr txBox="1">
            <a:spLocks noChangeArrowheads="1"/>
          </p:cNvSpPr>
          <p:nvPr/>
        </p:nvSpPr>
        <p:spPr bwMode="auto">
          <a:xfrm>
            <a:off x="381000" y="5791200"/>
            <a:ext cx="8382000" cy="762000"/>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200" smtClean="0">
                <a:solidFill>
                  <a:srgbClr val="000000"/>
                </a:solidFill>
              </a:rPr>
              <a:t>Dopo aver reperito l’informazione cercata è necessario </a:t>
            </a:r>
            <a:r>
              <a:rPr lang="it-IT" sz="2200" u="sng" smtClean="0">
                <a:solidFill>
                  <a:srgbClr val="000000"/>
                </a:solidFill>
              </a:rPr>
              <a:t>valutare</a:t>
            </a:r>
            <a:r>
              <a:rPr lang="it-IT" sz="2200" smtClean="0">
                <a:solidFill>
                  <a:srgbClr val="000000"/>
                </a:solidFill>
              </a:rPr>
              <a:t> la sua correttezza, completezza, imparzialità.</a:t>
            </a:r>
            <a:endParaRPr lang="it-IT" sz="2200" u="sng" smtClean="0">
              <a:solidFill>
                <a:srgbClr val="0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704" t="18478" r="9870" b="2786"/>
          <a:stretch/>
        </p:blipFill>
        <p:spPr bwMode="auto">
          <a:xfrm>
            <a:off x="1" y="885467"/>
            <a:ext cx="9144000" cy="527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err="1" smtClean="0">
                <a:solidFill>
                  <a:schemeClr val="bg1"/>
                </a:solidFill>
              </a:rPr>
              <a:t>PubMed</a:t>
            </a:r>
            <a:endParaRPr lang="it-IT" sz="2400" b="1" dirty="0">
              <a:solidFill>
                <a:schemeClr val="bg1"/>
              </a:solidFill>
            </a:endParaRPr>
          </a:p>
        </p:txBody>
      </p:sp>
      <p:sp>
        <p:nvSpPr>
          <p:cNvPr id="6"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Ricerca</a:t>
            </a:r>
            <a:endParaRPr lang="it-IT" sz="2000" dirty="0"/>
          </a:p>
        </p:txBody>
      </p:sp>
      <p:sp>
        <p:nvSpPr>
          <p:cNvPr id="11" name="Ovale 10"/>
          <p:cNvSpPr/>
          <p:nvPr/>
        </p:nvSpPr>
        <p:spPr>
          <a:xfrm>
            <a:off x="1283953" y="891643"/>
            <a:ext cx="2290520" cy="354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a:stCxn id="11" idx="5"/>
          </p:cNvCxnSpPr>
          <p:nvPr/>
        </p:nvCxnSpPr>
        <p:spPr>
          <a:xfrm>
            <a:off x="3239034" y="1194519"/>
            <a:ext cx="2127811" cy="35448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1651379" y="1771198"/>
            <a:ext cx="1637731" cy="3275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658" t="48867" r="10043" b="25567"/>
          <a:stretch/>
        </p:blipFill>
        <p:spPr bwMode="auto">
          <a:xfrm>
            <a:off x="3906180" y="4739368"/>
            <a:ext cx="2921330" cy="21186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705" t="14852" r="9784" b="2868"/>
          <a:stretch/>
        </p:blipFill>
        <p:spPr bwMode="auto">
          <a:xfrm>
            <a:off x="0" y="900000"/>
            <a:ext cx="9144000" cy="550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err="1" smtClean="0">
                <a:solidFill>
                  <a:schemeClr val="bg1"/>
                </a:solidFill>
              </a:rPr>
              <a:t>PubMed</a:t>
            </a:r>
            <a:endParaRPr lang="it-IT" sz="2400" b="1" dirty="0">
              <a:solidFill>
                <a:schemeClr val="bg1"/>
              </a:solidFill>
            </a:endParaRPr>
          </a:p>
        </p:txBody>
      </p:sp>
      <p:sp>
        <p:nvSpPr>
          <p:cNvPr id="6"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Ricerca</a:t>
            </a:r>
            <a:endParaRPr lang="it-IT" sz="2000" dirty="0"/>
          </a:p>
        </p:txBody>
      </p:sp>
      <p:sp>
        <p:nvSpPr>
          <p:cNvPr id="17" name="Ovale 16"/>
          <p:cNvSpPr/>
          <p:nvPr/>
        </p:nvSpPr>
        <p:spPr>
          <a:xfrm>
            <a:off x="2128046" y="1124543"/>
            <a:ext cx="1543051" cy="354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7"/>
          <p:cNvCxnSpPr/>
          <p:nvPr/>
        </p:nvCxnSpPr>
        <p:spPr>
          <a:xfrm>
            <a:off x="3111747" y="1475044"/>
            <a:ext cx="2464350" cy="35932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1613279" y="1972321"/>
            <a:ext cx="1637731" cy="3275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19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351" t="57969" r="10476" b="24620"/>
          <a:stretch/>
        </p:blipFill>
        <p:spPr bwMode="auto">
          <a:xfrm>
            <a:off x="3906180" y="5068320"/>
            <a:ext cx="2766952" cy="14428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4" t="15643" r="17532" b="5804"/>
          <a:stretch/>
        </p:blipFill>
        <p:spPr bwMode="auto">
          <a:xfrm>
            <a:off x="1" y="876782"/>
            <a:ext cx="9144000" cy="585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err="1" smtClean="0">
                <a:solidFill>
                  <a:schemeClr val="bg1"/>
                </a:solidFill>
              </a:rPr>
              <a:t>PubMed</a:t>
            </a:r>
            <a:endParaRPr lang="it-IT" sz="2400" b="1" dirty="0">
              <a:solidFill>
                <a:schemeClr val="bg1"/>
              </a:solidFill>
            </a:endParaRPr>
          </a:p>
        </p:txBody>
      </p:sp>
      <p:sp>
        <p:nvSpPr>
          <p:cNvPr id="5"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Ricerca avanzata</a:t>
            </a:r>
            <a:endParaRPr lang="it-IT" sz="2000" dirty="0"/>
          </a:p>
        </p:txBody>
      </p:sp>
      <p:sp>
        <p:nvSpPr>
          <p:cNvPr id="10" name="Ovale 9"/>
          <p:cNvSpPr/>
          <p:nvPr/>
        </p:nvSpPr>
        <p:spPr>
          <a:xfrm>
            <a:off x="709683" y="2115399"/>
            <a:ext cx="4752966" cy="9246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2 10"/>
          <p:cNvCxnSpPr>
            <a:stCxn id="10" idx="0"/>
            <a:endCxn id="14" idx="2"/>
          </p:cNvCxnSpPr>
          <p:nvPr/>
        </p:nvCxnSpPr>
        <p:spPr>
          <a:xfrm flipV="1">
            <a:off x="3086166" y="1678673"/>
            <a:ext cx="267106" cy="4367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982638" y="1241944"/>
            <a:ext cx="4741267" cy="4367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78" t="15333" r="9957" b="5848"/>
          <a:stretch/>
        </p:blipFill>
        <p:spPr bwMode="auto">
          <a:xfrm>
            <a:off x="0" y="0"/>
            <a:ext cx="9015748" cy="522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e 4"/>
          <p:cNvSpPr/>
          <p:nvPr/>
        </p:nvSpPr>
        <p:spPr>
          <a:xfrm>
            <a:off x="1214651" y="189473"/>
            <a:ext cx="5649287" cy="354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1569492" y="1059385"/>
            <a:ext cx="1054955" cy="3275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err="1" smtClean="0">
                <a:solidFill>
                  <a:schemeClr val="bg1"/>
                </a:solidFill>
              </a:rPr>
              <a:t>PubMed</a:t>
            </a:r>
            <a:endParaRPr lang="it-IT" sz="2400" b="1" dirty="0">
              <a:solidFill>
                <a:schemeClr val="bg1"/>
              </a:solidFill>
            </a:endParaRPr>
          </a:p>
        </p:txBody>
      </p:sp>
      <p:sp>
        <p:nvSpPr>
          <p:cNvPr id="5"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Perfezionare la ricerca</a:t>
            </a:r>
            <a:endParaRPr lang="it-IT" sz="2000" dirty="0"/>
          </a:p>
        </p:txBody>
      </p:sp>
      <p:pic>
        <p:nvPicPr>
          <p:cNvPr id="409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l="7562" t="11199" r="10050" b="5466"/>
          <a:stretch>
            <a:fillRect/>
          </a:stretch>
        </p:blipFill>
        <p:spPr bwMode="auto">
          <a:xfrm>
            <a:off x="0" y="962924"/>
            <a:ext cx="9144000" cy="5588000"/>
          </a:xfrm>
          <a:prstGeom prst="rect">
            <a:avLst/>
          </a:prstGeom>
          <a:noFill/>
          <a:ln w="9525">
            <a:noFill/>
            <a:miter lim="800000"/>
            <a:headEnd/>
            <a:tailEnd/>
          </a:ln>
        </p:spPr>
      </p:pic>
      <p:sp>
        <p:nvSpPr>
          <p:cNvPr id="10" name="Rettangolo 9"/>
          <p:cNvSpPr/>
          <p:nvPr/>
        </p:nvSpPr>
        <p:spPr>
          <a:xfrm>
            <a:off x="0" y="1787857"/>
            <a:ext cx="1310185" cy="30025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6878471" y="2060812"/>
            <a:ext cx="2265529" cy="9416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1205435" y="1765374"/>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14" name="Ovale 13"/>
          <p:cNvSpPr/>
          <p:nvPr/>
        </p:nvSpPr>
        <p:spPr>
          <a:xfrm>
            <a:off x="8748464" y="1692528"/>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err="1" smtClean="0">
                <a:solidFill>
                  <a:schemeClr val="bg1"/>
                </a:solidFill>
              </a:rPr>
              <a:t>PubMed</a:t>
            </a:r>
            <a:endParaRPr lang="it-IT" sz="2400" b="1" dirty="0">
              <a:solidFill>
                <a:schemeClr val="bg1"/>
              </a:solidFill>
            </a:endParaRPr>
          </a:p>
        </p:txBody>
      </p:sp>
      <p:sp>
        <p:nvSpPr>
          <p:cNvPr id="6"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Perfezionare la ricerca</a:t>
            </a:r>
            <a:endParaRPr lang="it-IT" sz="2000" dirty="0"/>
          </a:p>
        </p:txBody>
      </p:sp>
      <p:sp>
        <p:nvSpPr>
          <p:cNvPr id="7" name="Ovale 6"/>
          <p:cNvSpPr/>
          <p:nvPr/>
        </p:nvSpPr>
        <p:spPr>
          <a:xfrm>
            <a:off x="0" y="1001099"/>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pic>
        <p:nvPicPr>
          <p:cNvPr id="5122" name="Picture 2"/>
          <p:cNvPicPr>
            <a:picLocks noChangeAspect="1" noChangeArrowheads="1"/>
          </p:cNvPicPr>
          <p:nvPr/>
        </p:nvPicPr>
        <p:blipFill>
          <a:blip r:embed="rId3" cstate="print"/>
          <a:srcRect l="7562" t="21904" r="32040" b="6289"/>
          <a:stretch>
            <a:fillRect/>
          </a:stretch>
        </p:blipFill>
        <p:spPr bwMode="auto">
          <a:xfrm>
            <a:off x="504968" y="907576"/>
            <a:ext cx="8284191" cy="5950424"/>
          </a:xfrm>
          <a:prstGeom prst="rect">
            <a:avLst/>
          </a:prstGeom>
          <a:noFill/>
          <a:ln w="9525">
            <a:noFill/>
            <a:miter lim="800000"/>
            <a:headEnd/>
            <a:tailEnd/>
          </a:ln>
        </p:spPr>
      </p:pic>
      <p:sp>
        <p:nvSpPr>
          <p:cNvPr id="9" name="Freccia a destra 8"/>
          <p:cNvSpPr/>
          <p:nvPr/>
        </p:nvSpPr>
        <p:spPr>
          <a:xfrm>
            <a:off x="54592" y="1992574"/>
            <a:ext cx="436728" cy="20949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a:off x="54592" y="3698544"/>
            <a:ext cx="436728" cy="20949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579427" y="1405720"/>
            <a:ext cx="1637731" cy="3275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l="7706" t="22356" r="10996" b="833"/>
          <a:stretch>
            <a:fillRect/>
          </a:stretch>
        </p:blipFill>
        <p:spPr bwMode="auto">
          <a:xfrm>
            <a:off x="1104405" y="2268838"/>
            <a:ext cx="8039595" cy="4589162"/>
          </a:xfrm>
          <a:prstGeom prst="rect">
            <a:avLst/>
          </a:prstGeom>
          <a:noFill/>
          <a:ln w="9525">
            <a:noFill/>
            <a:miter lim="800000"/>
            <a:headEnd/>
            <a:tailEnd/>
          </a:ln>
        </p:spPr>
      </p:pic>
      <p:sp>
        <p:nvSpPr>
          <p:cNvPr id="4"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err="1" smtClean="0">
                <a:solidFill>
                  <a:schemeClr val="bg1"/>
                </a:solidFill>
              </a:rPr>
              <a:t>PubMed</a:t>
            </a:r>
            <a:endParaRPr lang="it-IT" sz="2400" b="1" dirty="0">
              <a:solidFill>
                <a:schemeClr val="bg1"/>
              </a:solidFill>
            </a:endParaRPr>
          </a:p>
        </p:txBody>
      </p:sp>
      <p:sp>
        <p:nvSpPr>
          <p:cNvPr id="6"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Perfezionare la ricerca</a:t>
            </a:r>
            <a:endParaRPr lang="it-IT" sz="2000" dirty="0"/>
          </a:p>
        </p:txBody>
      </p:sp>
      <p:sp>
        <p:nvSpPr>
          <p:cNvPr id="7" name="Ovale 6"/>
          <p:cNvSpPr/>
          <p:nvPr/>
        </p:nvSpPr>
        <p:spPr>
          <a:xfrm>
            <a:off x="0" y="1001099"/>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pic>
        <p:nvPicPr>
          <p:cNvPr id="614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Lst>
          </a:blip>
          <a:srcRect l="69204" t="25920" r="7811" b="58637"/>
          <a:stretch>
            <a:fillRect/>
          </a:stretch>
        </p:blipFill>
        <p:spPr bwMode="auto">
          <a:xfrm>
            <a:off x="436729" y="928048"/>
            <a:ext cx="3152633" cy="1323833"/>
          </a:xfrm>
          <a:prstGeom prst="rect">
            <a:avLst/>
          </a:prstGeom>
          <a:noFill/>
          <a:ln w="9525">
            <a:noFill/>
            <a:miter lim="800000"/>
            <a:headEnd/>
            <a:tailEnd/>
          </a:ln>
        </p:spPr>
      </p:pic>
      <p:sp>
        <p:nvSpPr>
          <p:cNvPr id="11" name="Rettangolo 10"/>
          <p:cNvSpPr/>
          <p:nvPr/>
        </p:nvSpPr>
        <p:spPr>
          <a:xfrm>
            <a:off x="2473611" y="2580668"/>
            <a:ext cx="1637731" cy="3275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1760561" y="1064525"/>
            <a:ext cx="1296538" cy="9416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p:cNvCxnSpPr>
            <a:stCxn id="12" idx="6"/>
          </p:cNvCxnSpPr>
          <p:nvPr/>
        </p:nvCxnSpPr>
        <p:spPr>
          <a:xfrm>
            <a:off x="3057099" y="1535373"/>
            <a:ext cx="5576262" cy="14928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err="1" smtClean="0">
                <a:solidFill>
                  <a:schemeClr val="bg1"/>
                </a:solidFill>
              </a:rPr>
              <a:t>PubMed</a:t>
            </a:r>
            <a:endParaRPr lang="it-IT" sz="2400" b="1" dirty="0">
              <a:solidFill>
                <a:schemeClr val="bg1"/>
              </a:solidFill>
            </a:endParaRPr>
          </a:p>
        </p:txBody>
      </p:sp>
      <p:sp>
        <p:nvSpPr>
          <p:cNvPr id="4"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err="1" smtClean="0"/>
              <a:t>MeSH</a:t>
            </a:r>
            <a:r>
              <a:rPr lang="it-IT" sz="2000" dirty="0" smtClean="0"/>
              <a:t> </a:t>
            </a:r>
            <a:r>
              <a:rPr lang="it-IT" sz="2000" dirty="0" err="1" smtClean="0"/>
              <a:t>terms</a:t>
            </a:r>
            <a:endParaRPr lang="it-IT" sz="2000" dirty="0"/>
          </a:p>
        </p:txBody>
      </p:sp>
      <p:sp>
        <p:nvSpPr>
          <p:cNvPr id="5" name="CasellaDiTesto 4"/>
          <p:cNvSpPr txBox="1"/>
          <p:nvPr/>
        </p:nvSpPr>
        <p:spPr>
          <a:xfrm>
            <a:off x="0" y="1009402"/>
            <a:ext cx="9144000" cy="5355312"/>
          </a:xfrm>
          <a:prstGeom prst="rect">
            <a:avLst/>
          </a:prstGeom>
          <a:noFill/>
        </p:spPr>
        <p:txBody>
          <a:bodyPr wrap="square" rtlCol="0">
            <a:spAutoFit/>
          </a:bodyPr>
          <a:lstStyle/>
          <a:p>
            <a:pPr marL="273050" indent="-273050" algn="just">
              <a:buFont typeface="Arial" pitchFamily="34" charset="0"/>
              <a:buChar char="•"/>
            </a:pPr>
            <a:r>
              <a:rPr lang="it-IT" dirty="0" err="1" smtClean="0"/>
              <a:t>MeSH</a:t>
            </a:r>
            <a:r>
              <a:rPr lang="it-IT" dirty="0" smtClean="0"/>
              <a:t> (</a:t>
            </a:r>
            <a:r>
              <a:rPr lang="it-IT" dirty="0" err="1" smtClean="0"/>
              <a:t>Medical</a:t>
            </a:r>
            <a:r>
              <a:rPr lang="it-IT" dirty="0" smtClean="0"/>
              <a:t> </a:t>
            </a:r>
            <a:r>
              <a:rPr lang="it-IT" dirty="0" err="1" smtClean="0"/>
              <a:t>Subject</a:t>
            </a:r>
            <a:r>
              <a:rPr lang="it-IT" dirty="0" smtClean="0"/>
              <a:t> </a:t>
            </a:r>
            <a:r>
              <a:rPr lang="it-IT" dirty="0" err="1" smtClean="0"/>
              <a:t>Headings</a:t>
            </a:r>
            <a:r>
              <a:rPr lang="it-IT" dirty="0" smtClean="0"/>
              <a:t>) è un vocabolario di descrittori controllati</a:t>
            </a:r>
          </a:p>
          <a:p>
            <a:pPr marL="273050" indent="-273050" algn="just"/>
            <a:endParaRPr lang="it-IT" dirty="0" smtClean="0"/>
          </a:p>
          <a:p>
            <a:pPr marL="273050" indent="-273050" algn="just">
              <a:buFont typeface="Arial" pitchFamily="34" charset="0"/>
              <a:buChar char="•"/>
            </a:pPr>
            <a:r>
              <a:rPr lang="it-IT" dirty="0" smtClean="0"/>
              <a:t>è costituito da un insiemi di descrittori organizzati in una struttura gerarchica che consente di effettuare la ricerca a vari livelli di specificità</a:t>
            </a:r>
          </a:p>
          <a:p>
            <a:pPr marL="273050" indent="-273050" algn="just">
              <a:buFont typeface="Arial" pitchFamily="34" charset="0"/>
              <a:buChar char="•"/>
            </a:pPr>
            <a:endParaRPr lang="it-IT" dirty="0" smtClean="0"/>
          </a:p>
          <a:p>
            <a:pPr marL="273050" indent="-273050" algn="just">
              <a:buFont typeface="Arial" pitchFamily="34" charset="0"/>
              <a:buChar char="•"/>
            </a:pPr>
            <a:r>
              <a:rPr lang="it-IT" dirty="0" smtClean="0"/>
              <a:t>attualmente (2014 </a:t>
            </a:r>
            <a:r>
              <a:rPr lang="it-IT" dirty="0" err="1" smtClean="0"/>
              <a:t>MeSH</a:t>
            </a:r>
            <a:r>
              <a:rPr lang="it-IT" dirty="0" smtClean="0"/>
              <a:t>) è composto da 27.149 descrittori</a:t>
            </a:r>
          </a:p>
          <a:p>
            <a:pPr marL="273050" indent="-273050" algn="just"/>
            <a:endParaRPr lang="it-IT" dirty="0" smtClean="0"/>
          </a:p>
          <a:p>
            <a:pPr marL="273050" indent="-273050" algn="just">
              <a:buFont typeface="Arial" pitchFamily="34" charset="0"/>
              <a:buChar char="•"/>
            </a:pPr>
            <a:r>
              <a:rPr lang="it-IT" dirty="0" smtClean="0"/>
              <a:t>ci sono anche più di 218.000 sinonimi/forme alternative che aiutano a trovare il </a:t>
            </a:r>
            <a:r>
              <a:rPr lang="it-IT" dirty="0" err="1" smtClean="0"/>
              <a:t>MeSH</a:t>
            </a:r>
            <a:r>
              <a:rPr lang="it-IT" dirty="0" smtClean="0"/>
              <a:t> più appropriato  (ad esempio "vitamina C" è una forma alternativa di "acido ascorbico“)</a:t>
            </a:r>
          </a:p>
          <a:p>
            <a:pPr marL="273050" indent="-273050" algn="just">
              <a:buFont typeface="Arial" pitchFamily="34" charset="0"/>
              <a:buChar char="•"/>
            </a:pPr>
            <a:endParaRPr lang="it-IT" dirty="0" smtClean="0"/>
          </a:p>
          <a:p>
            <a:pPr marL="273050" indent="-273050" algn="just">
              <a:buFont typeface="Arial" pitchFamily="34" charset="0"/>
              <a:buChar char="•"/>
            </a:pPr>
            <a:r>
              <a:rPr lang="it-IT" dirty="0" smtClean="0"/>
              <a:t>è utilizzato dalla NLM (National </a:t>
            </a:r>
            <a:r>
              <a:rPr lang="it-IT" dirty="0" err="1" smtClean="0"/>
              <a:t>Library</a:t>
            </a:r>
            <a:r>
              <a:rPr lang="it-IT" dirty="0" smtClean="0"/>
              <a:t> </a:t>
            </a:r>
            <a:r>
              <a:rPr lang="it-IT" dirty="0" err="1" smtClean="0"/>
              <a:t>of</a:t>
            </a:r>
            <a:r>
              <a:rPr lang="it-IT" dirty="0" smtClean="0"/>
              <a:t> Medicine) per indicizzare gli articoli delle principali riviste </a:t>
            </a:r>
            <a:r>
              <a:rPr lang="it-IT" dirty="0" err="1" smtClean="0"/>
              <a:t>biomediche</a:t>
            </a:r>
            <a:r>
              <a:rPr lang="it-IT" dirty="0" smtClean="0"/>
              <a:t> a livello mondiale per i database di MEDLINE/</a:t>
            </a:r>
            <a:r>
              <a:rPr lang="it-IT" dirty="0" err="1" smtClean="0"/>
              <a:t>PubMed</a:t>
            </a:r>
            <a:endParaRPr lang="it-IT" dirty="0" smtClean="0"/>
          </a:p>
          <a:p>
            <a:pPr marL="273050" indent="-273050" algn="just"/>
            <a:endParaRPr lang="it-IT" dirty="0" smtClean="0"/>
          </a:p>
          <a:p>
            <a:pPr marL="273050" indent="-273050" algn="just">
              <a:buFont typeface="Arial" pitchFamily="34" charset="0"/>
              <a:buChar char="•"/>
            </a:pPr>
            <a:r>
              <a:rPr lang="it-IT" dirty="0" smtClean="0">
                <a:latin typeface="Verdana" pitchFamily="34" charset="0"/>
              </a:rPr>
              <a:t>viene aggiornato periodicamente per seguire l'estensione della scienza medica e per adeguare i descrittori alla terminologia dominante (ad esempio, all'inizio degli anni '90 la voce </a:t>
            </a:r>
            <a:r>
              <a:rPr lang="it-IT" i="1" dirty="0" err="1" smtClean="0">
                <a:latin typeface="Verdana" pitchFamily="34" charset="0"/>
              </a:rPr>
              <a:t>peritoneoscopy</a:t>
            </a:r>
            <a:r>
              <a:rPr lang="it-IT" dirty="0" smtClean="0">
                <a:latin typeface="Verdana" pitchFamily="34" charset="0"/>
              </a:rPr>
              <a:t> è stata mutata in </a:t>
            </a:r>
            <a:r>
              <a:rPr lang="it-IT" i="1" dirty="0" err="1" smtClean="0">
                <a:latin typeface="Verdana" pitchFamily="34" charset="0"/>
              </a:rPr>
              <a:t>laparoscopy</a:t>
            </a:r>
            <a:r>
              <a:rPr lang="it-IT" dirty="0" smtClean="0">
                <a:latin typeface="Verdana" pitchFamily="34" charset="0"/>
              </a:rPr>
              <a:t> e sono stati introdotti numerosi descrittori relativi ai trapianti)</a:t>
            </a:r>
            <a:endParaRPr lang="it-IT"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err="1" smtClean="0">
                <a:solidFill>
                  <a:schemeClr val="bg1"/>
                </a:solidFill>
              </a:rPr>
              <a:t>PubMed</a:t>
            </a:r>
            <a:endParaRPr lang="it-IT" sz="2400" b="1" dirty="0">
              <a:solidFill>
                <a:schemeClr val="bg1"/>
              </a:solidFill>
            </a:endParaRPr>
          </a:p>
        </p:txBody>
      </p:sp>
      <p:sp>
        <p:nvSpPr>
          <p:cNvPr id="5"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err="1" smtClean="0"/>
              <a:t>MeSH</a:t>
            </a:r>
            <a:r>
              <a:rPr lang="it-IT" sz="2000" dirty="0" smtClean="0"/>
              <a:t> </a:t>
            </a:r>
            <a:r>
              <a:rPr lang="it-IT" sz="2000" dirty="0" err="1" smtClean="0"/>
              <a:t>terms</a:t>
            </a:r>
            <a:endParaRPr lang="it-IT" sz="2000" dirty="0"/>
          </a:p>
        </p:txBody>
      </p:sp>
      <p:sp>
        <p:nvSpPr>
          <p:cNvPr id="6" name="CasellaDiTesto 5"/>
          <p:cNvSpPr txBox="1"/>
          <p:nvPr/>
        </p:nvSpPr>
        <p:spPr>
          <a:xfrm>
            <a:off x="0" y="1009402"/>
            <a:ext cx="9144000" cy="369332"/>
          </a:xfrm>
          <a:prstGeom prst="rect">
            <a:avLst/>
          </a:prstGeom>
          <a:noFill/>
        </p:spPr>
        <p:txBody>
          <a:bodyPr wrap="square" rtlCol="0">
            <a:spAutoFit/>
          </a:bodyPr>
          <a:lstStyle/>
          <a:p>
            <a:pPr marL="273050" indent="-273050" algn="just">
              <a:buFont typeface="Arial" pitchFamily="34" charset="0"/>
              <a:buChar char="•"/>
            </a:pPr>
            <a:r>
              <a:rPr lang="it-IT" dirty="0" smtClean="0"/>
              <a:t>Il primo livello della struttura gerarchica si compone di 16 </a:t>
            </a:r>
            <a:r>
              <a:rPr lang="it-IT" dirty="0" err="1" smtClean="0"/>
              <a:t>Main</a:t>
            </a:r>
            <a:r>
              <a:rPr lang="it-IT" dirty="0" smtClean="0"/>
              <a:t> </a:t>
            </a:r>
            <a:r>
              <a:rPr lang="it-IT" dirty="0" err="1" smtClean="0"/>
              <a:t>Headings</a:t>
            </a:r>
            <a:endParaRPr lang="it-IT" dirty="0"/>
          </a:p>
        </p:txBody>
      </p:sp>
      <p:pic>
        <p:nvPicPr>
          <p:cNvPr id="7170" name="Picture 2"/>
          <p:cNvPicPr>
            <a:picLocks noChangeAspect="1" noChangeArrowheads="1"/>
          </p:cNvPicPr>
          <p:nvPr/>
        </p:nvPicPr>
        <p:blipFill>
          <a:blip r:embed="rId3" cstate="print"/>
          <a:srcRect l="2456" t="20265" r="4844" b="6470"/>
          <a:stretch>
            <a:fillRect/>
          </a:stretch>
        </p:blipFill>
        <p:spPr bwMode="auto">
          <a:xfrm>
            <a:off x="395785" y="1678675"/>
            <a:ext cx="5827594" cy="43126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err="1" smtClean="0">
                <a:solidFill>
                  <a:schemeClr val="bg1"/>
                </a:solidFill>
              </a:rPr>
              <a:t>PubMed</a:t>
            </a:r>
            <a:endParaRPr lang="it-IT" sz="2400" b="1" dirty="0">
              <a:solidFill>
                <a:schemeClr val="bg1"/>
              </a:solidFill>
            </a:endParaRPr>
          </a:p>
        </p:txBody>
      </p:sp>
      <p:sp>
        <p:nvSpPr>
          <p:cNvPr id="5"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err="1" smtClean="0"/>
              <a:t>MeSH</a:t>
            </a:r>
            <a:r>
              <a:rPr lang="it-IT" sz="2000" dirty="0" smtClean="0"/>
              <a:t> </a:t>
            </a:r>
            <a:r>
              <a:rPr lang="it-IT" sz="2000" dirty="0" err="1" smtClean="0"/>
              <a:t>terms</a:t>
            </a:r>
            <a:r>
              <a:rPr lang="it-IT" sz="2000" dirty="0" smtClean="0"/>
              <a:t> - http://www.nlm.nih.gov/</a:t>
            </a:r>
            <a:r>
              <a:rPr lang="it-IT" sz="2000" dirty="0" err="1" smtClean="0"/>
              <a:t>mesh</a:t>
            </a:r>
            <a:r>
              <a:rPr lang="it-IT" sz="2000" dirty="0" smtClean="0"/>
              <a:t>/</a:t>
            </a:r>
            <a:r>
              <a:rPr lang="it-IT" sz="2000" dirty="0" err="1" smtClean="0"/>
              <a:t>MBrowser.html</a:t>
            </a:r>
            <a:endParaRPr lang="it-IT" sz="2000" dirty="0"/>
          </a:p>
        </p:txBody>
      </p:sp>
      <p:pic>
        <p:nvPicPr>
          <p:cNvPr id="8194" name="Picture 2"/>
          <p:cNvPicPr>
            <a:picLocks noChangeAspect="1" noChangeArrowheads="1"/>
          </p:cNvPicPr>
          <p:nvPr/>
        </p:nvPicPr>
        <p:blipFill>
          <a:blip r:embed="rId3" cstate="print"/>
          <a:srcRect l="10738" t="14862" r="21062" b="4542"/>
          <a:stretch>
            <a:fillRect/>
          </a:stretch>
        </p:blipFill>
        <p:spPr bwMode="auto">
          <a:xfrm>
            <a:off x="191070" y="1084997"/>
            <a:ext cx="5950424" cy="57730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Text Box 5"/>
          <p:cNvSpPr txBox="1">
            <a:spLocks noChangeArrowheads="1"/>
          </p:cNvSpPr>
          <p:nvPr/>
        </p:nvSpPr>
        <p:spPr bwMode="auto">
          <a:xfrm>
            <a:off x="76200" y="76200"/>
            <a:ext cx="8382000" cy="457200"/>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400" smtClean="0">
                <a:solidFill>
                  <a:srgbClr val="0000FF"/>
                </a:solidFill>
              </a:rPr>
              <a:t>Alcuni sistemi per controllare la validità di un sito:</a:t>
            </a:r>
          </a:p>
        </p:txBody>
      </p:sp>
      <p:sp>
        <p:nvSpPr>
          <p:cNvPr id="90120" name="Text Box 8"/>
          <p:cNvSpPr txBox="1">
            <a:spLocks noChangeArrowheads="1"/>
          </p:cNvSpPr>
          <p:nvPr/>
        </p:nvSpPr>
        <p:spPr bwMode="auto">
          <a:xfrm>
            <a:off x="381000" y="828675"/>
            <a:ext cx="8382000" cy="3446463"/>
          </a:xfrm>
          <a:prstGeom prst="rect">
            <a:avLst/>
          </a:prstGeom>
          <a:noFill/>
          <a:ln w="9525">
            <a:noFill/>
            <a:miter lim="800000"/>
            <a:headEnd/>
            <a:tailEnd/>
          </a:ln>
          <a:effectLst/>
        </p:spPr>
        <p:txBody>
          <a:bodyPr>
            <a:spAutoFit/>
          </a:bodyPr>
          <a:lstStyle/>
          <a:p>
            <a:pPr algn="just" fontAlgn="base">
              <a:spcBef>
                <a:spcPct val="50000"/>
              </a:spcBef>
              <a:spcAft>
                <a:spcPct val="0"/>
              </a:spcAft>
              <a:buFontTx/>
              <a:buChar char="•"/>
            </a:pPr>
            <a:r>
              <a:rPr lang="it-IT" sz="2200" dirty="0" smtClean="0">
                <a:solidFill>
                  <a:srgbClr val="000000"/>
                </a:solidFill>
              </a:rPr>
              <a:t>Contenuto del sito</a:t>
            </a:r>
          </a:p>
          <a:p>
            <a:pPr algn="just" fontAlgn="base">
              <a:spcBef>
                <a:spcPct val="50000"/>
              </a:spcBef>
              <a:spcAft>
                <a:spcPct val="0"/>
              </a:spcAft>
              <a:buFontTx/>
              <a:buChar char="•"/>
            </a:pPr>
            <a:r>
              <a:rPr lang="it-IT" sz="2200" dirty="0" smtClean="0">
                <a:solidFill>
                  <a:srgbClr val="000000"/>
                </a:solidFill>
              </a:rPr>
              <a:t>Periodicità nell’aggiornamento</a:t>
            </a:r>
          </a:p>
          <a:p>
            <a:pPr algn="just" fontAlgn="base">
              <a:spcBef>
                <a:spcPct val="50000"/>
              </a:spcBef>
              <a:spcAft>
                <a:spcPct val="0"/>
              </a:spcAft>
              <a:buFontTx/>
              <a:buChar char="•"/>
            </a:pPr>
            <a:r>
              <a:rPr lang="it-IT" sz="2200" dirty="0" smtClean="0">
                <a:solidFill>
                  <a:srgbClr val="000000"/>
                </a:solidFill>
              </a:rPr>
              <a:t>Identificazione dell’autore/istituzione</a:t>
            </a:r>
          </a:p>
          <a:p>
            <a:pPr algn="just" fontAlgn="base">
              <a:spcBef>
                <a:spcPct val="50000"/>
              </a:spcBef>
              <a:spcAft>
                <a:spcPct val="0"/>
              </a:spcAft>
              <a:buFontTx/>
              <a:buChar char="•"/>
            </a:pPr>
            <a:r>
              <a:rPr lang="it-IT" sz="2200" dirty="0" smtClean="0">
                <a:solidFill>
                  <a:srgbClr val="000000"/>
                </a:solidFill>
              </a:rPr>
              <a:t>Presenza di referenze bibliografiche</a:t>
            </a:r>
          </a:p>
          <a:p>
            <a:pPr algn="just" fontAlgn="base">
              <a:spcBef>
                <a:spcPct val="50000"/>
              </a:spcBef>
              <a:spcAft>
                <a:spcPct val="0"/>
              </a:spcAft>
              <a:buFontTx/>
              <a:buChar char="•"/>
            </a:pPr>
            <a:r>
              <a:rPr lang="it-IT" sz="2200" dirty="0" smtClean="0">
                <a:solidFill>
                  <a:srgbClr val="000000"/>
                </a:solidFill>
              </a:rPr>
              <a:t>Link che consentano di recuperare la fonte</a:t>
            </a:r>
          </a:p>
          <a:p>
            <a:pPr algn="just" fontAlgn="base">
              <a:spcBef>
                <a:spcPct val="50000"/>
              </a:spcBef>
              <a:spcAft>
                <a:spcPct val="0"/>
              </a:spcAft>
              <a:buFontTx/>
              <a:buChar char="•"/>
            </a:pPr>
            <a:r>
              <a:rPr lang="it-IT" sz="2200" dirty="0" smtClean="0">
                <a:solidFill>
                  <a:srgbClr val="000000"/>
                </a:solidFill>
              </a:rPr>
              <a:t>Identificazione dello scopo e del target</a:t>
            </a:r>
          </a:p>
          <a:p>
            <a:pPr algn="just" fontAlgn="base">
              <a:spcBef>
                <a:spcPct val="50000"/>
              </a:spcBef>
              <a:spcAft>
                <a:spcPct val="0"/>
              </a:spcAft>
              <a:buFontTx/>
              <a:buChar char="•"/>
            </a:pPr>
            <a:r>
              <a:rPr lang="it-IT" sz="2200" dirty="0" smtClean="0">
                <a:solidFill>
                  <a:srgbClr val="000000"/>
                </a:solidFill>
              </a:rPr>
              <a:t>Data di creazione o data dell’ultimo aggiornamento</a:t>
            </a:r>
            <a:endParaRPr lang="it-IT" sz="2200" u="sng" dirty="0" smtClean="0">
              <a:solidFill>
                <a:srgbClr val="00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t="11608" r="42684" b="28061"/>
          <a:stretch>
            <a:fillRect/>
          </a:stretch>
        </p:blipFill>
        <p:spPr bwMode="auto">
          <a:xfrm>
            <a:off x="558140" y="653142"/>
            <a:ext cx="7861465" cy="4999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87" t="7022" r="1385" b="1693"/>
          <a:stretch>
            <a:fillRect/>
          </a:stretch>
        </p:blipFill>
        <p:spPr bwMode="auto">
          <a:xfrm>
            <a:off x="-1" y="959312"/>
            <a:ext cx="9144001" cy="51183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87" t="24361" r="66666" b="13730"/>
          <a:stretch>
            <a:fillRect/>
          </a:stretch>
        </p:blipFill>
        <p:spPr bwMode="auto">
          <a:xfrm>
            <a:off x="0" y="843147"/>
            <a:ext cx="4560125" cy="5130141"/>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l="303" t="18939" r="69481" b="14711"/>
          <a:stretch>
            <a:fillRect/>
          </a:stretch>
        </p:blipFill>
        <p:spPr bwMode="auto">
          <a:xfrm>
            <a:off x="4619502" y="878773"/>
            <a:ext cx="4144488" cy="549827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39654" t="16790" r="43203" b="76618"/>
          <a:stretch>
            <a:fillRect/>
          </a:stretch>
        </p:blipFill>
        <p:spPr bwMode="auto">
          <a:xfrm>
            <a:off x="2933205" y="190006"/>
            <a:ext cx="2351314" cy="54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3576" r="50130" b="28658"/>
          <a:stretch>
            <a:fillRect/>
          </a:stretch>
        </p:blipFill>
        <p:spPr bwMode="auto">
          <a:xfrm>
            <a:off x="1199408" y="736271"/>
            <a:ext cx="6840187" cy="495201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0"/>
            <a:ext cx="7398327" cy="6798625"/>
            <a:chOff x="0" y="0"/>
            <a:chExt cx="7398327" cy="6798625"/>
          </a:xfrm>
        </p:grpSpPr>
        <p:pic>
          <p:nvPicPr>
            <p:cNvPr id="2050" name="Picture 2"/>
            <p:cNvPicPr>
              <a:picLocks noChangeAspect="1" noChangeArrowheads="1"/>
            </p:cNvPicPr>
            <p:nvPr/>
          </p:nvPicPr>
          <p:blipFill>
            <a:blip r:embed="rId3" cstate="print"/>
            <a:srcRect t="13437" r="27144" b="4414"/>
            <a:stretch>
              <a:fillRect/>
            </a:stretch>
          </p:blipFill>
          <p:spPr bwMode="auto">
            <a:xfrm>
              <a:off x="0" y="0"/>
              <a:ext cx="7398327" cy="5213737"/>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t="29117" r="48701" b="46225"/>
            <a:stretch>
              <a:fillRect/>
            </a:stretch>
          </p:blipFill>
          <p:spPr bwMode="auto">
            <a:xfrm>
              <a:off x="0" y="5235180"/>
              <a:ext cx="5204196" cy="156344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047" r="43030" b="25768"/>
          <a:stretch/>
        </p:blipFill>
        <p:spPr bwMode="auto">
          <a:xfrm>
            <a:off x="106878" y="0"/>
            <a:ext cx="7813964" cy="490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8523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907" r="33333" b="5418"/>
          <a:stretch/>
        </p:blipFill>
        <p:spPr bwMode="auto">
          <a:xfrm>
            <a:off x="1" y="95003"/>
            <a:ext cx="9144000" cy="6519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15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050" r="38528" b="10291"/>
          <a:stretch/>
        </p:blipFill>
        <p:spPr bwMode="auto">
          <a:xfrm>
            <a:off x="0" y="0"/>
            <a:ext cx="9071224" cy="656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0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93" r="37489" b="5848"/>
          <a:stretch/>
        </p:blipFill>
        <p:spPr bwMode="auto">
          <a:xfrm>
            <a:off x="-1" y="0"/>
            <a:ext cx="8968009" cy="675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153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19" t="15190" r="9783" b="2052"/>
          <a:stretch/>
        </p:blipFill>
        <p:spPr bwMode="auto">
          <a:xfrm>
            <a:off x="0" y="-1"/>
            <a:ext cx="9102483" cy="551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664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76200" y="76200"/>
            <a:ext cx="8382000" cy="457200"/>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400" dirty="0" smtClean="0">
                <a:solidFill>
                  <a:srgbClr val="0000FF"/>
                </a:solidFill>
              </a:rPr>
              <a:t>Esempio: </a:t>
            </a:r>
            <a:r>
              <a:rPr lang="it-IT" sz="2400" dirty="0" err="1" smtClean="0">
                <a:solidFill>
                  <a:srgbClr val="0000FF"/>
                </a:solidFill>
              </a:rPr>
              <a:t>Computed</a:t>
            </a:r>
            <a:r>
              <a:rPr lang="it-IT" sz="2400" dirty="0" smtClean="0">
                <a:solidFill>
                  <a:srgbClr val="0000FF"/>
                </a:solidFill>
              </a:rPr>
              <a:t> </a:t>
            </a:r>
            <a:r>
              <a:rPr lang="it-IT" sz="2400" dirty="0" err="1" smtClean="0">
                <a:solidFill>
                  <a:srgbClr val="0000FF"/>
                </a:solidFill>
              </a:rPr>
              <a:t>Tomography</a:t>
            </a:r>
            <a:endParaRPr lang="it-IT" sz="2400" dirty="0" smtClean="0">
              <a:solidFill>
                <a:srgbClr val="0000FF"/>
              </a:solidFill>
            </a:endParaRPr>
          </a:p>
        </p:txBody>
      </p:sp>
      <p:sp>
        <p:nvSpPr>
          <p:cNvPr id="25603" name="Text Box 3"/>
          <p:cNvSpPr txBox="1">
            <a:spLocks noChangeArrowheads="1"/>
          </p:cNvSpPr>
          <p:nvPr/>
        </p:nvSpPr>
        <p:spPr bwMode="auto">
          <a:xfrm>
            <a:off x="228600" y="746125"/>
            <a:ext cx="8610600" cy="396875"/>
          </a:xfrm>
          <a:prstGeom prst="rect">
            <a:avLst/>
          </a:prstGeom>
          <a:noFill/>
          <a:ln w="9525">
            <a:noFill/>
            <a:miter lim="800000"/>
            <a:headEnd/>
            <a:tailEnd/>
          </a:ln>
          <a:effectLst/>
        </p:spPr>
        <p:txBody>
          <a:bodyPr>
            <a:spAutoFit/>
          </a:bodyPr>
          <a:lstStyle/>
          <a:p>
            <a:pPr fontAlgn="base">
              <a:spcBef>
                <a:spcPct val="50000"/>
              </a:spcBef>
              <a:spcAft>
                <a:spcPct val="0"/>
              </a:spcAft>
            </a:pPr>
            <a:r>
              <a:rPr lang="it-IT" sz="2000" dirty="0" smtClean="0">
                <a:solidFill>
                  <a:srgbClr val="000000"/>
                </a:solidFill>
              </a:rPr>
              <a:t>Argomento della ricerca: CT</a:t>
            </a:r>
          </a:p>
        </p:txBody>
      </p:sp>
      <p:sp>
        <p:nvSpPr>
          <p:cNvPr id="25604" name="Text Box 4"/>
          <p:cNvSpPr txBox="1">
            <a:spLocks noChangeArrowheads="1"/>
          </p:cNvSpPr>
          <p:nvPr/>
        </p:nvSpPr>
        <p:spPr bwMode="auto">
          <a:xfrm>
            <a:off x="228600" y="1431925"/>
            <a:ext cx="8610600" cy="4862870"/>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000" dirty="0" smtClean="0">
                <a:solidFill>
                  <a:srgbClr val="000000"/>
                </a:solidFill>
              </a:rPr>
              <a:t>Tipi di informazione che possiamo trovare:</a:t>
            </a:r>
          </a:p>
          <a:p>
            <a:pPr marL="768350" lvl="1" indent="-311150" algn="just" fontAlgn="base">
              <a:spcBef>
                <a:spcPct val="50000"/>
              </a:spcBef>
              <a:spcAft>
                <a:spcPct val="0"/>
              </a:spcAft>
              <a:buFontTx/>
              <a:buChar char="•"/>
            </a:pPr>
            <a:r>
              <a:rPr lang="it-IT" sz="2000" dirty="0" smtClean="0">
                <a:solidFill>
                  <a:srgbClr val="000000"/>
                </a:solidFill>
              </a:rPr>
              <a:t>la bibliografia (per poter poi cercare in biblioteca i libri o gli articoli che ci interessano)</a:t>
            </a:r>
          </a:p>
          <a:p>
            <a:pPr marL="768350" lvl="1" indent="-311150" algn="just" fontAlgn="base">
              <a:spcBef>
                <a:spcPct val="50000"/>
              </a:spcBef>
              <a:spcAft>
                <a:spcPct val="0"/>
              </a:spcAft>
              <a:buFontTx/>
              <a:buChar char="•"/>
            </a:pPr>
            <a:r>
              <a:rPr lang="it-IT" sz="2000" dirty="0" smtClean="0">
                <a:solidFill>
                  <a:srgbClr val="000000"/>
                </a:solidFill>
              </a:rPr>
              <a:t>articoli e notizie disponibili direttamente in rete</a:t>
            </a:r>
          </a:p>
          <a:p>
            <a:pPr marL="768350" lvl="1" indent="-311150" algn="just" fontAlgn="base">
              <a:spcBef>
                <a:spcPct val="50000"/>
              </a:spcBef>
              <a:spcAft>
                <a:spcPct val="0"/>
              </a:spcAft>
              <a:buFontTx/>
              <a:buChar char="•"/>
            </a:pPr>
            <a:r>
              <a:rPr lang="it-IT" sz="2000" dirty="0" smtClean="0">
                <a:solidFill>
                  <a:srgbClr val="000000"/>
                </a:solidFill>
              </a:rPr>
              <a:t>immagini di apparecchiature per CT</a:t>
            </a:r>
          </a:p>
          <a:p>
            <a:pPr marL="768350" lvl="1" indent="-311150" algn="just" fontAlgn="base">
              <a:spcBef>
                <a:spcPct val="50000"/>
              </a:spcBef>
              <a:spcAft>
                <a:spcPct val="0"/>
              </a:spcAft>
              <a:buFontTx/>
              <a:buChar char="•"/>
            </a:pPr>
            <a:r>
              <a:rPr lang="it-IT" sz="2000" dirty="0" smtClean="0">
                <a:solidFill>
                  <a:srgbClr val="000000"/>
                </a:solidFill>
              </a:rPr>
              <a:t>immagini CT</a:t>
            </a:r>
          </a:p>
          <a:p>
            <a:pPr marL="768350" lvl="1" indent="-311150" algn="just" fontAlgn="base">
              <a:spcBef>
                <a:spcPct val="50000"/>
              </a:spcBef>
              <a:spcAft>
                <a:spcPct val="0"/>
              </a:spcAft>
              <a:buFontTx/>
              <a:buChar char="•"/>
            </a:pPr>
            <a:r>
              <a:rPr lang="it-IT" sz="2000" dirty="0" smtClean="0">
                <a:solidFill>
                  <a:srgbClr val="000000"/>
                </a:solidFill>
              </a:rPr>
              <a:t>informazioni tecniche sulle apparecchiature per CT</a:t>
            </a:r>
          </a:p>
          <a:p>
            <a:pPr marL="768350" lvl="1" indent="-311150" algn="just" fontAlgn="base">
              <a:spcBef>
                <a:spcPct val="50000"/>
              </a:spcBef>
              <a:spcAft>
                <a:spcPct val="0"/>
              </a:spcAft>
              <a:buFontTx/>
              <a:buChar char="•"/>
            </a:pPr>
            <a:r>
              <a:rPr lang="it-IT" sz="2000" dirty="0" smtClean="0">
                <a:solidFill>
                  <a:srgbClr val="000000"/>
                </a:solidFill>
              </a:rPr>
              <a:t>ospedali presso cui è possibile eseguire la CT</a:t>
            </a:r>
          </a:p>
          <a:p>
            <a:pPr marL="768350" lvl="1" indent="-311150" algn="just" fontAlgn="base">
              <a:spcBef>
                <a:spcPct val="50000"/>
              </a:spcBef>
              <a:spcAft>
                <a:spcPct val="0"/>
              </a:spcAft>
              <a:buFontTx/>
              <a:buChar char="•"/>
            </a:pPr>
            <a:r>
              <a:rPr lang="it-IT" sz="2000" dirty="0" smtClean="0">
                <a:solidFill>
                  <a:srgbClr val="000000"/>
                </a:solidFill>
              </a:rPr>
              <a:t>informazioni per i pazienti</a:t>
            </a:r>
          </a:p>
          <a:p>
            <a:pPr marL="768350" lvl="1" indent="-311150" algn="just" fontAlgn="base">
              <a:spcBef>
                <a:spcPct val="50000"/>
              </a:spcBef>
              <a:spcAft>
                <a:spcPct val="0"/>
              </a:spcAft>
              <a:buFontTx/>
              <a:buChar char="•"/>
            </a:pPr>
            <a:r>
              <a:rPr lang="it-IT" sz="2000" dirty="0" smtClean="0">
                <a:solidFill>
                  <a:srgbClr val="000000"/>
                </a:solidFill>
              </a:rPr>
              <a:t>etc.</a:t>
            </a:r>
          </a:p>
          <a:p>
            <a:pPr marL="768350" lvl="1" indent="-311150" algn="just" fontAlgn="base">
              <a:spcBef>
                <a:spcPct val="50000"/>
              </a:spcBef>
              <a:spcAft>
                <a:spcPct val="0"/>
              </a:spcAft>
              <a:buFontTx/>
              <a:buChar char="•"/>
            </a:pPr>
            <a:endParaRPr lang="it-IT" sz="2000" dirty="0" smtClean="0">
              <a:solidFill>
                <a:srgbClr val="00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asellaDiTesto 2"/>
          <p:cNvSpPr txBox="1"/>
          <p:nvPr/>
        </p:nvSpPr>
        <p:spPr>
          <a:xfrm>
            <a:off x="0" y="0"/>
            <a:ext cx="8496944" cy="400110"/>
          </a:xfrm>
          <a:prstGeom prst="rect">
            <a:avLst/>
          </a:prstGeom>
          <a:noFill/>
        </p:spPr>
        <p:txBody>
          <a:bodyPr wrap="square" rtlCol="0">
            <a:spAutoFit/>
          </a:bodyPr>
          <a:lstStyle/>
          <a:p>
            <a:pPr algn="just">
              <a:spcBef>
                <a:spcPct val="50000"/>
              </a:spcBef>
            </a:pPr>
            <a:r>
              <a:rPr lang="it-IT" sz="2000" dirty="0" smtClean="0">
                <a:solidFill>
                  <a:schemeClr val="bg1"/>
                </a:solidFill>
              </a:rPr>
              <a:t>PUBMED - LINK per </a:t>
            </a:r>
            <a:r>
              <a:rPr lang="it-IT" sz="2000" u="sng" dirty="0" smtClean="0">
                <a:solidFill>
                  <a:schemeClr val="bg1"/>
                </a:solidFill>
              </a:rPr>
              <a:t>utenti </a:t>
            </a:r>
            <a:r>
              <a:rPr lang="it-IT" sz="2000" u="sng" dirty="0" err="1" smtClean="0">
                <a:solidFill>
                  <a:schemeClr val="bg1"/>
                </a:solidFill>
              </a:rPr>
              <a:t>UniBO</a:t>
            </a:r>
            <a:endParaRPr lang="it-IT" sz="1600" u="sng" dirty="0">
              <a:solidFill>
                <a:schemeClr val="bg1"/>
              </a:solidFill>
            </a:endParaRPr>
          </a:p>
        </p:txBody>
      </p:sp>
      <p:sp>
        <p:nvSpPr>
          <p:cNvPr id="4" name="Rettangolo 3"/>
          <p:cNvSpPr/>
          <p:nvPr/>
        </p:nvSpPr>
        <p:spPr>
          <a:xfrm>
            <a:off x="0" y="412200"/>
            <a:ext cx="9144000" cy="400110"/>
          </a:xfrm>
          <a:prstGeom prst="rect">
            <a:avLst/>
          </a:prstGeom>
        </p:spPr>
        <p:txBody>
          <a:bodyPr wrap="square">
            <a:spAutoFit/>
          </a:bodyPr>
          <a:lstStyle/>
          <a:p>
            <a:pPr>
              <a:spcBef>
                <a:spcPct val="50000"/>
              </a:spcBef>
            </a:pPr>
            <a:r>
              <a:rPr lang="it-IT" sz="2000" dirty="0" smtClean="0"/>
              <a:t>http://www.ncbi.nlm.nih.gov/</a:t>
            </a:r>
            <a:r>
              <a:rPr lang="it-IT" sz="2000" dirty="0" err="1" smtClean="0"/>
              <a:t>sites</a:t>
            </a:r>
            <a:r>
              <a:rPr lang="it-IT" sz="2000" dirty="0" smtClean="0"/>
              <a:t>/</a:t>
            </a:r>
            <a:r>
              <a:rPr lang="it-IT" sz="2000" dirty="0" err="1" smtClean="0"/>
              <a:t>entrez</a:t>
            </a:r>
            <a:r>
              <a:rPr lang="it-IT" sz="2000" dirty="0" smtClean="0"/>
              <a:t>?</a:t>
            </a:r>
            <a:r>
              <a:rPr lang="it-IT" sz="2000" dirty="0" err="1" smtClean="0"/>
              <a:t>otool=iitamsublib</a:t>
            </a:r>
            <a:endParaRPr lang="it-IT" sz="2000" dirty="0" smtClean="0"/>
          </a:p>
        </p:txBody>
      </p:sp>
      <p:pic>
        <p:nvPicPr>
          <p:cNvPr id="5" name="Picture 3"/>
          <p:cNvPicPr>
            <a:picLocks noChangeAspect="1" noChangeArrowheads="1"/>
          </p:cNvPicPr>
          <p:nvPr/>
        </p:nvPicPr>
        <p:blipFill>
          <a:blip r:embed="rId3" cstate="print"/>
          <a:srcRect l="7476" t="16400" r="10625" b="43280"/>
          <a:stretch>
            <a:fillRect/>
          </a:stretch>
        </p:blipFill>
        <p:spPr bwMode="auto">
          <a:xfrm>
            <a:off x="202540" y="980728"/>
            <a:ext cx="8761948" cy="2696017"/>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b="21714"/>
          <a:stretch>
            <a:fillRect/>
          </a:stretch>
        </p:blipFill>
        <p:spPr bwMode="auto">
          <a:xfrm>
            <a:off x="3638022" y="2852936"/>
            <a:ext cx="5110442" cy="3795489"/>
          </a:xfrm>
          <a:prstGeom prst="rect">
            <a:avLst/>
          </a:prstGeom>
          <a:noFill/>
          <a:ln w="9525">
            <a:noFill/>
            <a:miter lim="800000"/>
            <a:headEnd/>
            <a:tailEnd/>
          </a:ln>
        </p:spPr>
      </p:pic>
      <p:sp>
        <p:nvSpPr>
          <p:cNvPr id="7" name="Ovale 6"/>
          <p:cNvSpPr/>
          <p:nvPr/>
        </p:nvSpPr>
        <p:spPr>
          <a:xfrm>
            <a:off x="7740352" y="1556792"/>
            <a:ext cx="1152128"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p:cNvCxnSpPr>
            <a:stCxn id="7" idx="4"/>
          </p:cNvCxnSpPr>
          <p:nvPr/>
        </p:nvCxnSpPr>
        <p:spPr>
          <a:xfrm flipH="1">
            <a:off x="7884368" y="2132856"/>
            <a:ext cx="432048"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144016" y="4221088"/>
            <a:ext cx="3491880" cy="1815882"/>
          </a:xfrm>
          <a:prstGeom prst="rect">
            <a:avLst/>
          </a:prstGeom>
          <a:noFill/>
        </p:spPr>
        <p:txBody>
          <a:bodyPr wrap="square" rtlCol="0">
            <a:spAutoFit/>
          </a:bodyPr>
          <a:lstStyle/>
          <a:p>
            <a:pPr algn="just"/>
            <a:r>
              <a:rPr lang="it-IT" sz="1600" b="1" dirty="0" smtClean="0"/>
              <a:t>A-Link</a:t>
            </a:r>
            <a:r>
              <a:rPr lang="it-IT" sz="1600" dirty="0" smtClean="0"/>
              <a:t>: consente di accedere facilmente al full text dei documenti acquisiti dall'Ateneo, di richiedere la fornitura degli articoli se si è iscritti al servizio </a:t>
            </a:r>
            <a:r>
              <a:rPr lang="it-IT" sz="1600" dirty="0" err="1" smtClean="0"/>
              <a:t>NildeUtenti</a:t>
            </a:r>
            <a:r>
              <a:rPr lang="it-IT" sz="1600" dirty="0" smtClean="0"/>
              <a:t>, oppure di accedere ad altri servizi.</a:t>
            </a:r>
            <a:endParaRPr lang="it-IT" sz="1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7" name="Picture 5"/>
          <p:cNvPicPr>
            <a:picLocks noChangeAspect="1" noChangeArrowheads="1"/>
          </p:cNvPicPr>
          <p:nvPr/>
        </p:nvPicPr>
        <p:blipFill>
          <a:blip r:embed="rId3" cstate="print"/>
          <a:srcRect l="8001" t="19726" r="10101" b="27511"/>
          <a:stretch>
            <a:fillRect/>
          </a:stretch>
        </p:blipFill>
        <p:spPr bwMode="auto">
          <a:xfrm>
            <a:off x="0" y="557450"/>
            <a:ext cx="9001000" cy="3519622"/>
          </a:xfrm>
          <a:prstGeom prst="rect">
            <a:avLst/>
          </a:prstGeom>
          <a:noFill/>
          <a:ln w="9525">
            <a:noFill/>
            <a:miter lim="800000"/>
            <a:headEnd/>
            <a:tailEnd/>
          </a:ln>
        </p:spPr>
      </p:pic>
      <p:pic>
        <p:nvPicPr>
          <p:cNvPr id="3078" name="Picture 6"/>
          <p:cNvPicPr>
            <a:picLocks noChangeAspect="1" noChangeArrowheads="1"/>
          </p:cNvPicPr>
          <p:nvPr/>
        </p:nvPicPr>
        <p:blipFill>
          <a:blip r:embed="rId4" cstate="print"/>
          <a:srcRect/>
          <a:stretch>
            <a:fillRect/>
          </a:stretch>
        </p:blipFill>
        <p:spPr bwMode="auto">
          <a:xfrm>
            <a:off x="4782059" y="1700808"/>
            <a:ext cx="4326445" cy="4104456"/>
          </a:xfrm>
          <a:prstGeom prst="rect">
            <a:avLst/>
          </a:prstGeom>
          <a:noFill/>
          <a:ln w="9525">
            <a:noFill/>
            <a:miter lim="800000"/>
            <a:headEnd/>
            <a:tailEnd/>
          </a:ln>
        </p:spPr>
      </p:pic>
      <p:pic>
        <p:nvPicPr>
          <p:cNvPr id="3080" name="Picture 8"/>
          <p:cNvPicPr>
            <a:picLocks noChangeAspect="1" noChangeArrowheads="1"/>
          </p:cNvPicPr>
          <p:nvPr/>
        </p:nvPicPr>
        <p:blipFill>
          <a:blip r:embed="rId5" cstate="print"/>
          <a:srcRect/>
          <a:stretch>
            <a:fillRect/>
          </a:stretch>
        </p:blipFill>
        <p:spPr bwMode="auto">
          <a:xfrm>
            <a:off x="251520" y="3318963"/>
            <a:ext cx="4536504" cy="3539037"/>
          </a:xfrm>
          <a:prstGeom prst="rect">
            <a:avLst/>
          </a:prstGeom>
          <a:noFill/>
          <a:ln w="9525">
            <a:noFill/>
            <a:miter lim="800000"/>
            <a:headEnd/>
            <a:tailEnd/>
          </a:ln>
        </p:spPr>
      </p:pic>
      <p:sp>
        <p:nvSpPr>
          <p:cNvPr id="9" name="Ovale 8"/>
          <p:cNvSpPr/>
          <p:nvPr/>
        </p:nvSpPr>
        <p:spPr>
          <a:xfrm>
            <a:off x="0" y="557450"/>
            <a:ext cx="395536" cy="36550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10" name="Ovale 9"/>
          <p:cNvSpPr/>
          <p:nvPr/>
        </p:nvSpPr>
        <p:spPr>
          <a:xfrm>
            <a:off x="4752528" y="1700808"/>
            <a:ext cx="395536" cy="36550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sp>
        <p:nvSpPr>
          <p:cNvPr id="11" name="Ovale 10"/>
          <p:cNvSpPr/>
          <p:nvPr/>
        </p:nvSpPr>
        <p:spPr>
          <a:xfrm>
            <a:off x="7236296" y="1178138"/>
            <a:ext cx="1152128"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a:stCxn id="11" idx="4"/>
          </p:cNvCxnSpPr>
          <p:nvPr/>
        </p:nvCxnSpPr>
        <p:spPr>
          <a:xfrm flipH="1">
            <a:off x="7380312" y="1754202"/>
            <a:ext cx="432048"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Ovale 12"/>
          <p:cNvSpPr/>
          <p:nvPr/>
        </p:nvSpPr>
        <p:spPr>
          <a:xfrm>
            <a:off x="6372200" y="3212976"/>
            <a:ext cx="576064"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p:cNvCxnSpPr>
            <a:stCxn id="13" idx="4"/>
          </p:cNvCxnSpPr>
          <p:nvPr/>
        </p:nvCxnSpPr>
        <p:spPr>
          <a:xfrm flipH="1">
            <a:off x="3995936" y="3501008"/>
            <a:ext cx="2664296" cy="72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Ovale 17"/>
          <p:cNvSpPr/>
          <p:nvPr/>
        </p:nvSpPr>
        <p:spPr>
          <a:xfrm>
            <a:off x="251520" y="3284984"/>
            <a:ext cx="395536" cy="36550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3</a:t>
            </a:r>
            <a:endParaRPr lang="it-IT" b="1" dirty="0">
              <a:solidFill>
                <a:schemeClr val="tx1"/>
              </a:solidFill>
            </a:endParaRPr>
          </a:p>
        </p:txBody>
      </p:sp>
      <p:sp>
        <p:nvSpPr>
          <p:cNvPr id="19" name="CasellaDiTesto 18"/>
          <p:cNvSpPr txBox="1"/>
          <p:nvPr/>
        </p:nvSpPr>
        <p:spPr>
          <a:xfrm>
            <a:off x="0" y="0"/>
            <a:ext cx="6474849" cy="400110"/>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000" dirty="0" smtClean="0">
                <a:solidFill>
                  <a:schemeClr val="bg1"/>
                </a:solidFill>
              </a:rPr>
              <a:t>Esempio con </a:t>
            </a:r>
            <a:r>
              <a:rPr lang="it-IT" sz="2000" u="sng" dirty="0" smtClean="0">
                <a:solidFill>
                  <a:schemeClr val="bg1"/>
                </a:solidFill>
              </a:rPr>
              <a:t>full text accessibile</a:t>
            </a:r>
            <a:r>
              <a:rPr lang="it-IT" sz="2000" dirty="0" smtClean="0">
                <a:solidFill>
                  <a:schemeClr val="bg1"/>
                </a:solidFill>
              </a:rPr>
              <a:t> ad utenti </a:t>
            </a:r>
            <a:r>
              <a:rPr lang="it-IT" sz="2000" dirty="0" err="1" smtClean="0">
                <a:solidFill>
                  <a:schemeClr val="bg1"/>
                </a:solidFill>
              </a:rPr>
              <a:t>UniBO</a:t>
            </a:r>
            <a:endParaRPr lang="it-IT" sz="2000" dirty="0" smtClean="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asellaDiTesto 1"/>
          <p:cNvSpPr txBox="1"/>
          <p:nvPr/>
        </p:nvSpPr>
        <p:spPr>
          <a:xfrm>
            <a:off x="0" y="0"/>
            <a:ext cx="9144000" cy="400110"/>
          </a:xfrm>
          <a:prstGeom prst="rect">
            <a:avLst/>
          </a:prstGeom>
          <a:noFill/>
          <a:ln w="9525">
            <a:noFill/>
            <a:miter lim="800000"/>
            <a:headEnd/>
            <a:tailEnd/>
          </a:ln>
          <a:effectLst/>
        </p:spPr>
        <p:txBody>
          <a:bodyPr wrap="square">
            <a:spAutoFit/>
          </a:bodyPr>
          <a:lstStyle/>
          <a:p>
            <a:pPr algn="just" fontAlgn="base">
              <a:spcBef>
                <a:spcPct val="50000"/>
              </a:spcBef>
              <a:spcAft>
                <a:spcPct val="0"/>
              </a:spcAft>
            </a:pPr>
            <a:r>
              <a:rPr lang="it-IT" sz="2000" dirty="0" smtClean="0">
                <a:solidFill>
                  <a:schemeClr val="bg1"/>
                </a:solidFill>
              </a:rPr>
              <a:t>Esempio con </a:t>
            </a:r>
            <a:r>
              <a:rPr lang="it-IT" sz="2000" u="sng" dirty="0" smtClean="0">
                <a:solidFill>
                  <a:schemeClr val="bg1"/>
                </a:solidFill>
              </a:rPr>
              <a:t>full text NON accessibile</a:t>
            </a:r>
            <a:r>
              <a:rPr lang="it-IT" sz="2000" dirty="0" smtClean="0">
                <a:solidFill>
                  <a:schemeClr val="bg1"/>
                </a:solidFill>
              </a:rPr>
              <a:t> ad utenti </a:t>
            </a:r>
            <a:r>
              <a:rPr lang="it-IT" sz="2000" dirty="0" err="1" smtClean="0">
                <a:solidFill>
                  <a:schemeClr val="bg1"/>
                </a:solidFill>
              </a:rPr>
              <a:t>UniBO</a:t>
            </a:r>
            <a:endParaRPr lang="it-IT" sz="2000" dirty="0" smtClean="0">
              <a:solidFill>
                <a:schemeClr val="bg1"/>
              </a:solidFill>
            </a:endParaRPr>
          </a:p>
        </p:txBody>
      </p:sp>
      <p:pic>
        <p:nvPicPr>
          <p:cNvPr id="4098" name="Picture 2"/>
          <p:cNvPicPr>
            <a:picLocks noChangeAspect="1" noChangeArrowheads="1"/>
          </p:cNvPicPr>
          <p:nvPr/>
        </p:nvPicPr>
        <p:blipFill>
          <a:blip r:embed="rId3" cstate="print"/>
          <a:srcRect l="7609" t="20430" r="9967" b="17620"/>
          <a:stretch>
            <a:fillRect/>
          </a:stretch>
        </p:blipFill>
        <p:spPr bwMode="auto">
          <a:xfrm>
            <a:off x="0" y="476672"/>
            <a:ext cx="9144000" cy="417127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2771799" y="2420889"/>
            <a:ext cx="5692429" cy="4437112"/>
          </a:xfrm>
          <a:prstGeom prst="rect">
            <a:avLst/>
          </a:prstGeom>
          <a:noFill/>
          <a:ln w="9525">
            <a:noFill/>
            <a:miter lim="800000"/>
            <a:headEnd/>
            <a:tailEnd/>
          </a:ln>
        </p:spPr>
      </p:pic>
      <p:sp>
        <p:nvSpPr>
          <p:cNvPr id="5" name="Ovale 4"/>
          <p:cNvSpPr/>
          <p:nvPr/>
        </p:nvSpPr>
        <p:spPr>
          <a:xfrm>
            <a:off x="7380312" y="1124744"/>
            <a:ext cx="1152128"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2 5"/>
          <p:cNvCxnSpPr>
            <a:stCxn id="5" idx="4"/>
          </p:cNvCxnSpPr>
          <p:nvPr/>
        </p:nvCxnSpPr>
        <p:spPr>
          <a:xfrm flipH="1">
            <a:off x="6588224" y="1700808"/>
            <a:ext cx="1368152" cy="17281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e 7"/>
          <p:cNvSpPr/>
          <p:nvPr/>
        </p:nvSpPr>
        <p:spPr>
          <a:xfrm>
            <a:off x="5220072" y="4437112"/>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a:t>
            </a:r>
            <a:endParaRPr lang="it-IT" b="1" dirty="0">
              <a:solidFill>
                <a:schemeClr val="tx1"/>
              </a:solidFill>
            </a:endParaRPr>
          </a:p>
        </p:txBody>
      </p:sp>
      <p:sp>
        <p:nvSpPr>
          <p:cNvPr id="9" name="Ovale 8"/>
          <p:cNvSpPr/>
          <p:nvPr/>
        </p:nvSpPr>
        <p:spPr>
          <a:xfrm>
            <a:off x="5652120" y="5157192"/>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B</a:t>
            </a:r>
            <a:endParaRPr lang="it-IT" b="1" dirty="0">
              <a:solidFill>
                <a:schemeClr val="tx1"/>
              </a:solidFill>
            </a:endParaRPr>
          </a:p>
        </p:txBody>
      </p:sp>
      <p:sp>
        <p:nvSpPr>
          <p:cNvPr id="10" name="Ovale 9"/>
          <p:cNvSpPr/>
          <p:nvPr/>
        </p:nvSpPr>
        <p:spPr>
          <a:xfrm>
            <a:off x="0" y="471205"/>
            <a:ext cx="395536" cy="36550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11" name="Ovale 10"/>
          <p:cNvSpPr/>
          <p:nvPr/>
        </p:nvSpPr>
        <p:spPr>
          <a:xfrm>
            <a:off x="2771800" y="2420888"/>
            <a:ext cx="395536" cy="36550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sp>
        <p:nvSpPr>
          <p:cNvPr id="12" name="CasellaDiTesto 11"/>
          <p:cNvSpPr txBox="1"/>
          <p:nvPr/>
        </p:nvSpPr>
        <p:spPr>
          <a:xfrm>
            <a:off x="5580112" y="4509120"/>
            <a:ext cx="2860078" cy="261610"/>
          </a:xfrm>
          <a:prstGeom prst="rect">
            <a:avLst/>
          </a:prstGeom>
          <a:noFill/>
        </p:spPr>
        <p:txBody>
          <a:bodyPr wrap="none" rtlCol="0">
            <a:spAutoFit/>
          </a:bodyPr>
          <a:lstStyle/>
          <a:p>
            <a:r>
              <a:rPr lang="it-IT" sz="1100" b="1" dirty="0" smtClean="0"/>
              <a:t>http://acnp.cib.unibo.it/catalogo</a:t>
            </a:r>
            <a:endParaRPr lang="it-IT" sz="1100" b="1" dirty="0"/>
          </a:p>
        </p:txBody>
      </p:sp>
      <p:sp>
        <p:nvSpPr>
          <p:cNvPr id="13" name="CasellaDiTesto 12"/>
          <p:cNvSpPr txBox="1"/>
          <p:nvPr/>
        </p:nvSpPr>
        <p:spPr>
          <a:xfrm>
            <a:off x="6012160" y="5229200"/>
            <a:ext cx="2052165" cy="261610"/>
          </a:xfrm>
          <a:prstGeom prst="rect">
            <a:avLst/>
          </a:prstGeom>
          <a:noFill/>
        </p:spPr>
        <p:txBody>
          <a:bodyPr wrap="none" rtlCol="0">
            <a:spAutoFit/>
          </a:bodyPr>
          <a:lstStyle/>
          <a:p>
            <a:r>
              <a:rPr lang="it-IT" sz="1100" b="1" dirty="0" smtClean="0"/>
              <a:t>https://nilde.bo.cnr.it/</a:t>
            </a:r>
            <a:endParaRPr lang="it-IT" sz="1100"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7734300" cy="4486275"/>
          </a:xfrm>
          <a:prstGeom prst="rect">
            <a:avLst/>
          </a:prstGeom>
          <a:noFill/>
          <a:ln w="9525">
            <a:noFill/>
            <a:miter lim="800000"/>
            <a:headEnd/>
            <a:tailEnd/>
          </a:ln>
        </p:spPr>
      </p:pic>
      <p:sp>
        <p:nvSpPr>
          <p:cNvPr id="2" name="Ovale 1"/>
          <p:cNvSpPr/>
          <p:nvPr/>
        </p:nvSpPr>
        <p:spPr>
          <a:xfrm>
            <a:off x="0" y="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a:t>
            </a:r>
            <a:endParaRPr lang="it-IT" b="1" dirty="0">
              <a:solidFill>
                <a:schemeClr val="tx1"/>
              </a:solidFill>
            </a:endParaRPr>
          </a:p>
        </p:txBody>
      </p:sp>
      <p:pic>
        <p:nvPicPr>
          <p:cNvPr id="5123" name="Picture 3"/>
          <p:cNvPicPr>
            <a:picLocks noChangeAspect="1" noChangeArrowheads="1"/>
          </p:cNvPicPr>
          <p:nvPr/>
        </p:nvPicPr>
        <p:blipFill>
          <a:blip r:embed="rId4" cstate="print"/>
          <a:srcRect b="23241"/>
          <a:stretch>
            <a:fillRect/>
          </a:stretch>
        </p:blipFill>
        <p:spPr bwMode="auto">
          <a:xfrm>
            <a:off x="0" y="3645024"/>
            <a:ext cx="4803254" cy="3001318"/>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b="24368"/>
          <a:stretch>
            <a:fillRect/>
          </a:stretch>
        </p:blipFill>
        <p:spPr bwMode="auto">
          <a:xfrm>
            <a:off x="4348734" y="3501008"/>
            <a:ext cx="4795266" cy="2952328"/>
          </a:xfrm>
          <a:prstGeom prst="rect">
            <a:avLst/>
          </a:prstGeom>
          <a:noFill/>
          <a:ln w="9525">
            <a:noFill/>
            <a:miter lim="800000"/>
            <a:headEnd/>
            <a:tailEnd/>
          </a:ln>
        </p:spPr>
      </p:pic>
      <p:sp>
        <p:nvSpPr>
          <p:cNvPr id="6" name="Ovale 5"/>
          <p:cNvSpPr/>
          <p:nvPr/>
        </p:nvSpPr>
        <p:spPr>
          <a:xfrm>
            <a:off x="395536" y="2996952"/>
            <a:ext cx="1152128"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a:stCxn id="6" idx="4"/>
          </p:cNvCxnSpPr>
          <p:nvPr/>
        </p:nvCxnSpPr>
        <p:spPr>
          <a:xfrm>
            <a:off x="971600" y="3573016"/>
            <a:ext cx="648072" cy="10081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Ovale 8"/>
          <p:cNvSpPr/>
          <p:nvPr/>
        </p:nvSpPr>
        <p:spPr>
          <a:xfrm>
            <a:off x="4644008" y="2996952"/>
            <a:ext cx="1152128"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p:cNvCxnSpPr>
            <a:stCxn id="9" idx="4"/>
          </p:cNvCxnSpPr>
          <p:nvPr/>
        </p:nvCxnSpPr>
        <p:spPr>
          <a:xfrm>
            <a:off x="5220072" y="3573016"/>
            <a:ext cx="576064" cy="8640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p:cNvGrpSpPr/>
          <p:nvPr/>
        </p:nvGrpSpPr>
        <p:grpSpPr>
          <a:xfrm>
            <a:off x="1979141" y="332656"/>
            <a:ext cx="7164859" cy="5031846"/>
            <a:chOff x="1979141" y="836712"/>
            <a:chExt cx="7164859" cy="5031846"/>
          </a:xfrm>
        </p:grpSpPr>
        <p:pic>
          <p:nvPicPr>
            <p:cNvPr id="6148" name="Picture 4"/>
            <p:cNvPicPr>
              <a:picLocks noChangeAspect="1" noChangeArrowheads="1"/>
            </p:cNvPicPr>
            <p:nvPr/>
          </p:nvPicPr>
          <p:blipFill>
            <a:blip r:embed="rId3" cstate="print"/>
            <a:srcRect b="23628"/>
            <a:stretch>
              <a:fillRect/>
            </a:stretch>
          </p:blipFill>
          <p:spPr bwMode="auto">
            <a:xfrm>
              <a:off x="1979141" y="836712"/>
              <a:ext cx="7164859" cy="5031846"/>
            </a:xfrm>
            <a:prstGeom prst="rect">
              <a:avLst/>
            </a:prstGeom>
            <a:noFill/>
            <a:ln w="9525">
              <a:noFill/>
              <a:miter lim="800000"/>
              <a:headEnd/>
              <a:tailEnd/>
            </a:ln>
          </p:spPr>
        </p:pic>
        <p:sp>
          <p:nvSpPr>
            <p:cNvPr id="11" name="Rettangolo 10"/>
            <p:cNvSpPr/>
            <p:nvPr/>
          </p:nvSpPr>
          <p:spPr>
            <a:xfrm>
              <a:off x="3491880" y="2511566"/>
              <a:ext cx="1080120" cy="216024"/>
            </a:xfrm>
            <a:prstGeom prst="rect">
              <a:avLst/>
            </a:prstGeom>
            <a:solidFill>
              <a:srgbClr val="EBDCDF"/>
            </a:solidFill>
            <a:ln>
              <a:solidFill>
                <a:srgbClr val="EBD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6149" name="Picture 5"/>
          <p:cNvPicPr>
            <a:picLocks noChangeAspect="1" noChangeArrowheads="1"/>
          </p:cNvPicPr>
          <p:nvPr/>
        </p:nvPicPr>
        <p:blipFill>
          <a:blip r:embed="rId4" cstate="print"/>
          <a:srcRect t="14511"/>
          <a:stretch>
            <a:fillRect/>
          </a:stretch>
        </p:blipFill>
        <p:spPr bwMode="auto">
          <a:xfrm>
            <a:off x="-1" y="-27384"/>
            <a:ext cx="5603131" cy="2808312"/>
          </a:xfrm>
          <a:prstGeom prst="rect">
            <a:avLst/>
          </a:prstGeom>
          <a:noFill/>
          <a:ln w="9525">
            <a:noFill/>
            <a:miter lim="800000"/>
            <a:headEnd/>
            <a:tailEnd/>
          </a:ln>
        </p:spPr>
      </p:pic>
      <p:sp>
        <p:nvSpPr>
          <p:cNvPr id="5" name="Ovale 4"/>
          <p:cNvSpPr/>
          <p:nvPr/>
        </p:nvSpPr>
        <p:spPr>
          <a:xfrm>
            <a:off x="3635896" y="1628800"/>
            <a:ext cx="1728192"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2 5"/>
          <p:cNvCxnSpPr>
            <a:stCxn id="5" idx="4"/>
          </p:cNvCxnSpPr>
          <p:nvPr/>
        </p:nvCxnSpPr>
        <p:spPr>
          <a:xfrm>
            <a:off x="4499992" y="2348880"/>
            <a:ext cx="360040" cy="72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5" cstate="print"/>
          <a:srcRect t="68892"/>
          <a:stretch>
            <a:fillRect/>
          </a:stretch>
        </p:blipFill>
        <p:spPr bwMode="auto">
          <a:xfrm>
            <a:off x="1979712" y="5578750"/>
            <a:ext cx="7164288" cy="1306634"/>
          </a:xfrm>
          <a:prstGeom prst="rect">
            <a:avLst/>
          </a:prstGeom>
          <a:noFill/>
          <a:ln w="9525">
            <a:noFill/>
            <a:miter lim="800000"/>
            <a:headEnd/>
            <a:tailEnd/>
          </a:ln>
        </p:spPr>
      </p:pic>
      <p:sp>
        <p:nvSpPr>
          <p:cNvPr id="15" name="Ovale 14"/>
          <p:cNvSpPr/>
          <p:nvPr/>
        </p:nvSpPr>
        <p:spPr>
          <a:xfrm>
            <a:off x="0" y="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B</a:t>
            </a:r>
            <a:endParaRPr lang="it-IT" b="1"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p:nvPr/>
        </p:nvSpPr>
        <p:spPr>
          <a:xfrm>
            <a:off x="0" y="0"/>
            <a:ext cx="9144000" cy="900000"/>
          </a:xfrm>
          <a:prstGeom prst="rect">
            <a:avLst/>
          </a:prstGeom>
          <a:solidFill>
            <a:srgbClr val="4F81BD">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6024" y="426568"/>
            <a:ext cx="6732240" cy="6386808"/>
          </a:xfrm>
          <a:prstGeom prst="rect">
            <a:avLst/>
          </a:prstGeom>
          <a:noFill/>
          <a:ln w="9525">
            <a:noFill/>
            <a:miter lim="800000"/>
            <a:headEnd/>
            <a:tailEnd/>
          </a:ln>
        </p:spPr>
      </p:pic>
      <p:sp>
        <p:nvSpPr>
          <p:cNvPr id="6" name="Rettangolo 5"/>
          <p:cNvSpPr/>
          <p:nvPr/>
        </p:nvSpPr>
        <p:spPr>
          <a:xfrm>
            <a:off x="216024" y="3933055"/>
            <a:ext cx="3635896" cy="24482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3275856" y="4386039"/>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a:t>
            </a:r>
            <a:endParaRPr lang="it-IT" b="1" dirty="0">
              <a:solidFill>
                <a:schemeClr val="tx1"/>
              </a:solidFill>
            </a:endParaRPr>
          </a:p>
        </p:txBody>
      </p:sp>
      <p:sp>
        <p:nvSpPr>
          <p:cNvPr id="8" name="Ovale 7"/>
          <p:cNvSpPr/>
          <p:nvPr/>
        </p:nvSpPr>
        <p:spPr>
          <a:xfrm>
            <a:off x="2987824" y="5034111"/>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B</a:t>
            </a:r>
            <a:endParaRPr lang="it-IT" b="1" dirty="0">
              <a:solidFill>
                <a:schemeClr val="tx1"/>
              </a:solidFill>
            </a:endParaRPr>
          </a:p>
        </p:txBody>
      </p:sp>
      <p:sp>
        <p:nvSpPr>
          <p:cNvPr id="9" name="Ovale 8"/>
          <p:cNvSpPr/>
          <p:nvPr/>
        </p:nvSpPr>
        <p:spPr>
          <a:xfrm>
            <a:off x="2915816" y="5538167"/>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C</a:t>
            </a:r>
            <a:endParaRPr lang="it-IT" b="1" dirty="0">
              <a:solidFill>
                <a:schemeClr val="tx1"/>
              </a:solidFill>
            </a:endParaRPr>
          </a:p>
        </p:txBody>
      </p:sp>
      <p:sp>
        <p:nvSpPr>
          <p:cNvPr id="10" name="Ovale 9"/>
          <p:cNvSpPr/>
          <p:nvPr/>
        </p:nvSpPr>
        <p:spPr>
          <a:xfrm>
            <a:off x="2267744" y="5826199"/>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D</a:t>
            </a:r>
            <a:endParaRPr lang="it-IT" b="1" dirty="0">
              <a:solidFill>
                <a:schemeClr val="tx1"/>
              </a:solidFill>
            </a:endParaRPr>
          </a:p>
        </p:txBody>
      </p:sp>
      <p:sp>
        <p:nvSpPr>
          <p:cNvPr id="11" name="CasellaDiTesto 10"/>
          <p:cNvSpPr txBox="1"/>
          <p:nvPr/>
        </p:nvSpPr>
        <p:spPr>
          <a:xfrm>
            <a:off x="0" y="0"/>
            <a:ext cx="9144000" cy="400110"/>
          </a:xfrm>
          <a:prstGeom prst="rect">
            <a:avLst/>
          </a:prstGeom>
          <a:noFill/>
          <a:ln w="9525">
            <a:noFill/>
            <a:miter lim="800000"/>
            <a:headEnd/>
            <a:tailEnd/>
          </a:ln>
          <a:effectLst/>
        </p:spPr>
        <p:txBody>
          <a:bodyPr wrap="square">
            <a:spAutoFit/>
          </a:bodyPr>
          <a:lstStyle/>
          <a:p>
            <a:pPr algn="just" fontAlgn="base">
              <a:spcBef>
                <a:spcPct val="50000"/>
              </a:spcBef>
              <a:spcAft>
                <a:spcPct val="0"/>
              </a:spcAft>
            </a:pPr>
            <a:r>
              <a:rPr lang="it-IT" sz="2000" dirty="0" smtClean="0">
                <a:solidFill>
                  <a:schemeClr val="bg1"/>
                </a:solidFill>
              </a:rPr>
              <a:t>Esempio di altri servizi disponibili da </a:t>
            </a:r>
            <a:r>
              <a:rPr lang="it-IT" sz="2000" dirty="0" err="1" smtClean="0">
                <a:solidFill>
                  <a:schemeClr val="bg1"/>
                </a:solidFill>
              </a:rPr>
              <a:t>A-link</a:t>
            </a:r>
            <a:endParaRPr lang="it-IT" sz="2000" dirty="0" smtClean="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e 2"/>
          <p:cNvSpPr/>
          <p:nvPr/>
        </p:nvSpPr>
        <p:spPr>
          <a:xfrm>
            <a:off x="0" y="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a:t>
            </a:r>
            <a:endParaRPr lang="it-IT" b="1" dirty="0">
              <a:solidFill>
                <a:schemeClr val="tx1"/>
              </a:solidFill>
            </a:endParaRPr>
          </a:p>
        </p:txBody>
      </p:sp>
      <p:sp>
        <p:nvSpPr>
          <p:cNvPr id="4" name="CasellaDiTesto 3"/>
          <p:cNvSpPr txBox="1"/>
          <p:nvPr/>
        </p:nvSpPr>
        <p:spPr>
          <a:xfrm>
            <a:off x="467544" y="0"/>
            <a:ext cx="1011815" cy="369332"/>
          </a:xfrm>
          <a:prstGeom prst="rect">
            <a:avLst/>
          </a:prstGeom>
          <a:noFill/>
        </p:spPr>
        <p:txBody>
          <a:bodyPr wrap="none" rtlCol="0">
            <a:spAutoFit/>
          </a:bodyPr>
          <a:lstStyle/>
          <a:p>
            <a:r>
              <a:rPr lang="it-IT" dirty="0" err="1" smtClean="0"/>
              <a:t>Scopus</a:t>
            </a:r>
            <a:endParaRPr lang="it-IT"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67" y="531757"/>
            <a:ext cx="9006666" cy="544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e 3"/>
          <p:cNvSpPr/>
          <p:nvPr/>
        </p:nvSpPr>
        <p:spPr>
          <a:xfrm>
            <a:off x="0" y="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B</a:t>
            </a:r>
            <a:endParaRPr lang="it-IT" b="1" dirty="0">
              <a:solidFill>
                <a:schemeClr val="tx1"/>
              </a:solidFill>
            </a:endParaRPr>
          </a:p>
        </p:txBody>
      </p:sp>
      <p:sp>
        <p:nvSpPr>
          <p:cNvPr id="5" name="CasellaDiTesto 4"/>
          <p:cNvSpPr txBox="1"/>
          <p:nvPr/>
        </p:nvSpPr>
        <p:spPr>
          <a:xfrm>
            <a:off x="467544" y="0"/>
            <a:ext cx="2844818" cy="369332"/>
          </a:xfrm>
          <a:prstGeom prst="rect">
            <a:avLst/>
          </a:prstGeom>
          <a:noFill/>
        </p:spPr>
        <p:txBody>
          <a:bodyPr wrap="none" rtlCol="0">
            <a:spAutoFit/>
          </a:bodyPr>
          <a:lstStyle/>
          <a:p>
            <a:r>
              <a:rPr lang="it-IT" dirty="0" smtClean="0"/>
              <a:t>ISI Web </a:t>
            </a:r>
            <a:r>
              <a:rPr lang="it-IT" dirty="0" err="1" smtClean="0"/>
              <a:t>of</a:t>
            </a:r>
            <a:r>
              <a:rPr lang="it-IT" dirty="0" smtClean="0"/>
              <a:t> </a:t>
            </a:r>
            <a:r>
              <a:rPr lang="it-IT" dirty="0" err="1" smtClean="0"/>
              <a:t>Knowledge</a:t>
            </a:r>
            <a:endParaRPr lang="it-IT"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203" t="15212" r="14588" b="5684"/>
          <a:stretch/>
        </p:blipFill>
        <p:spPr bwMode="auto">
          <a:xfrm>
            <a:off x="41563" y="468776"/>
            <a:ext cx="9060874" cy="599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a:xfrm>
            <a:off x="0" y="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C</a:t>
            </a:r>
            <a:endParaRPr lang="it-IT" b="1" dirty="0">
              <a:solidFill>
                <a:schemeClr val="tx1"/>
              </a:solidFill>
            </a:endParaRPr>
          </a:p>
        </p:txBody>
      </p:sp>
      <p:sp>
        <p:nvSpPr>
          <p:cNvPr id="3" name="CasellaDiTesto 2"/>
          <p:cNvSpPr txBox="1"/>
          <p:nvPr/>
        </p:nvSpPr>
        <p:spPr>
          <a:xfrm>
            <a:off x="467544" y="0"/>
            <a:ext cx="2844818" cy="369332"/>
          </a:xfrm>
          <a:prstGeom prst="rect">
            <a:avLst/>
          </a:prstGeom>
          <a:noFill/>
        </p:spPr>
        <p:txBody>
          <a:bodyPr wrap="none" rtlCol="0">
            <a:spAutoFit/>
          </a:bodyPr>
          <a:lstStyle/>
          <a:p>
            <a:r>
              <a:rPr lang="it-IT" dirty="0" smtClean="0"/>
              <a:t>Journal </a:t>
            </a:r>
            <a:r>
              <a:rPr lang="it-IT" dirty="0" err="1" smtClean="0"/>
              <a:t>Citation</a:t>
            </a:r>
            <a:r>
              <a:rPr lang="it-IT" dirty="0" smtClean="0"/>
              <a:t> Report</a:t>
            </a:r>
          </a:p>
        </p:txBody>
      </p:sp>
      <p:pic>
        <p:nvPicPr>
          <p:cNvPr id="9218" name="Picture 2"/>
          <p:cNvPicPr>
            <a:picLocks noChangeAspect="1" noChangeArrowheads="1"/>
          </p:cNvPicPr>
          <p:nvPr/>
        </p:nvPicPr>
        <p:blipFill>
          <a:blip r:embed="rId3" cstate="print"/>
          <a:srcRect/>
          <a:stretch>
            <a:fillRect/>
          </a:stretch>
        </p:blipFill>
        <p:spPr bwMode="auto">
          <a:xfrm>
            <a:off x="1223628" y="404664"/>
            <a:ext cx="6696744" cy="63255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115616" y="548680"/>
            <a:ext cx="7092280" cy="5943677"/>
          </a:xfrm>
          <a:prstGeom prst="rect">
            <a:avLst/>
          </a:prstGeom>
          <a:noFill/>
          <a:ln w="9525">
            <a:noFill/>
            <a:miter lim="800000"/>
            <a:headEnd/>
            <a:tailEnd/>
          </a:ln>
        </p:spPr>
      </p:pic>
      <p:sp>
        <p:nvSpPr>
          <p:cNvPr id="3" name="Ovale 2"/>
          <p:cNvSpPr/>
          <p:nvPr/>
        </p:nvSpPr>
        <p:spPr>
          <a:xfrm>
            <a:off x="0" y="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D</a:t>
            </a:r>
            <a:endParaRPr lang="it-IT" b="1" dirty="0">
              <a:solidFill>
                <a:schemeClr val="tx1"/>
              </a:solidFill>
            </a:endParaRPr>
          </a:p>
        </p:txBody>
      </p:sp>
      <p:sp>
        <p:nvSpPr>
          <p:cNvPr id="4" name="CasellaDiTesto 3"/>
          <p:cNvSpPr txBox="1"/>
          <p:nvPr/>
        </p:nvSpPr>
        <p:spPr>
          <a:xfrm>
            <a:off x="467544" y="0"/>
            <a:ext cx="3996928" cy="369332"/>
          </a:xfrm>
          <a:prstGeom prst="rect">
            <a:avLst/>
          </a:prstGeom>
          <a:noFill/>
        </p:spPr>
        <p:txBody>
          <a:bodyPr wrap="none" rtlCol="0">
            <a:spAutoFit/>
          </a:bodyPr>
          <a:lstStyle/>
          <a:p>
            <a:r>
              <a:rPr lang="it-IT" dirty="0" err="1" smtClean="0"/>
              <a:t>Scimago</a:t>
            </a:r>
            <a:r>
              <a:rPr lang="it-IT" dirty="0" smtClean="0"/>
              <a:t> Journal &amp; </a:t>
            </a:r>
            <a:r>
              <a:rPr lang="it-IT" dirty="0" err="1" smtClean="0"/>
              <a:t>Country</a:t>
            </a:r>
            <a:r>
              <a:rPr lang="it-IT" dirty="0" smtClean="0"/>
              <a:t> </a:t>
            </a:r>
            <a:r>
              <a:rPr lang="it-IT" dirty="0" err="1" smtClean="0"/>
              <a:t>Rank</a:t>
            </a:r>
            <a:endParaRPr lang="it-IT"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9" name="Rectangle 11"/>
          <p:cNvSpPr>
            <a:spLocks noChangeArrowheads="1"/>
          </p:cNvSpPr>
          <p:nvPr/>
        </p:nvSpPr>
        <p:spPr bwMode="auto">
          <a:xfrm>
            <a:off x="304800" y="4724400"/>
            <a:ext cx="8534400" cy="1905000"/>
          </a:xfrm>
          <a:prstGeom prst="rect">
            <a:avLst/>
          </a:prstGeom>
          <a:solidFill>
            <a:schemeClr val="bg1"/>
          </a:solidFill>
          <a:ln w="28575">
            <a:solidFill>
              <a:srgbClr val="FF0000"/>
            </a:solidFill>
            <a:miter lim="800000"/>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it-IT" sz="2400" smtClean="0">
              <a:solidFill>
                <a:srgbClr val="000000"/>
              </a:solidFill>
            </a:endParaRPr>
          </a:p>
        </p:txBody>
      </p:sp>
      <p:sp>
        <p:nvSpPr>
          <p:cNvPr id="7173" name="Text Box 5"/>
          <p:cNvSpPr txBox="1">
            <a:spLocks noChangeArrowheads="1"/>
          </p:cNvSpPr>
          <p:nvPr/>
        </p:nvSpPr>
        <p:spPr bwMode="auto">
          <a:xfrm>
            <a:off x="304800" y="5791200"/>
            <a:ext cx="8534400" cy="7016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it-IT" sz="2000" smtClean="0">
                <a:solidFill>
                  <a:srgbClr val="000000"/>
                </a:solidFill>
              </a:rPr>
              <a:t>qualunque ricerca sul World Wide Web </a:t>
            </a:r>
            <a:br>
              <a:rPr lang="it-IT" sz="2000" smtClean="0">
                <a:solidFill>
                  <a:srgbClr val="000000"/>
                </a:solidFill>
              </a:rPr>
            </a:br>
            <a:r>
              <a:rPr lang="it-IT" sz="2000" smtClean="0">
                <a:solidFill>
                  <a:srgbClr val="000000"/>
                </a:solidFill>
              </a:rPr>
              <a:t>è </a:t>
            </a:r>
            <a:r>
              <a:rPr lang="it-IT" sz="2000" u="sng" smtClean="0">
                <a:solidFill>
                  <a:srgbClr val="000000"/>
                </a:solidFill>
              </a:rPr>
              <a:t>fortemente legata al momento</a:t>
            </a:r>
            <a:r>
              <a:rPr lang="it-IT" sz="2000" smtClean="0">
                <a:solidFill>
                  <a:srgbClr val="000000"/>
                </a:solidFill>
              </a:rPr>
              <a:t> in cui viene eseguita</a:t>
            </a:r>
          </a:p>
        </p:txBody>
      </p:sp>
      <p:sp>
        <p:nvSpPr>
          <p:cNvPr id="7174" name="Text Box 6"/>
          <p:cNvSpPr txBox="1">
            <a:spLocks noChangeArrowheads="1"/>
          </p:cNvSpPr>
          <p:nvPr/>
        </p:nvSpPr>
        <p:spPr bwMode="auto">
          <a:xfrm>
            <a:off x="381000" y="4860925"/>
            <a:ext cx="8382000" cy="3968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it-IT" sz="2000" smtClean="0">
                <a:solidFill>
                  <a:srgbClr val="000000"/>
                </a:solidFill>
              </a:rPr>
              <a:t>L’evoluzione della rete è continua</a:t>
            </a:r>
          </a:p>
        </p:txBody>
      </p:sp>
      <p:sp>
        <p:nvSpPr>
          <p:cNvPr id="7175" name="AutoShape 7"/>
          <p:cNvSpPr>
            <a:spLocks noChangeArrowheads="1"/>
          </p:cNvSpPr>
          <p:nvPr/>
        </p:nvSpPr>
        <p:spPr bwMode="auto">
          <a:xfrm>
            <a:off x="4419600" y="5257800"/>
            <a:ext cx="342900" cy="533400"/>
          </a:xfrm>
          <a:prstGeom prst="downArrow">
            <a:avLst>
              <a:gd name="adj1" fmla="val 50000"/>
              <a:gd name="adj2" fmla="val 38889"/>
            </a:avLst>
          </a:prstGeom>
          <a:solidFill>
            <a:srgbClr val="0000FF"/>
          </a:solidFill>
          <a:ln w="9525">
            <a:noFill/>
            <a:miter lim="800000"/>
            <a:headEnd/>
            <a:tailEnd/>
          </a:ln>
          <a:effectLst/>
        </p:spPr>
        <p:txBody>
          <a:bodyPr wrap="none" anchor="ctr"/>
          <a:lstStyle/>
          <a:p>
            <a:pPr fontAlgn="base">
              <a:spcBef>
                <a:spcPct val="0"/>
              </a:spcBef>
              <a:spcAft>
                <a:spcPct val="0"/>
              </a:spcAft>
            </a:pPr>
            <a:endParaRPr lang="it-IT" sz="2400" smtClean="0">
              <a:solidFill>
                <a:srgbClr val="000000"/>
              </a:solidFill>
            </a:endParaRPr>
          </a:p>
        </p:txBody>
      </p:sp>
      <p:sp>
        <p:nvSpPr>
          <p:cNvPr id="7178" name="Text Box 10"/>
          <p:cNvSpPr txBox="1">
            <a:spLocks noChangeArrowheads="1"/>
          </p:cNvSpPr>
          <p:nvPr/>
        </p:nvSpPr>
        <p:spPr bwMode="auto">
          <a:xfrm>
            <a:off x="228600" y="746125"/>
            <a:ext cx="8686800" cy="2378075"/>
          </a:xfrm>
          <a:prstGeom prst="rect">
            <a:avLst/>
          </a:prstGeom>
          <a:noFill/>
          <a:ln w="9525">
            <a:noFill/>
            <a:miter lim="800000"/>
            <a:headEnd/>
            <a:tailEnd/>
          </a:ln>
          <a:effectLst/>
        </p:spPr>
        <p:txBody>
          <a:bodyPr>
            <a:spAutoFit/>
          </a:bodyPr>
          <a:lstStyle/>
          <a:p>
            <a:pPr fontAlgn="base">
              <a:spcBef>
                <a:spcPct val="50000"/>
              </a:spcBef>
              <a:spcAft>
                <a:spcPct val="0"/>
              </a:spcAft>
            </a:pPr>
            <a:r>
              <a:rPr lang="it-IT" sz="2000" smtClean="0">
                <a:solidFill>
                  <a:srgbClr val="000000"/>
                </a:solidFill>
              </a:rPr>
              <a:t>L’informazione disponibile in Internet può essere</a:t>
            </a:r>
          </a:p>
          <a:p>
            <a:pPr marL="482600" lvl="1" indent="-292100" algn="just" fontAlgn="base">
              <a:spcBef>
                <a:spcPct val="50000"/>
              </a:spcBef>
              <a:spcAft>
                <a:spcPct val="0"/>
              </a:spcAft>
              <a:buFontTx/>
              <a:buChar char="•"/>
            </a:pPr>
            <a:r>
              <a:rPr lang="it-IT" sz="2000" b="1" smtClean="0">
                <a:solidFill>
                  <a:srgbClr val="000000"/>
                </a:solidFill>
              </a:rPr>
              <a:t>disordinata</a:t>
            </a:r>
            <a:r>
              <a:rPr lang="it-IT" sz="2000" smtClean="0">
                <a:solidFill>
                  <a:srgbClr val="000000"/>
                </a:solidFill>
              </a:rPr>
              <a:t>: testuale e libera (eterogenea, affidabilità da definire)</a:t>
            </a:r>
          </a:p>
          <a:p>
            <a:pPr marL="482600" lvl="1" indent="-292100" algn="just" fontAlgn="base">
              <a:spcBef>
                <a:spcPct val="50000"/>
              </a:spcBef>
              <a:spcAft>
                <a:spcPct val="0"/>
              </a:spcAft>
              <a:buFontTx/>
              <a:buChar char="•"/>
            </a:pPr>
            <a:r>
              <a:rPr lang="it-IT" sz="2000" b="1" smtClean="0">
                <a:solidFill>
                  <a:srgbClr val="000000"/>
                </a:solidFill>
              </a:rPr>
              <a:t>ordinata</a:t>
            </a:r>
            <a:r>
              <a:rPr lang="it-IT" sz="2000" smtClean="0">
                <a:solidFill>
                  <a:srgbClr val="000000"/>
                </a:solidFill>
              </a:rPr>
              <a:t>: fortemente strutturata (generalmente altamente affidabile e non integrata nella ragnatela ipertestuale del Web)</a:t>
            </a:r>
          </a:p>
          <a:p>
            <a:pPr algn="just" fontAlgn="base">
              <a:spcBef>
                <a:spcPct val="50000"/>
              </a:spcBef>
              <a:spcAft>
                <a:spcPct val="0"/>
              </a:spcAft>
            </a:pPr>
            <a:r>
              <a:rPr lang="it-IT" sz="2000" smtClean="0">
                <a:solidFill>
                  <a:srgbClr val="000000"/>
                </a:solidFill>
              </a:rPr>
              <a:t>è quindi necessario </a:t>
            </a:r>
            <a:r>
              <a:rPr lang="it-IT" sz="2000" i="1" smtClean="0">
                <a:solidFill>
                  <a:srgbClr val="000000"/>
                </a:solidFill>
              </a:rPr>
              <a:t>integrare</a:t>
            </a:r>
            <a:r>
              <a:rPr lang="it-IT" sz="2000" smtClean="0">
                <a:solidFill>
                  <a:srgbClr val="000000"/>
                </a:solidFill>
              </a:rPr>
              <a:t> e </a:t>
            </a:r>
            <a:r>
              <a:rPr lang="it-IT" sz="2000" i="1" smtClean="0">
                <a:solidFill>
                  <a:srgbClr val="000000"/>
                </a:solidFill>
              </a:rPr>
              <a:t>organizzare</a:t>
            </a:r>
            <a:r>
              <a:rPr lang="it-IT" sz="2000" smtClean="0">
                <a:solidFill>
                  <a:srgbClr val="000000"/>
                </a:solidFill>
              </a:rPr>
              <a:t> l’informazione trovata.</a:t>
            </a:r>
          </a:p>
        </p:txBody>
      </p:sp>
      <p:sp>
        <p:nvSpPr>
          <p:cNvPr id="7176" name="Text Box 8"/>
          <p:cNvSpPr txBox="1">
            <a:spLocks noChangeArrowheads="1"/>
          </p:cNvSpPr>
          <p:nvPr/>
        </p:nvSpPr>
        <p:spPr bwMode="auto">
          <a:xfrm>
            <a:off x="228600" y="3581400"/>
            <a:ext cx="8686800" cy="701675"/>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000" smtClean="0">
                <a:solidFill>
                  <a:srgbClr val="000000"/>
                </a:solidFill>
              </a:rPr>
              <a:t>la tendenza dei fornitori dell’informazione su Web è di utilizzare l’ipertesto come strumento per organizzare l’informazione</a:t>
            </a:r>
          </a:p>
        </p:txBody>
      </p:sp>
      <p:sp>
        <p:nvSpPr>
          <p:cNvPr id="7177" name="Text Box 9"/>
          <p:cNvSpPr txBox="1">
            <a:spLocks noChangeArrowheads="1"/>
          </p:cNvSpPr>
          <p:nvPr/>
        </p:nvSpPr>
        <p:spPr bwMode="auto">
          <a:xfrm>
            <a:off x="76200" y="76200"/>
            <a:ext cx="8382000" cy="457200"/>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400" dirty="0" smtClean="0">
                <a:solidFill>
                  <a:srgbClr val="FF0000"/>
                </a:solidFill>
              </a:rPr>
              <a:t>RICERCA DELLE INFORMAZIONI</a:t>
            </a:r>
          </a:p>
        </p:txBody>
      </p:sp>
      <p:sp>
        <p:nvSpPr>
          <p:cNvPr id="7180" name="AutoShape 12"/>
          <p:cNvSpPr>
            <a:spLocks noChangeArrowheads="1"/>
          </p:cNvSpPr>
          <p:nvPr/>
        </p:nvSpPr>
        <p:spPr bwMode="auto">
          <a:xfrm>
            <a:off x="4343400" y="3124200"/>
            <a:ext cx="342900" cy="533400"/>
          </a:xfrm>
          <a:prstGeom prst="downArrow">
            <a:avLst>
              <a:gd name="adj1" fmla="val 50000"/>
              <a:gd name="adj2" fmla="val 38889"/>
            </a:avLst>
          </a:prstGeom>
          <a:solidFill>
            <a:srgbClr val="0000FF"/>
          </a:solidFill>
          <a:ln w="9525">
            <a:noFill/>
            <a:miter lim="800000"/>
            <a:headEnd/>
            <a:tailEnd/>
          </a:ln>
          <a:effectLst/>
        </p:spPr>
        <p:txBody>
          <a:bodyPr wrap="none" anchor="ctr"/>
          <a:lstStyle/>
          <a:p>
            <a:pPr fontAlgn="base">
              <a:spcBef>
                <a:spcPct val="0"/>
              </a:spcBef>
              <a:spcAft>
                <a:spcPct val="0"/>
              </a:spcAft>
            </a:pPr>
            <a:endParaRPr lang="it-IT" sz="2400" smtClean="0">
              <a:solidFill>
                <a:srgbClr val="000000"/>
              </a:solidFill>
            </a:endParaRPr>
          </a:p>
        </p:txBody>
      </p:sp>
      <p:sp>
        <p:nvSpPr>
          <p:cNvPr id="7181" name="Line 13"/>
          <p:cNvSpPr>
            <a:spLocks noChangeShapeType="1"/>
          </p:cNvSpPr>
          <p:nvPr/>
        </p:nvSpPr>
        <p:spPr bwMode="auto">
          <a:xfrm>
            <a:off x="2819400" y="3048000"/>
            <a:ext cx="2971800" cy="0"/>
          </a:xfrm>
          <a:prstGeom prst="line">
            <a:avLst/>
          </a:prstGeom>
          <a:noFill/>
          <a:ln w="28575">
            <a:solidFill>
              <a:srgbClr val="0000FF"/>
            </a:solidFill>
            <a:round/>
            <a:headEnd/>
            <a:tailEnd/>
          </a:ln>
          <a:effectLst/>
        </p:spPr>
        <p:txBody>
          <a:bodyPr/>
          <a:lstStyle/>
          <a:p>
            <a:pPr fontAlgn="base">
              <a:spcBef>
                <a:spcPct val="0"/>
              </a:spcBef>
              <a:spcAft>
                <a:spcPct val="0"/>
              </a:spcAft>
            </a:pPr>
            <a:endParaRPr lang="it-IT" sz="2400" smtClean="0">
              <a:solidFill>
                <a:srgbClr val="00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3334" t="46861" r="11861" b="25051"/>
          <a:stretch>
            <a:fillRect/>
          </a:stretch>
        </p:blipFill>
        <p:spPr bwMode="auto">
          <a:xfrm>
            <a:off x="0" y="463137"/>
            <a:ext cx="5130127" cy="116378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13636" t="44877" r="12165" b="20300"/>
          <a:stretch>
            <a:fillRect/>
          </a:stretch>
        </p:blipFill>
        <p:spPr bwMode="auto">
          <a:xfrm>
            <a:off x="0" y="1543796"/>
            <a:ext cx="5088568" cy="1442848"/>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l="14156" t="75544" r="30087" b="6543"/>
          <a:stretch>
            <a:fillRect/>
          </a:stretch>
        </p:blipFill>
        <p:spPr bwMode="auto">
          <a:xfrm>
            <a:off x="5165766" y="1543796"/>
            <a:ext cx="3823815" cy="742203"/>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65316" y="4967386"/>
            <a:ext cx="5591175" cy="1619250"/>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936853" y="4481137"/>
            <a:ext cx="3848100" cy="461963"/>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l="21602" t="37568" r="33203" b="44949"/>
          <a:stretch>
            <a:fillRect/>
          </a:stretch>
        </p:blipFill>
        <p:spPr bwMode="auto">
          <a:xfrm>
            <a:off x="371140" y="3336960"/>
            <a:ext cx="4979527" cy="116378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42252" t="17627" r="40750" b="57963"/>
          <a:stretch>
            <a:fillRect/>
          </a:stretch>
        </p:blipFill>
        <p:spPr bwMode="auto">
          <a:xfrm>
            <a:off x="6042562" y="463137"/>
            <a:ext cx="1165761" cy="1011383"/>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l="13334" t="33964" r="57546" b="57963"/>
          <a:stretch>
            <a:fillRect/>
          </a:stretch>
        </p:blipFill>
        <p:spPr bwMode="auto">
          <a:xfrm>
            <a:off x="7146967" y="795646"/>
            <a:ext cx="1997033" cy="334489"/>
          </a:xfrm>
          <a:prstGeom prst="rect">
            <a:avLst/>
          </a:prstGeom>
          <a:noFill/>
          <a:ln w="9525">
            <a:noFill/>
            <a:miter lim="800000"/>
            <a:headEnd/>
            <a:tailEnd/>
          </a:ln>
        </p:spPr>
      </p:pic>
      <p:sp>
        <p:nvSpPr>
          <p:cNvPr id="10" name="CasellaDiTesto 9"/>
          <p:cNvSpPr txBox="1"/>
          <p:nvPr/>
        </p:nvSpPr>
        <p:spPr>
          <a:xfrm>
            <a:off x="0" y="0"/>
            <a:ext cx="4496744" cy="369332"/>
          </a:xfrm>
          <a:prstGeom prst="rect">
            <a:avLst/>
          </a:prstGeom>
          <a:solidFill>
            <a:srgbClr val="FF0000"/>
          </a:solidFill>
        </p:spPr>
        <p:txBody>
          <a:bodyPr wrap="none" rtlCol="0">
            <a:spAutoFit/>
          </a:bodyPr>
          <a:lstStyle/>
          <a:p>
            <a:r>
              <a:rPr lang="it-IT" b="1" dirty="0" smtClean="0">
                <a:solidFill>
                  <a:schemeClr val="bg1"/>
                </a:solidFill>
              </a:rPr>
              <a:t>Abilitazione Scientifica Nazionale</a:t>
            </a:r>
          </a:p>
        </p:txBody>
      </p:sp>
      <p:sp>
        <p:nvSpPr>
          <p:cNvPr id="11" name="Rettangolo 10"/>
          <p:cNvSpPr/>
          <p:nvPr/>
        </p:nvSpPr>
        <p:spPr>
          <a:xfrm>
            <a:off x="356259" y="5308271"/>
            <a:ext cx="5130141" cy="22563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356259" y="6020792"/>
            <a:ext cx="5130141" cy="213753"/>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356259" y="6412678"/>
            <a:ext cx="3348000" cy="213753"/>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5153891" y="1531918"/>
            <a:ext cx="3669475" cy="570014"/>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1 15"/>
          <p:cNvCxnSpPr/>
          <p:nvPr/>
        </p:nvCxnSpPr>
        <p:spPr>
          <a:xfrm flipV="1">
            <a:off x="1872000" y="3111335"/>
            <a:ext cx="5400000" cy="0"/>
          </a:xfrm>
          <a:prstGeom prst="line">
            <a:avLst/>
          </a:prstGeom>
          <a:ln w="190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3356610" y="3220"/>
            <a:ext cx="2430780" cy="57912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37160" y="546517"/>
            <a:ext cx="8869680" cy="94488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63830" y="1589938"/>
            <a:ext cx="8816340" cy="472440"/>
          </a:xfrm>
          <a:prstGeom prst="rect">
            <a:avLst/>
          </a:prstGeom>
          <a:noFill/>
          <a:ln w="38100">
            <a:solidFill>
              <a:srgbClr val="FF0000"/>
            </a:solidFill>
            <a:miter lim="800000"/>
            <a:headEnd/>
            <a:tailEnd/>
          </a:ln>
        </p:spPr>
      </p:pic>
      <p:sp>
        <p:nvSpPr>
          <p:cNvPr id="6" name="CasellaDiTesto 5"/>
          <p:cNvSpPr txBox="1"/>
          <p:nvPr/>
        </p:nvSpPr>
        <p:spPr>
          <a:xfrm>
            <a:off x="0" y="0"/>
            <a:ext cx="1552028" cy="369332"/>
          </a:xfrm>
          <a:prstGeom prst="rect">
            <a:avLst/>
          </a:prstGeom>
          <a:solidFill>
            <a:srgbClr val="FF0000"/>
          </a:solidFill>
        </p:spPr>
        <p:txBody>
          <a:bodyPr wrap="none" rtlCol="0">
            <a:spAutoFit/>
          </a:bodyPr>
          <a:lstStyle/>
          <a:p>
            <a:r>
              <a:rPr lang="it-IT" b="1" dirty="0" smtClean="0">
                <a:solidFill>
                  <a:schemeClr val="bg1"/>
                </a:solidFill>
              </a:rPr>
              <a:t>FIRB 2013</a:t>
            </a:r>
            <a:endParaRPr lang="it-IT" b="1" dirty="0">
              <a:solidFill>
                <a:schemeClr val="bg1"/>
              </a:solidFill>
            </a:endParaRPr>
          </a:p>
        </p:txBody>
      </p:sp>
      <p:sp>
        <p:nvSpPr>
          <p:cNvPr id="7" name="CasellaDiTesto 6"/>
          <p:cNvSpPr txBox="1"/>
          <p:nvPr/>
        </p:nvSpPr>
        <p:spPr>
          <a:xfrm>
            <a:off x="0" y="2565073"/>
            <a:ext cx="1590500" cy="369332"/>
          </a:xfrm>
          <a:prstGeom prst="rect">
            <a:avLst/>
          </a:prstGeom>
          <a:solidFill>
            <a:srgbClr val="FF0000"/>
          </a:solidFill>
        </p:spPr>
        <p:txBody>
          <a:bodyPr wrap="none" rtlCol="0">
            <a:spAutoFit/>
          </a:bodyPr>
          <a:lstStyle/>
          <a:p>
            <a:r>
              <a:rPr lang="it-IT" b="1" dirty="0" smtClean="0">
                <a:solidFill>
                  <a:schemeClr val="bg1"/>
                </a:solidFill>
              </a:rPr>
              <a:t>PRIN 2012</a:t>
            </a:r>
            <a:endParaRPr lang="it-IT" b="1" dirty="0">
              <a:solidFill>
                <a:schemeClr val="bg1"/>
              </a:solidFill>
            </a:endParaRPr>
          </a:p>
        </p:txBody>
      </p:sp>
      <p:pic>
        <p:nvPicPr>
          <p:cNvPr id="1030" name="Picture 6"/>
          <p:cNvPicPr>
            <a:picLocks noChangeAspect="1" noChangeArrowheads="1"/>
          </p:cNvPicPr>
          <p:nvPr/>
        </p:nvPicPr>
        <p:blipFill>
          <a:blip r:embed="rId6" cstate="print"/>
          <a:srcRect/>
          <a:stretch>
            <a:fillRect/>
          </a:stretch>
        </p:blipFill>
        <p:spPr bwMode="auto">
          <a:xfrm>
            <a:off x="3558540" y="2565073"/>
            <a:ext cx="2026920" cy="624840"/>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674370" y="3161492"/>
            <a:ext cx="7795260" cy="922020"/>
          </a:xfrm>
          <a:prstGeom prst="rect">
            <a:avLst/>
          </a:prstGeom>
          <a:noFill/>
          <a:ln w="9525">
            <a:noFill/>
            <a:miter lim="800000"/>
            <a:headEnd/>
            <a:tailEnd/>
          </a:ln>
        </p:spPr>
      </p:pic>
      <p:pic>
        <p:nvPicPr>
          <p:cNvPr id="1032" name="Picture 8"/>
          <p:cNvPicPr>
            <a:picLocks noChangeAspect="1" noChangeArrowheads="1"/>
          </p:cNvPicPr>
          <p:nvPr/>
        </p:nvPicPr>
        <p:blipFill>
          <a:blip r:embed="rId8" cstate="print"/>
          <a:srcRect/>
          <a:stretch>
            <a:fillRect/>
          </a:stretch>
        </p:blipFill>
        <p:spPr bwMode="auto">
          <a:xfrm>
            <a:off x="704850" y="4202499"/>
            <a:ext cx="7734300" cy="472440"/>
          </a:xfrm>
          <a:prstGeom prst="rect">
            <a:avLst/>
          </a:prstGeom>
          <a:noFill/>
          <a:ln w="38100">
            <a:solidFill>
              <a:srgbClr val="FF0000"/>
            </a:solidFill>
            <a:miter lim="800000"/>
            <a:headEnd/>
            <a:tailEnd/>
          </a:ln>
        </p:spPr>
      </p:pic>
      <p:pic>
        <p:nvPicPr>
          <p:cNvPr id="1033" name="Picture 9"/>
          <p:cNvPicPr>
            <a:picLocks noChangeAspect="1" noChangeArrowheads="1"/>
          </p:cNvPicPr>
          <p:nvPr/>
        </p:nvPicPr>
        <p:blipFill>
          <a:blip r:embed="rId9" cstate="print"/>
          <a:srcRect/>
          <a:stretch>
            <a:fillRect/>
          </a:stretch>
        </p:blipFill>
        <p:spPr bwMode="auto">
          <a:xfrm>
            <a:off x="278130" y="5531628"/>
            <a:ext cx="8587740" cy="1043940"/>
          </a:xfrm>
          <a:prstGeom prst="rect">
            <a:avLst/>
          </a:prstGeom>
          <a:noFill/>
          <a:ln w="38100">
            <a:solidFill>
              <a:srgbClr val="FF0000"/>
            </a:solidFill>
            <a:miter lim="800000"/>
            <a:headEnd/>
            <a:tailEnd/>
          </a:ln>
        </p:spPr>
      </p:pic>
      <p:pic>
        <p:nvPicPr>
          <p:cNvPr id="1034" name="Picture 10"/>
          <p:cNvPicPr>
            <a:picLocks noChangeAspect="1" noChangeArrowheads="1"/>
          </p:cNvPicPr>
          <p:nvPr/>
        </p:nvPicPr>
        <p:blipFill>
          <a:blip r:embed="rId10" cstate="print"/>
          <a:srcRect/>
          <a:stretch>
            <a:fillRect/>
          </a:stretch>
        </p:blipFill>
        <p:spPr bwMode="auto">
          <a:xfrm>
            <a:off x="3158490" y="4886324"/>
            <a:ext cx="2827020" cy="594360"/>
          </a:xfrm>
          <a:prstGeom prst="rect">
            <a:avLst/>
          </a:prstGeom>
          <a:noFill/>
          <a:ln w="9525">
            <a:noFill/>
            <a:miter lim="800000"/>
            <a:headEnd/>
            <a:tailEnd/>
          </a:ln>
        </p:spPr>
      </p:pic>
      <p:sp>
        <p:nvSpPr>
          <p:cNvPr id="13" name="Rettangolo 12"/>
          <p:cNvSpPr/>
          <p:nvPr/>
        </p:nvSpPr>
        <p:spPr>
          <a:xfrm>
            <a:off x="1876301" y="6139544"/>
            <a:ext cx="6840187" cy="21375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332509" y="6341425"/>
            <a:ext cx="4310744" cy="225629"/>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p:cNvCxnSpPr/>
          <p:nvPr/>
        </p:nvCxnSpPr>
        <p:spPr>
          <a:xfrm flipV="1">
            <a:off x="1872000" y="2351335"/>
            <a:ext cx="5400000" cy="0"/>
          </a:xfrm>
          <a:prstGeom prst="line">
            <a:avLst/>
          </a:prstGeom>
          <a:ln w="190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0" y="0"/>
            <a:ext cx="9144000" cy="6858000"/>
            <a:chOff x="0" y="0"/>
            <a:chExt cx="9144000" cy="6858000"/>
          </a:xfrm>
        </p:grpSpPr>
        <p:sp>
          <p:nvSpPr>
            <p:cNvPr id="2" name="Rectangle 23"/>
            <p:cNvSpPr/>
            <p:nvPr/>
          </p:nvSpPr>
          <p:spPr>
            <a:xfrm>
              <a:off x="0" y="0"/>
              <a:ext cx="9144000" cy="6858000"/>
            </a:xfrm>
            <a:prstGeom prst="rect">
              <a:avLst/>
            </a:prstGeom>
            <a:solidFill>
              <a:srgbClr val="68950E">
                <a:alpha val="81961"/>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ound Diagonal Corner Rectangle 24"/>
            <p:cNvSpPr/>
            <p:nvPr/>
          </p:nvSpPr>
          <p:spPr>
            <a:xfrm flipH="1">
              <a:off x="456150" y="457200"/>
              <a:ext cx="8229600" cy="5943600"/>
            </a:xfrm>
            <a:prstGeom prst="round2DiagRect">
              <a:avLst>
                <a:gd name="adj1" fmla="val 16667"/>
                <a:gd name="adj2" fmla="val 0"/>
              </a:avLst>
            </a:prstGeom>
            <a:solidFill>
              <a:schemeClr val="bg1">
                <a:alpha val="81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25"/>
            <p:cNvSpPr/>
            <p:nvPr/>
          </p:nvSpPr>
          <p:spPr>
            <a:xfrm>
              <a:off x="0" y="1028700"/>
              <a:ext cx="9144000" cy="1392188"/>
            </a:xfrm>
            <a:prstGeom prst="rect">
              <a:avLst/>
            </a:prstGeom>
            <a:solidFill>
              <a:srgbClr val="8FCB17">
                <a:alpha val="75000"/>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Text Box 2"/>
          <p:cNvSpPr txBox="1">
            <a:spLocks noChangeArrowheads="1"/>
          </p:cNvSpPr>
          <p:nvPr/>
        </p:nvSpPr>
        <p:spPr bwMode="auto">
          <a:xfrm>
            <a:off x="720000" y="2772000"/>
            <a:ext cx="7143750" cy="1938992"/>
          </a:xfrm>
          <a:prstGeom prst="rect">
            <a:avLst/>
          </a:prstGeom>
          <a:noFill/>
          <a:ln w="9525">
            <a:noFill/>
            <a:miter lim="800000"/>
            <a:headEnd/>
            <a:tailEnd/>
          </a:ln>
        </p:spPr>
        <p:txBody>
          <a:bodyPr>
            <a:spAutoFit/>
          </a:bodyPr>
          <a:lstStyle/>
          <a:p>
            <a:pPr>
              <a:spcBef>
                <a:spcPct val="50000"/>
              </a:spcBef>
            </a:pPr>
            <a:r>
              <a:rPr lang="it-IT" sz="4800" dirty="0" err="1" smtClean="0">
                <a:solidFill>
                  <a:prstClr val="black"/>
                </a:solidFill>
                <a:latin typeface="Arial Narrow" pitchFamily="34" charset="0"/>
              </a:rPr>
              <a:t>Elsevier</a:t>
            </a:r>
            <a:endParaRPr lang="it-IT" sz="4800" dirty="0" smtClean="0">
              <a:solidFill>
                <a:prstClr val="black"/>
              </a:solidFill>
              <a:latin typeface="Arial Narrow" pitchFamily="34" charset="0"/>
            </a:endParaRPr>
          </a:p>
          <a:p>
            <a:pPr>
              <a:spcBef>
                <a:spcPct val="50000"/>
              </a:spcBef>
            </a:pPr>
            <a:r>
              <a:rPr lang="it-IT" sz="4800" b="1" dirty="0" smtClean="0">
                <a:solidFill>
                  <a:prstClr val="black"/>
                </a:solidFill>
                <a:latin typeface="Arial Narrow" pitchFamily="34" charset="0"/>
              </a:rPr>
              <a:t>SCOPUS</a:t>
            </a:r>
            <a:endParaRPr lang="it-IT" sz="4800" b="1" dirty="0">
              <a:solidFill>
                <a:prstClr val="black"/>
              </a:solidFill>
              <a:latin typeface="Arial Narrow" pitchFamily="34" charset="0"/>
            </a:endParaRPr>
          </a:p>
        </p:txBody>
      </p:sp>
      <p:pic>
        <p:nvPicPr>
          <p:cNvPr id="2051" name="Picture 3"/>
          <p:cNvPicPr>
            <a:picLocks noChangeAspect="1" noChangeArrowheads="1"/>
          </p:cNvPicPr>
          <p:nvPr/>
        </p:nvPicPr>
        <p:blipFill>
          <a:blip r:embed="rId3" cstate="print"/>
          <a:srcRect l="-37" t="8643" r="90074" b="86147"/>
          <a:stretch>
            <a:fillRect/>
          </a:stretch>
        </p:blipFill>
        <p:spPr bwMode="auto">
          <a:xfrm>
            <a:off x="532264" y="1323833"/>
            <a:ext cx="2402006" cy="755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5"/>
          <p:cNvSpPr/>
          <p:nvPr/>
        </p:nvSpPr>
        <p:spPr>
          <a:xfrm>
            <a:off x="0" y="0"/>
            <a:ext cx="9144000" cy="900000"/>
          </a:xfrm>
          <a:prstGeom prst="rect">
            <a:avLst/>
          </a:prstGeom>
          <a:solidFill>
            <a:srgbClr val="8FCB17">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smtClean="0">
                <a:solidFill>
                  <a:schemeClr val="bg1"/>
                </a:solidFill>
              </a:rPr>
              <a:t>SCOPUS</a:t>
            </a:r>
            <a:endParaRPr lang="it-IT" sz="2400" b="1" dirty="0">
              <a:solidFill>
                <a:schemeClr val="bg1"/>
              </a:solidFill>
            </a:endParaRPr>
          </a:p>
        </p:txBody>
      </p:sp>
      <p:sp>
        <p:nvSpPr>
          <p:cNvPr id="4"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http://www.scopus. </a:t>
            </a:r>
            <a:r>
              <a:rPr lang="it-IT" sz="2000" dirty="0" err="1" smtClean="0"/>
              <a:t>com</a:t>
            </a:r>
            <a:endParaRPr lang="it-IT" sz="2000" dirty="0"/>
          </a:p>
        </p:txBody>
      </p:sp>
      <p:sp>
        <p:nvSpPr>
          <p:cNvPr id="5" name="Text Box 4"/>
          <p:cNvSpPr txBox="1">
            <a:spLocks noChangeArrowheads="1"/>
          </p:cNvSpPr>
          <p:nvPr/>
        </p:nvSpPr>
        <p:spPr bwMode="auto">
          <a:xfrm>
            <a:off x="228600" y="1122705"/>
            <a:ext cx="8610600" cy="3447098"/>
          </a:xfrm>
          <a:prstGeom prst="rect">
            <a:avLst/>
          </a:prstGeom>
          <a:noFill/>
          <a:ln w="9525">
            <a:noFill/>
            <a:miter lim="800000"/>
            <a:headEnd/>
            <a:tailEnd/>
          </a:ln>
          <a:effectLst/>
        </p:spPr>
        <p:txBody>
          <a:bodyPr>
            <a:spAutoFit/>
          </a:bodyPr>
          <a:lstStyle/>
          <a:p>
            <a:pPr algn="just">
              <a:spcBef>
                <a:spcPct val="50000"/>
              </a:spcBef>
            </a:pPr>
            <a:r>
              <a:rPr lang="it-IT" sz="2000" b="1" dirty="0"/>
              <a:t>COS’È </a:t>
            </a:r>
            <a:r>
              <a:rPr lang="it-IT" sz="2000" b="1" dirty="0" smtClean="0"/>
              <a:t>SCOPUS?</a:t>
            </a:r>
            <a:endParaRPr lang="it-IT" sz="2000" b="1" dirty="0"/>
          </a:p>
          <a:p>
            <a:pPr algn="just">
              <a:spcBef>
                <a:spcPct val="50000"/>
              </a:spcBef>
            </a:pPr>
            <a:r>
              <a:rPr lang="it-IT" dirty="0" smtClean="0"/>
              <a:t>Banca dati bibliografica di citazioni e </a:t>
            </a:r>
            <a:r>
              <a:rPr lang="it-IT" dirty="0" err="1" smtClean="0"/>
              <a:t>abstract</a:t>
            </a:r>
            <a:r>
              <a:rPr lang="it-IT" dirty="0" smtClean="0"/>
              <a:t> di riviste scientifiche </a:t>
            </a:r>
            <a:r>
              <a:rPr lang="it-IT" dirty="0" err="1" smtClean="0"/>
              <a:t>peer-reviewed</a:t>
            </a:r>
            <a:r>
              <a:rPr lang="it-IT" dirty="0" smtClean="0"/>
              <a:t>. </a:t>
            </a:r>
          </a:p>
          <a:p>
            <a:pPr marL="174625" indent="-174625" algn="just">
              <a:spcBef>
                <a:spcPct val="50000"/>
              </a:spcBef>
              <a:buFont typeface="Arial" pitchFamily="34" charset="0"/>
              <a:buChar char="•"/>
            </a:pPr>
            <a:r>
              <a:rPr lang="en-US" dirty="0" err="1" smtClean="0"/>
              <a:t>contiene</a:t>
            </a:r>
            <a:r>
              <a:rPr lang="en-US" dirty="0" smtClean="0"/>
              <a:t> 50 </a:t>
            </a:r>
            <a:r>
              <a:rPr lang="en-US" dirty="0" err="1" smtClean="0"/>
              <a:t>milioni</a:t>
            </a:r>
            <a:r>
              <a:rPr lang="en-US" dirty="0" smtClean="0"/>
              <a:t> </a:t>
            </a:r>
            <a:r>
              <a:rPr lang="en-US" dirty="0" err="1" smtClean="0"/>
              <a:t>di</a:t>
            </a:r>
            <a:r>
              <a:rPr lang="en-US" dirty="0" smtClean="0"/>
              <a:t> record, </a:t>
            </a:r>
            <a:r>
              <a:rPr lang="en-US" dirty="0" err="1" smtClean="0"/>
              <a:t>di</a:t>
            </a:r>
            <a:r>
              <a:rPr lang="en-US" dirty="0" smtClean="0"/>
              <a:t> cui </a:t>
            </a:r>
            <a:r>
              <a:rPr lang="en-US" dirty="0" err="1" smtClean="0"/>
              <a:t>il</a:t>
            </a:r>
            <a:r>
              <a:rPr lang="en-US" dirty="0" smtClean="0"/>
              <a:t> 70% con abstract</a:t>
            </a:r>
          </a:p>
          <a:p>
            <a:pPr marL="174625" indent="-174625" algn="just">
              <a:spcBef>
                <a:spcPct val="50000"/>
              </a:spcBef>
              <a:buFont typeface="Arial" pitchFamily="34" charset="0"/>
              <a:buChar char="•"/>
            </a:pPr>
            <a:r>
              <a:rPr lang="en-US" dirty="0" err="1" smtClean="0"/>
              <a:t>oltre</a:t>
            </a:r>
            <a:r>
              <a:rPr lang="en-US" dirty="0" smtClean="0"/>
              <a:t> 21,000 </a:t>
            </a:r>
            <a:r>
              <a:rPr lang="en-US" dirty="0" err="1" smtClean="0"/>
              <a:t>titoli</a:t>
            </a:r>
            <a:r>
              <a:rPr lang="en-US" dirty="0" smtClean="0"/>
              <a:t> </a:t>
            </a:r>
            <a:r>
              <a:rPr lang="en-US" dirty="0" err="1" smtClean="0"/>
              <a:t>di</a:t>
            </a:r>
            <a:r>
              <a:rPr lang="en-US" dirty="0" smtClean="0"/>
              <a:t> </a:t>
            </a:r>
            <a:r>
              <a:rPr lang="en-US" dirty="0" err="1" smtClean="0"/>
              <a:t>riviste</a:t>
            </a:r>
            <a:r>
              <a:rPr lang="en-US" dirty="0" smtClean="0"/>
              <a:t> </a:t>
            </a:r>
            <a:r>
              <a:rPr lang="en-US" dirty="0" err="1" smtClean="0"/>
              <a:t>scientifiche</a:t>
            </a:r>
            <a:r>
              <a:rPr lang="en-US" dirty="0" smtClean="0"/>
              <a:t> </a:t>
            </a:r>
            <a:r>
              <a:rPr lang="en-US" dirty="0" err="1" smtClean="0"/>
              <a:t>da</a:t>
            </a:r>
            <a:r>
              <a:rPr lang="en-US" dirty="0" smtClean="0"/>
              <a:t> 5,000 </a:t>
            </a:r>
            <a:r>
              <a:rPr lang="en-US" dirty="0" err="1" smtClean="0"/>
              <a:t>editori</a:t>
            </a:r>
            <a:endParaRPr lang="en-US" dirty="0" smtClean="0"/>
          </a:p>
          <a:p>
            <a:pPr marL="174625" indent="-174625" algn="just">
              <a:spcBef>
                <a:spcPct val="50000"/>
              </a:spcBef>
              <a:buFont typeface="Arial" pitchFamily="34" charset="0"/>
              <a:buChar char="•"/>
            </a:pPr>
            <a:r>
              <a:rPr lang="en-US" dirty="0" smtClean="0"/>
              <a:t>include </a:t>
            </a:r>
            <a:r>
              <a:rPr lang="en-US" dirty="0" err="1" smtClean="0"/>
              <a:t>oltre</a:t>
            </a:r>
            <a:r>
              <a:rPr lang="en-US" dirty="0" smtClean="0"/>
              <a:t> 4.6 </a:t>
            </a:r>
            <a:r>
              <a:rPr lang="en-US" dirty="0" err="1" smtClean="0"/>
              <a:t>milioni</a:t>
            </a:r>
            <a:r>
              <a:rPr lang="en-US" dirty="0" smtClean="0"/>
              <a:t> </a:t>
            </a:r>
            <a:r>
              <a:rPr lang="en-US" dirty="0" err="1" smtClean="0"/>
              <a:t>di</a:t>
            </a:r>
            <a:r>
              <a:rPr lang="en-US" dirty="0" smtClean="0"/>
              <a:t> conference papers</a:t>
            </a:r>
          </a:p>
          <a:p>
            <a:pPr marL="174625" indent="-174625" algn="just">
              <a:spcBef>
                <a:spcPct val="50000"/>
              </a:spcBef>
              <a:buFont typeface="Arial" pitchFamily="34" charset="0"/>
              <a:buChar char="•"/>
            </a:pPr>
            <a:r>
              <a:rPr lang="en-US" dirty="0" err="1" smtClean="0"/>
              <a:t>fornisce</a:t>
            </a:r>
            <a:r>
              <a:rPr lang="en-US" dirty="0" smtClean="0"/>
              <a:t> </a:t>
            </a:r>
            <a:r>
              <a:rPr lang="en-US" dirty="0" err="1" smtClean="0"/>
              <a:t>il</a:t>
            </a:r>
            <a:r>
              <a:rPr lang="en-US" dirty="0" smtClean="0"/>
              <a:t> 100% </a:t>
            </a:r>
            <a:r>
              <a:rPr lang="en-US" dirty="0" err="1" smtClean="0"/>
              <a:t>della</a:t>
            </a:r>
            <a:r>
              <a:rPr lang="en-US" dirty="0" smtClean="0"/>
              <a:t> </a:t>
            </a:r>
            <a:r>
              <a:rPr lang="en-US" dirty="0" err="1" smtClean="0"/>
              <a:t>copertura</a:t>
            </a:r>
            <a:r>
              <a:rPr lang="en-US" dirty="0" smtClean="0"/>
              <a:t> </a:t>
            </a:r>
            <a:r>
              <a:rPr lang="en-US" dirty="0" err="1" smtClean="0"/>
              <a:t>di</a:t>
            </a:r>
            <a:r>
              <a:rPr lang="en-US" dirty="0" smtClean="0"/>
              <a:t> Medline</a:t>
            </a:r>
          </a:p>
          <a:p>
            <a:pPr marL="174625" indent="-174625" algn="just">
              <a:spcBef>
                <a:spcPct val="50000"/>
              </a:spcBef>
              <a:buFont typeface="Arial" pitchFamily="34" charset="0"/>
              <a:buChar char="•"/>
            </a:pPr>
            <a:r>
              <a:rPr lang="en-US" dirty="0" err="1" smtClean="0"/>
              <a:t>offre</a:t>
            </a:r>
            <a:r>
              <a:rPr lang="en-US" dirty="0" smtClean="0"/>
              <a:t> tool per </a:t>
            </a:r>
            <a:r>
              <a:rPr lang="en-US" dirty="0" err="1" smtClean="0"/>
              <a:t>tracciare</a:t>
            </a:r>
            <a:r>
              <a:rPr lang="en-US" dirty="0" smtClean="0"/>
              <a:t>, </a:t>
            </a:r>
            <a:r>
              <a:rPr lang="en-US" dirty="0" err="1" smtClean="0"/>
              <a:t>analizzare</a:t>
            </a:r>
            <a:r>
              <a:rPr lang="en-US" dirty="0" smtClean="0"/>
              <a:t> e </a:t>
            </a:r>
            <a:r>
              <a:rPr lang="en-US" dirty="0" err="1" smtClean="0"/>
              <a:t>visualizzare</a:t>
            </a:r>
            <a:r>
              <a:rPr lang="en-US" dirty="0" smtClean="0"/>
              <a:t> le </a:t>
            </a:r>
            <a:r>
              <a:rPr lang="en-US" dirty="0" err="1" smtClean="0"/>
              <a:t>ricerche</a:t>
            </a:r>
            <a:r>
              <a:rPr lang="en-US" dirty="0" smtClean="0"/>
              <a:t> (</a:t>
            </a:r>
            <a:r>
              <a:rPr lang="it-IT" dirty="0" smtClean="0"/>
              <a:t>Consente il calcolo automatico dell'indice H)</a:t>
            </a:r>
          </a:p>
        </p:txBody>
      </p:sp>
      <p:pic>
        <p:nvPicPr>
          <p:cNvPr id="7" name="Picture 3"/>
          <p:cNvPicPr>
            <a:picLocks noChangeAspect="1" noChangeArrowheads="1"/>
          </p:cNvPicPr>
          <p:nvPr/>
        </p:nvPicPr>
        <p:blipFill>
          <a:blip r:embed="rId3" cstate="print"/>
          <a:srcRect l="-37" t="8643" r="20447" b="72148"/>
          <a:stretch>
            <a:fillRect/>
          </a:stretch>
        </p:blipFill>
        <p:spPr bwMode="auto">
          <a:xfrm>
            <a:off x="0" y="5530372"/>
            <a:ext cx="9144000" cy="1327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5"/>
          <p:cNvSpPr/>
          <p:nvPr/>
        </p:nvSpPr>
        <p:spPr>
          <a:xfrm>
            <a:off x="0" y="0"/>
            <a:ext cx="9144000" cy="900000"/>
          </a:xfrm>
          <a:prstGeom prst="rect">
            <a:avLst/>
          </a:prstGeom>
          <a:solidFill>
            <a:srgbClr val="8FCB17">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smtClean="0">
                <a:solidFill>
                  <a:schemeClr val="bg1"/>
                </a:solidFill>
              </a:rPr>
              <a:t>SCOPUS – ricerca generale</a:t>
            </a:r>
            <a:endParaRPr lang="it-IT" sz="2000" dirty="0">
              <a:solidFill>
                <a:schemeClr val="bg1"/>
              </a:solidFill>
            </a:endParaRPr>
          </a:p>
        </p:txBody>
      </p:sp>
      <p:pic>
        <p:nvPicPr>
          <p:cNvPr id="12291" name="Picture 3"/>
          <p:cNvPicPr>
            <a:picLocks noChangeAspect="1" noChangeArrowheads="1"/>
          </p:cNvPicPr>
          <p:nvPr/>
        </p:nvPicPr>
        <p:blipFill>
          <a:blip r:embed="rId3" cstate="print"/>
          <a:srcRect l="664" t="25707" r="32064" b="3839"/>
          <a:stretch>
            <a:fillRect/>
          </a:stretch>
        </p:blipFill>
        <p:spPr bwMode="auto">
          <a:xfrm>
            <a:off x="179512" y="873457"/>
            <a:ext cx="4697264" cy="3752295"/>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l="841" t="24856" r="2834" b="3518"/>
          <a:stretch>
            <a:fillRect/>
          </a:stretch>
        </p:blipFill>
        <p:spPr bwMode="auto">
          <a:xfrm>
            <a:off x="2516890" y="3125337"/>
            <a:ext cx="6627110" cy="3732663"/>
          </a:xfrm>
          <a:prstGeom prst="rect">
            <a:avLst/>
          </a:prstGeom>
          <a:noFill/>
          <a:ln w="9525">
            <a:noFill/>
            <a:miter lim="800000"/>
            <a:headEnd/>
            <a:tailEnd/>
          </a:ln>
        </p:spPr>
      </p:pic>
      <p:sp>
        <p:nvSpPr>
          <p:cNvPr id="6" name="Rettangolo 5"/>
          <p:cNvSpPr/>
          <p:nvPr/>
        </p:nvSpPr>
        <p:spPr>
          <a:xfrm>
            <a:off x="2483768" y="4293096"/>
            <a:ext cx="1368152" cy="25649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611560" y="5085184"/>
            <a:ext cx="1835696" cy="584775"/>
          </a:xfrm>
          <a:prstGeom prst="rect">
            <a:avLst/>
          </a:prstGeom>
          <a:noFill/>
        </p:spPr>
        <p:txBody>
          <a:bodyPr wrap="square" rtlCol="0">
            <a:spAutoFit/>
          </a:bodyPr>
          <a:lstStyle/>
          <a:p>
            <a:r>
              <a:rPr lang="it-IT" sz="1600" dirty="0" smtClean="0"/>
              <a:t>Perfezionare la ricerca</a:t>
            </a:r>
            <a:endParaRPr lang="it-IT" sz="1600" dirty="0"/>
          </a:p>
        </p:txBody>
      </p:sp>
      <p:cxnSp>
        <p:nvCxnSpPr>
          <p:cNvPr id="9" name="Connettore 2 8"/>
          <p:cNvCxnSpPr/>
          <p:nvPr/>
        </p:nvCxnSpPr>
        <p:spPr>
          <a:xfrm>
            <a:off x="683568" y="5733256"/>
            <a:ext cx="1800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3851920" y="4365104"/>
            <a:ext cx="360040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p:nvPr/>
        </p:nvCxnSpPr>
        <p:spPr>
          <a:xfrm flipH="1">
            <a:off x="6228184" y="2636912"/>
            <a:ext cx="144016" cy="17281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6335688" y="1988840"/>
            <a:ext cx="2808312" cy="584775"/>
          </a:xfrm>
          <a:prstGeom prst="rect">
            <a:avLst/>
          </a:prstGeom>
          <a:noFill/>
        </p:spPr>
        <p:txBody>
          <a:bodyPr wrap="square" rtlCol="0">
            <a:spAutoFit/>
          </a:bodyPr>
          <a:lstStyle/>
          <a:p>
            <a:r>
              <a:rPr lang="it-IT" sz="1600" dirty="0" smtClean="0"/>
              <a:t>Analizzare/esportare i </a:t>
            </a:r>
            <a:r>
              <a:rPr lang="it-IT" sz="1600" u="sng" dirty="0" smtClean="0"/>
              <a:t>risultati selezionati</a:t>
            </a:r>
            <a:endParaRPr lang="it-IT" sz="1600" u="sng" dirty="0"/>
          </a:p>
        </p:txBody>
      </p:sp>
      <p:sp>
        <p:nvSpPr>
          <p:cNvPr id="16" name="CasellaDiTesto 15"/>
          <p:cNvSpPr txBox="1"/>
          <p:nvPr/>
        </p:nvSpPr>
        <p:spPr>
          <a:xfrm>
            <a:off x="5004048" y="829176"/>
            <a:ext cx="3024336" cy="1077218"/>
          </a:xfrm>
          <a:prstGeom prst="rect">
            <a:avLst/>
          </a:prstGeom>
          <a:noFill/>
        </p:spPr>
        <p:txBody>
          <a:bodyPr wrap="square" rtlCol="0">
            <a:spAutoFit/>
          </a:bodyPr>
          <a:lstStyle/>
          <a:p>
            <a:r>
              <a:rPr lang="it-IT" sz="1600" dirty="0" smtClean="0"/>
              <a:t>Dettagli della ricerca effettuata + Analizzare/esportare i </a:t>
            </a:r>
            <a:r>
              <a:rPr lang="it-IT" sz="1600" u="sng" dirty="0" smtClean="0"/>
              <a:t>risultati della ricerca</a:t>
            </a:r>
            <a:endParaRPr lang="it-IT" sz="1600" u="sng" dirty="0"/>
          </a:p>
        </p:txBody>
      </p:sp>
      <p:cxnSp>
        <p:nvCxnSpPr>
          <p:cNvPr id="17" name="Connettore 2 16"/>
          <p:cNvCxnSpPr/>
          <p:nvPr/>
        </p:nvCxnSpPr>
        <p:spPr>
          <a:xfrm flipH="1">
            <a:off x="4572000" y="1844824"/>
            <a:ext cx="504056" cy="1800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ttangolo 18"/>
          <p:cNvSpPr/>
          <p:nvPr/>
        </p:nvSpPr>
        <p:spPr>
          <a:xfrm>
            <a:off x="2555776" y="3645024"/>
            <a:ext cx="338437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5"/>
          <p:cNvSpPr/>
          <p:nvPr/>
        </p:nvSpPr>
        <p:spPr>
          <a:xfrm>
            <a:off x="0" y="0"/>
            <a:ext cx="9144000" cy="900000"/>
          </a:xfrm>
          <a:prstGeom prst="rect">
            <a:avLst/>
          </a:prstGeom>
          <a:solidFill>
            <a:srgbClr val="8FCB17">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42" name="Picture 2"/>
          <p:cNvPicPr>
            <a:picLocks noChangeAspect="1" noChangeArrowheads="1"/>
          </p:cNvPicPr>
          <p:nvPr/>
        </p:nvPicPr>
        <p:blipFill>
          <a:blip r:embed="rId3" cstate="print"/>
          <a:srcRect t="22119" r="1791" b="5910"/>
          <a:stretch>
            <a:fillRect/>
          </a:stretch>
        </p:blipFill>
        <p:spPr bwMode="auto">
          <a:xfrm>
            <a:off x="-1" y="1050878"/>
            <a:ext cx="9117963" cy="4176215"/>
          </a:xfrm>
          <a:prstGeom prst="rect">
            <a:avLst/>
          </a:prstGeom>
          <a:noFill/>
          <a:ln w="9525">
            <a:noFill/>
            <a:miter lim="800000"/>
            <a:headEnd/>
            <a:tailEnd/>
          </a:ln>
        </p:spPr>
      </p:pic>
      <p:sp>
        <p:nvSpPr>
          <p:cNvPr id="3"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smtClean="0">
                <a:solidFill>
                  <a:schemeClr val="bg1"/>
                </a:solidFill>
              </a:rPr>
              <a:t>SCOPUS – dettagli citazione</a:t>
            </a:r>
            <a:endParaRPr lang="it-IT" sz="2000"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5"/>
          <p:cNvSpPr/>
          <p:nvPr/>
        </p:nvSpPr>
        <p:spPr>
          <a:xfrm>
            <a:off x="0" y="0"/>
            <a:ext cx="9144000" cy="900000"/>
          </a:xfrm>
          <a:prstGeom prst="rect">
            <a:avLst/>
          </a:prstGeom>
          <a:solidFill>
            <a:srgbClr val="8FCB17">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smtClean="0">
                <a:solidFill>
                  <a:schemeClr val="bg1"/>
                </a:solidFill>
              </a:rPr>
              <a:t>SCOPUS – ricerca di autore e calcolo H-INDEX</a:t>
            </a:r>
            <a:endParaRPr lang="it-IT" sz="2000" dirty="0">
              <a:solidFill>
                <a:schemeClr val="bg1"/>
              </a:solidFill>
            </a:endParaRPr>
          </a:p>
        </p:txBody>
      </p:sp>
      <p:pic>
        <p:nvPicPr>
          <p:cNvPr id="13314" name="Picture 2"/>
          <p:cNvPicPr>
            <a:picLocks noChangeAspect="1" noChangeArrowheads="1"/>
          </p:cNvPicPr>
          <p:nvPr/>
        </p:nvPicPr>
        <p:blipFill>
          <a:blip r:embed="rId3" cstate="print"/>
          <a:srcRect l="1407" t="31154" r="3276" b="10897"/>
          <a:stretch>
            <a:fillRect/>
          </a:stretch>
        </p:blipFill>
        <p:spPr bwMode="auto">
          <a:xfrm>
            <a:off x="0" y="1091821"/>
            <a:ext cx="5976664" cy="3126045"/>
          </a:xfrm>
          <a:prstGeom prst="rect">
            <a:avLst/>
          </a:prstGeom>
          <a:noFill/>
          <a:ln w="9525">
            <a:noFill/>
            <a:miter lim="800000"/>
            <a:headEnd/>
            <a:tailEnd/>
          </a:ln>
        </p:spPr>
      </p:pic>
      <p:pic>
        <p:nvPicPr>
          <p:cNvPr id="13319" name="Picture 7"/>
          <p:cNvPicPr>
            <a:picLocks noChangeAspect="1" noChangeArrowheads="1"/>
          </p:cNvPicPr>
          <p:nvPr/>
        </p:nvPicPr>
        <p:blipFill>
          <a:blip r:embed="rId4" cstate="print"/>
          <a:srcRect l="1105" t="25086" r="3926" b="3914"/>
          <a:stretch>
            <a:fillRect/>
          </a:stretch>
        </p:blipFill>
        <p:spPr bwMode="auto">
          <a:xfrm>
            <a:off x="3887416" y="2688609"/>
            <a:ext cx="5256584" cy="4169391"/>
          </a:xfrm>
          <a:prstGeom prst="rect">
            <a:avLst/>
          </a:prstGeom>
          <a:noFill/>
          <a:ln w="9525">
            <a:noFill/>
            <a:miter lim="800000"/>
            <a:headEnd/>
            <a:tailEnd/>
          </a:ln>
        </p:spPr>
      </p:pic>
      <p:sp>
        <p:nvSpPr>
          <p:cNvPr id="6" name="Ovale 5"/>
          <p:cNvSpPr/>
          <p:nvPr/>
        </p:nvSpPr>
        <p:spPr>
          <a:xfrm>
            <a:off x="5292080" y="5373216"/>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a:t>
            </a:r>
            <a:endParaRPr lang="it-IT" b="1" dirty="0">
              <a:solidFill>
                <a:schemeClr val="tx1"/>
              </a:solidFill>
            </a:endParaRPr>
          </a:p>
        </p:txBody>
      </p:sp>
      <p:sp>
        <p:nvSpPr>
          <p:cNvPr id="10" name="Ovale 9"/>
          <p:cNvSpPr/>
          <p:nvPr/>
        </p:nvSpPr>
        <p:spPr>
          <a:xfrm>
            <a:off x="6084168" y="4437112"/>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B</a:t>
            </a:r>
            <a:endParaRPr lang="it-IT" b="1" dirty="0">
              <a:solidFill>
                <a:schemeClr val="tx1"/>
              </a:solidFill>
            </a:endParaRPr>
          </a:p>
        </p:txBody>
      </p:sp>
      <p:sp>
        <p:nvSpPr>
          <p:cNvPr id="11" name="Ovale 10"/>
          <p:cNvSpPr/>
          <p:nvPr/>
        </p:nvSpPr>
        <p:spPr>
          <a:xfrm>
            <a:off x="6156176" y="522920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C</a:t>
            </a:r>
            <a:endParaRPr lang="it-IT" b="1" dirty="0">
              <a:solidFill>
                <a:schemeClr val="tx1"/>
              </a:solidFill>
            </a:endParaRPr>
          </a:p>
        </p:txBody>
      </p:sp>
      <p:sp>
        <p:nvSpPr>
          <p:cNvPr id="12" name="Rettangolo 11"/>
          <p:cNvSpPr/>
          <p:nvPr/>
        </p:nvSpPr>
        <p:spPr>
          <a:xfrm>
            <a:off x="5940152" y="4797152"/>
            <a:ext cx="64807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5940152" y="5157192"/>
            <a:ext cx="28803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5148064" y="5157192"/>
            <a:ext cx="72008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56" t="35079" r="2026" b="2536"/>
          <a:stretch/>
        </p:blipFill>
        <p:spPr bwMode="auto">
          <a:xfrm>
            <a:off x="0" y="1152209"/>
            <a:ext cx="9144000" cy="480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0" y="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a:t>
            </a:r>
            <a:endParaRPr lang="it-IT" b="1" dirty="0">
              <a:solidFill>
                <a:schemeClr val="tx1"/>
              </a:solidFill>
            </a:endParaRPr>
          </a:p>
        </p:txBody>
      </p:sp>
      <p:sp>
        <p:nvSpPr>
          <p:cNvPr id="4" name="Rettangolo 3"/>
          <p:cNvSpPr/>
          <p:nvPr/>
        </p:nvSpPr>
        <p:spPr>
          <a:xfrm>
            <a:off x="-1" y="2529249"/>
            <a:ext cx="2932771"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1459770" y="2633086"/>
            <a:ext cx="3672408" cy="584775"/>
          </a:xfrm>
          <a:prstGeom prst="rect">
            <a:avLst/>
          </a:prstGeom>
          <a:noFill/>
        </p:spPr>
        <p:txBody>
          <a:bodyPr wrap="square" rtlCol="0">
            <a:spAutoFit/>
          </a:bodyPr>
          <a:lstStyle/>
          <a:p>
            <a:r>
              <a:rPr lang="it-IT" sz="1600" b="1" dirty="0" smtClean="0">
                <a:solidFill>
                  <a:srgbClr val="FF0000"/>
                </a:solidFill>
              </a:rPr>
              <a:t>H-INDEX</a:t>
            </a:r>
            <a:r>
              <a:rPr lang="it-IT" sz="1600" dirty="0" smtClean="0"/>
              <a:t> considera solo citazioni </a:t>
            </a:r>
            <a:r>
              <a:rPr lang="it-IT" sz="1600" u="sng" dirty="0" smtClean="0"/>
              <a:t>dopo il 1995</a:t>
            </a:r>
            <a:endParaRPr lang="it-IT" sz="1600" b="1" u="sng" dirty="0">
              <a:solidFill>
                <a:srgbClr val="FF0000"/>
              </a:solidFill>
            </a:endParaRPr>
          </a:p>
        </p:txBody>
      </p:sp>
      <p:sp>
        <p:nvSpPr>
          <p:cNvPr id="7" name="CasellaDiTesto 6"/>
          <p:cNvSpPr txBox="1"/>
          <p:nvPr/>
        </p:nvSpPr>
        <p:spPr>
          <a:xfrm>
            <a:off x="395536" y="0"/>
            <a:ext cx="2077748" cy="369332"/>
          </a:xfrm>
          <a:prstGeom prst="rect">
            <a:avLst/>
          </a:prstGeom>
          <a:noFill/>
        </p:spPr>
        <p:txBody>
          <a:bodyPr wrap="none" rtlCol="0">
            <a:spAutoFit/>
          </a:bodyPr>
          <a:lstStyle/>
          <a:p>
            <a:r>
              <a:rPr lang="it-IT" dirty="0" err="1" smtClean="0"/>
              <a:t>Author</a:t>
            </a:r>
            <a:r>
              <a:rPr lang="it-IT" dirty="0" smtClean="0"/>
              <a:t> </a:t>
            </a:r>
            <a:r>
              <a:rPr lang="it-IT" dirty="0" err="1" smtClean="0"/>
              <a:t>overview</a:t>
            </a:r>
            <a:endParaRPr lang="it-IT" dirty="0"/>
          </a:p>
        </p:txBody>
      </p:sp>
      <p:sp>
        <p:nvSpPr>
          <p:cNvPr id="8" name="Rettangolo 7"/>
          <p:cNvSpPr/>
          <p:nvPr/>
        </p:nvSpPr>
        <p:spPr>
          <a:xfrm>
            <a:off x="-1" y="2141033"/>
            <a:ext cx="2932771" cy="388143"/>
          </a:xfrm>
          <a:prstGeom prst="rect">
            <a:avLst/>
          </a:prstGeom>
          <a:solidFill>
            <a:srgbClr val="92D05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0" y="2709249"/>
            <a:ext cx="1466385" cy="388143"/>
          </a:xfrm>
          <a:prstGeom prst="rect">
            <a:avLst/>
          </a:prstGeom>
          <a:solidFill>
            <a:srgbClr val="92D05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9" t="19444" r="23729" b="2991"/>
          <a:stretch/>
        </p:blipFill>
        <p:spPr bwMode="auto">
          <a:xfrm>
            <a:off x="395536" y="452656"/>
            <a:ext cx="7646670" cy="640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0" y="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B</a:t>
            </a:r>
            <a:endParaRPr lang="it-IT" b="1" dirty="0">
              <a:solidFill>
                <a:schemeClr val="tx1"/>
              </a:solidFill>
            </a:endParaRPr>
          </a:p>
        </p:txBody>
      </p:sp>
      <p:sp>
        <p:nvSpPr>
          <p:cNvPr id="4" name="CasellaDiTesto 3"/>
          <p:cNvSpPr txBox="1"/>
          <p:nvPr/>
        </p:nvSpPr>
        <p:spPr>
          <a:xfrm>
            <a:off x="395536" y="0"/>
            <a:ext cx="2197525" cy="369332"/>
          </a:xfrm>
          <a:prstGeom prst="rect">
            <a:avLst/>
          </a:prstGeom>
          <a:noFill/>
        </p:spPr>
        <p:txBody>
          <a:bodyPr wrap="none" rtlCol="0">
            <a:spAutoFit/>
          </a:bodyPr>
          <a:lstStyle/>
          <a:p>
            <a:pPr>
              <a:tabLst>
                <a:tab pos="1349375" algn="l"/>
              </a:tabLst>
            </a:pPr>
            <a:r>
              <a:rPr lang="it-IT" dirty="0" err="1" smtClean="0"/>
              <a:t>Citation</a:t>
            </a:r>
            <a:r>
              <a:rPr lang="it-IT" dirty="0" smtClean="0"/>
              <a:t> </a:t>
            </a:r>
            <a:r>
              <a:rPr lang="it-IT" dirty="0" err="1" smtClean="0"/>
              <a:t>overview</a:t>
            </a:r>
            <a:endParaRPr lang="it-IT" dirty="0"/>
          </a:p>
        </p:txBody>
      </p:sp>
      <p:sp>
        <p:nvSpPr>
          <p:cNvPr id="5" name="Rettangolo 4"/>
          <p:cNvSpPr/>
          <p:nvPr/>
        </p:nvSpPr>
        <p:spPr>
          <a:xfrm>
            <a:off x="6415857" y="3356992"/>
            <a:ext cx="1440160" cy="1672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6299245" y="5582824"/>
            <a:ext cx="2699792" cy="830997"/>
          </a:xfrm>
          <a:prstGeom prst="rect">
            <a:avLst/>
          </a:prstGeom>
          <a:noFill/>
        </p:spPr>
        <p:txBody>
          <a:bodyPr wrap="square" rtlCol="0">
            <a:spAutoFit/>
          </a:bodyPr>
          <a:lstStyle/>
          <a:p>
            <a:r>
              <a:rPr lang="it-IT" sz="1600" b="1" dirty="0" smtClean="0">
                <a:solidFill>
                  <a:srgbClr val="FF0000"/>
                </a:solidFill>
              </a:rPr>
              <a:t>H-INDEX</a:t>
            </a:r>
            <a:r>
              <a:rPr lang="it-IT" sz="1600" dirty="0" smtClean="0"/>
              <a:t> considera solo citazioni </a:t>
            </a:r>
            <a:r>
              <a:rPr lang="it-IT" sz="1600" u="sng" dirty="0" smtClean="0"/>
              <a:t>dopo il 1995</a:t>
            </a:r>
            <a:endParaRPr lang="it-IT" sz="1600" b="1" u="sng" dirty="0">
              <a:solidFill>
                <a:srgbClr val="FF0000"/>
              </a:solidFill>
            </a:endParaRPr>
          </a:p>
        </p:txBody>
      </p:sp>
      <p:cxnSp>
        <p:nvCxnSpPr>
          <p:cNvPr id="9" name="Connettore 1 8"/>
          <p:cNvCxnSpPr/>
          <p:nvPr/>
        </p:nvCxnSpPr>
        <p:spPr>
          <a:xfrm>
            <a:off x="538605" y="5798848"/>
            <a:ext cx="5760640" cy="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flipV="1">
            <a:off x="6487865" y="2852936"/>
            <a:ext cx="72008" cy="72008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t="25585" r="1880" b="13856"/>
          <a:stretch/>
        </p:blipFill>
        <p:spPr bwMode="auto">
          <a:xfrm>
            <a:off x="6030665" y="1436914"/>
            <a:ext cx="2777397" cy="1416022"/>
          </a:xfrm>
          <a:prstGeom prst="rect">
            <a:avLst/>
          </a:prstGeom>
          <a:noFill/>
          <a:ln w="28575">
            <a:solidFill>
              <a:schemeClr val="accent2"/>
            </a:solid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l="731" t="24596" r="3155" b="3141"/>
          <a:stretch>
            <a:fillRect/>
          </a:stretch>
        </p:blipFill>
        <p:spPr bwMode="auto">
          <a:xfrm>
            <a:off x="639256" y="1009934"/>
            <a:ext cx="7865489" cy="5553532"/>
          </a:xfrm>
          <a:prstGeom prst="rect">
            <a:avLst/>
          </a:prstGeom>
          <a:noFill/>
          <a:ln w="9525">
            <a:noFill/>
            <a:miter lim="800000"/>
            <a:headEnd/>
            <a:tailEnd/>
          </a:ln>
        </p:spPr>
      </p:pic>
      <p:sp>
        <p:nvSpPr>
          <p:cNvPr id="3" name="Ovale 2"/>
          <p:cNvSpPr/>
          <p:nvPr/>
        </p:nvSpPr>
        <p:spPr>
          <a:xfrm>
            <a:off x="0" y="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C</a:t>
            </a:r>
            <a:endParaRPr lang="it-IT" b="1" dirty="0">
              <a:solidFill>
                <a:schemeClr val="tx1"/>
              </a:solidFill>
            </a:endParaRPr>
          </a:p>
        </p:txBody>
      </p:sp>
      <p:sp>
        <p:nvSpPr>
          <p:cNvPr id="4" name="CasellaDiTesto 3"/>
          <p:cNvSpPr txBox="1"/>
          <p:nvPr/>
        </p:nvSpPr>
        <p:spPr>
          <a:xfrm>
            <a:off x="395536" y="0"/>
            <a:ext cx="2226892" cy="369332"/>
          </a:xfrm>
          <a:prstGeom prst="rect">
            <a:avLst/>
          </a:prstGeom>
          <a:noFill/>
        </p:spPr>
        <p:txBody>
          <a:bodyPr wrap="none" rtlCol="0">
            <a:spAutoFit/>
          </a:bodyPr>
          <a:lstStyle/>
          <a:p>
            <a:pPr>
              <a:tabLst>
                <a:tab pos="1349375" algn="l"/>
              </a:tabLst>
            </a:pPr>
            <a:r>
              <a:rPr lang="it-IT" dirty="0" err="1" smtClean="0"/>
              <a:t>Document</a:t>
            </a:r>
            <a:r>
              <a:rPr lang="it-IT" dirty="0" smtClean="0"/>
              <a:t> </a:t>
            </a:r>
            <a:r>
              <a:rPr lang="it-IT" dirty="0" err="1" smtClean="0"/>
              <a:t>results</a:t>
            </a:r>
            <a:endParaRPr lang="it-IT"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108520" y="477535"/>
            <a:ext cx="9144000" cy="4909036"/>
          </a:xfrm>
          <a:prstGeom prst="rect">
            <a:avLst/>
          </a:prstGeom>
          <a:noFill/>
          <a:ln w="9525">
            <a:noFill/>
            <a:miter lim="800000"/>
            <a:headEnd/>
            <a:tailEnd/>
          </a:ln>
          <a:effectLst/>
        </p:spPr>
        <p:txBody>
          <a:bodyPr>
            <a:spAutoFit/>
          </a:bodyPr>
          <a:lstStyle/>
          <a:p>
            <a:pPr marL="742950" lvl="1" indent="-457200" algn="just" fontAlgn="base">
              <a:spcBef>
                <a:spcPct val="50000"/>
              </a:spcBef>
              <a:spcAft>
                <a:spcPct val="0"/>
              </a:spcAft>
              <a:buFont typeface="+mj-lt"/>
              <a:buAutoNum type="arabicPeriod"/>
            </a:pPr>
            <a:r>
              <a:rPr lang="it-IT" b="1" dirty="0" smtClean="0">
                <a:solidFill>
                  <a:srgbClr val="000000"/>
                </a:solidFill>
                <a:latin typeface="Verdana" pitchFamily="34" charset="0"/>
              </a:rPr>
              <a:t>motori di ricerca</a:t>
            </a:r>
            <a:r>
              <a:rPr lang="it-IT" dirty="0" smtClean="0">
                <a:solidFill>
                  <a:srgbClr val="000000"/>
                </a:solidFill>
                <a:latin typeface="Verdana" pitchFamily="34" charset="0"/>
              </a:rPr>
              <a:t>: attraverso un'indicizzazione full-text delle pagine web permettono di ricercare i contenuti pubblicati su Internet a partire dalle parole contenute nei documenti.</a:t>
            </a:r>
          </a:p>
          <a:p>
            <a:pPr marL="742950" lvl="1" indent="-457200" fontAlgn="base">
              <a:spcBef>
                <a:spcPct val="50000"/>
              </a:spcBef>
              <a:spcAft>
                <a:spcPct val="0"/>
              </a:spcAft>
            </a:pPr>
            <a:r>
              <a:rPr lang="it-IT" dirty="0" smtClean="0">
                <a:solidFill>
                  <a:srgbClr val="000000"/>
                </a:solidFill>
                <a:latin typeface="Verdana" pitchFamily="34" charset="0"/>
              </a:rPr>
              <a:t>	</a:t>
            </a:r>
            <a:r>
              <a:rPr lang="it-IT" sz="1600" b="1" dirty="0" smtClean="0">
                <a:solidFill>
                  <a:srgbClr val="000000"/>
                </a:solidFill>
              </a:rPr>
              <a:t>Google</a:t>
            </a:r>
            <a:r>
              <a:rPr lang="it-IT" sz="1600" dirty="0" smtClean="0">
                <a:solidFill>
                  <a:srgbClr val="000000"/>
                </a:solidFill>
              </a:rPr>
              <a:t> http://www.google.com, http://www.google.it; http://www.google.it/</a:t>
            </a:r>
            <a:r>
              <a:rPr lang="it-IT" sz="1600" dirty="0" err="1" smtClean="0">
                <a:solidFill>
                  <a:srgbClr val="000000"/>
                </a:solidFill>
              </a:rPr>
              <a:t>advanced_search</a:t>
            </a:r>
            <a:r>
              <a:rPr lang="it-IT" sz="1600" dirty="0" smtClean="0">
                <a:solidFill>
                  <a:srgbClr val="000000"/>
                </a:solidFill>
              </a:rPr>
              <a:t/>
            </a:r>
            <a:br>
              <a:rPr lang="it-IT" sz="1600" dirty="0" smtClean="0">
                <a:solidFill>
                  <a:srgbClr val="000000"/>
                </a:solidFill>
              </a:rPr>
            </a:br>
            <a:r>
              <a:rPr lang="it-IT" sz="1600" b="1" dirty="0" smtClean="0">
                <a:solidFill>
                  <a:srgbClr val="000000"/>
                </a:solidFill>
              </a:rPr>
              <a:t>Yahoo! </a:t>
            </a:r>
            <a:r>
              <a:rPr lang="it-IT" sz="1600" dirty="0" smtClean="0">
                <a:solidFill>
                  <a:srgbClr val="000000"/>
                </a:solidFill>
              </a:rPr>
              <a:t>http://search.yahoo.com, http://yahoo.it</a:t>
            </a:r>
            <a:r>
              <a:rPr lang="it-IT" sz="1600" dirty="0" smtClean="0">
                <a:solidFill>
                  <a:srgbClr val="000000"/>
                </a:solidFill>
                <a:hlinkClick r:id="rId3"/>
              </a:rPr>
              <a:t/>
            </a:r>
            <a:br>
              <a:rPr lang="it-IT" sz="1600" dirty="0" smtClean="0">
                <a:solidFill>
                  <a:srgbClr val="000000"/>
                </a:solidFill>
                <a:hlinkClick r:id="rId3"/>
              </a:rPr>
            </a:br>
            <a:r>
              <a:rPr lang="it-IT" sz="1600" b="1" dirty="0" smtClean="0">
                <a:solidFill>
                  <a:srgbClr val="000000"/>
                </a:solidFill>
              </a:rPr>
              <a:t>MSN </a:t>
            </a:r>
            <a:r>
              <a:rPr lang="it-IT" sz="1600" dirty="0" smtClean="0">
                <a:solidFill>
                  <a:srgbClr val="000000"/>
                </a:solidFill>
              </a:rPr>
              <a:t>http://www.msn.com</a:t>
            </a:r>
            <a:endParaRPr lang="it-IT" sz="1600" dirty="0" smtClean="0">
              <a:solidFill>
                <a:srgbClr val="000000"/>
              </a:solidFill>
              <a:latin typeface="Verdana" pitchFamily="34" charset="0"/>
            </a:endParaRPr>
          </a:p>
          <a:p>
            <a:pPr marL="742950" lvl="1" indent="-457200" algn="just" fontAlgn="base">
              <a:spcBef>
                <a:spcPct val="50000"/>
              </a:spcBef>
              <a:spcAft>
                <a:spcPct val="0"/>
              </a:spcAft>
              <a:buFont typeface="+mj-lt"/>
              <a:buAutoNum type="arabicPeriod" startAt="2"/>
            </a:pPr>
            <a:r>
              <a:rPr lang="it-IT" b="1" dirty="0" smtClean="0">
                <a:solidFill>
                  <a:srgbClr val="000000"/>
                </a:solidFill>
                <a:latin typeface="Verdana" pitchFamily="34" charset="0"/>
              </a:rPr>
              <a:t>Motori di ricerca scientifici</a:t>
            </a:r>
            <a:r>
              <a:rPr lang="it-IT" dirty="0" smtClean="0">
                <a:solidFill>
                  <a:srgbClr val="000000"/>
                </a:solidFill>
                <a:latin typeface="Verdana" pitchFamily="34" charset="0"/>
              </a:rPr>
              <a:t>: motori di ricerca che focalizzano la loro attenzione sui contenuti accademici disponibili su web.</a:t>
            </a:r>
          </a:p>
          <a:p>
            <a:pPr marL="742950" lvl="1" indent="-457200" fontAlgn="base">
              <a:spcBef>
                <a:spcPct val="50000"/>
              </a:spcBef>
              <a:spcAft>
                <a:spcPct val="0"/>
              </a:spcAft>
            </a:pPr>
            <a:r>
              <a:rPr lang="it-IT" dirty="0" smtClean="0">
                <a:solidFill>
                  <a:srgbClr val="000000"/>
                </a:solidFill>
                <a:latin typeface="Verdana" pitchFamily="34" charset="0"/>
              </a:rPr>
              <a:t>	</a:t>
            </a:r>
            <a:r>
              <a:rPr lang="it-IT" sz="1600" b="1" dirty="0" smtClean="0">
                <a:solidFill>
                  <a:srgbClr val="000000"/>
                </a:solidFill>
              </a:rPr>
              <a:t>Google </a:t>
            </a:r>
            <a:r>
              <a:rPr lang="it-IT" sz="1600" b="1" dirty="0" err="1" smtClean="0">
                <a:solidFill>
                  <a:srgbClr val="000000"/>
                </a:solidFill>
              </a:rPr>
              <a:t>Scholar</a:t>
            </a:r>
            <a:r>
              <a:rPr lang="it-IT" sz="1600" dirty="0" smtClean="0">
                <a:solidFill>
                  <a:srgbClr val="000000"/>
                </a:solidFill>
              </a:rPr>
              <a:t> http://scholar.google.com</a:t>
            </a:r>
            <a:br>
              <a:rPr lang="it-IT" sz="1600" dirty="0" smtClean="0">
                <a:solidFill>
                  <a:srgbClr val="000000"/>
                </a:solidFill>
              </a:rPr>
            </a:br>
            <a:endParaRPr lang="it-IT" sz="1600" dirty="0" smtClean="0">
              <a:solidFill>
                <a:srgbClr val="000000"/>
              </a:solidFill>
            </a:endParaRPr>
          </a:p>
          <a:p>
            <a:pPr marL="742950" lvl="1" indent="-457200" algn="just" fontAlgn="base">
              <a:spcBef>
                <a:spcPct val="50000"/>
              </a:spcBef>
              <a:spcAft>
                <a:spcPct val="0"/>
              </a:spcAft>
              <a:buFont typeface="+mj-lt"/>
              <a:buAutoNum type="arabicPeriod" startAt="3"/>
            </a:pPr>
            <a:r>
              <a:rPr lang="it-IT" b="1" dirty="0" smtClean="0">
                <a:solidFill>
                  <a:srgbClr val="000000"/>
                </a:solidFill>
                <a:latin typeface="Verdana" pitchFamily="34" charset="0"/>
              </a:rPr>
              <a:t>Motori di ricerca specialistici</a:t>
            </a:r>
            <a:r>
              <a:rPr lang="it-IT" dirty="0" smtClean="0">
                <a:solidFill>
                  <a:srgbClr val="000000"/>
                </a:solidFill>
                <a:latin typeface="Verdana" pitchFamily="34" charset="0"/>
              </a:rPr>
              <a:t>: motori di ricerca che focalizzano la loro attenzione sull'indicizzazione di risorse particolari.</a:t>
            </a:r>
          </a:p>
          <a:p>
            <a:pPr marL="742950" lvl="1" indent="-457200" algn="just" fontAlgn="base">
              <a:spcBef>
                <a:spcPct val="50000"/>
              </a:spcBef>
              <a:spcAft>
                <a:spcPct val="0"/>
              </a:spcAft>
            </a:pPr>
            <a:r>
              <a:rPr lang="it-IT" dirty="0" smtClean="0">
                <a:solidFill>
                  <a:srgbClr val="000000"/>
                </a:solidFill>
                <a:latin typeface="Verdana" pitchFamily="34" charset="0"/>
              </a:rPr>
              <a:t>	</a:t>
            </a:r>
            <a:r>
              <a:rPr lang="it-IT" sz="1600" b="1" dirty="0" smtClean="0">
                <a:solidFill>
                  <a:srgbClr val="000000"/>
                </a:solidFill>
              </a:rPr>
              <a:t>Google </a:t>
            </a:r>
            <a:r>
              <a:rPr lang="it-IT" sz="1600" b="1" dirty="0" err="1" smtClean="0">
                <a:solidFill>
                  <a:srgbClr val="000000"/>
                </a:solidFill>
              </a:rPr>
              <a:t>Print</a:t>
            </a:r>
            <a:r>
              <a:rPr lang="it-IT" sz="1600" b="1" dirty="0" smtClean="0">
                <a:solidFill>
                  <a:srgbClr val="000000"/>
                </a:solidFill>
              </a:rPr>
              <a:t> </a:t>
            </a:r>
            <a:r>
              <a:rPr lang="it-IT" sz="1600" dirty="0" smtClean="0">
                <a:solidFill>
                  <a:srgbClr val="000000"/>
                </a:solidFill>
              </a:rPr>
              <a:t>[Opere digitalizzate] http://books.google.com</a:t>
            </a:r>
          </a:p>
          <a:p>
            <a:pPr marL="742950" lvl="1" indent="-457200" algn="just" fontAlgn="base">
              <a:spcBef>
                <a:spcPct val="50000"/>
              </a:spcBef>
              <a:spcAft>
                <a:spcPct val="0"/>
              </a:spcAft>
            </a:pPr>
            <a:endParaRPr lang="it-IT" sz="1600" dirty="0" smtClean="0">
              <a:solidFill>
                <a:srgbClr val="000000"/>
              </a:solidFill>
            </a:endParaRPr>
          </a:p>
        </p:txBody>
      </p:sp>
      <p:sp>
        <p:nvSpPr>
          <p:cNvPr id="3" name="Text Box 9"/>
          <p:cNvSpPr txBox="1">
            <a:spLocks noChangeArrowheads="1"/>
          </p:cNvSpPr>
          <p:nvPr/>
        </p:nvSpPr>
        <p:spPr bwMode="auto">
          <a:xfrm>
            <a:off x="76200" y="76200"/>
            <a:ext cx="8382000" cy="457200"/>
          </a:xfrm>
          <a:prstGeom prst="rect">
            <a:avLst/>
          </a:prstGeom>
          <a:noFill/>
          <a:ln w="9525">
            <a:noFill/>
            <a:miter lim="800000"/>
            <a:headEnd/>
            <a:tailEnd/>
          </a:ln>
          <a:effectLst/>
        </p:spPr>
        <p:txBody>
          <a:bodyPr>
            <a:spAutoFit/>
          </a:bodyPr>
          <a:lstStyle/>
          <a:p>
            <a:pPr algn="just" fontAlgn="base">
              <a:spcBef>
                <a:spcPct val="50000"/>
              </a:spcBef>
              <a:spcAft>
                <a:spcPct val="0"/>
              </a:spcAft>
            </a:pPr>
            <a:r>
              <a:rPr lang="it-IT" sz="2400" dirty="0" smtClean="0">
                <a:solidFill>
                  <a:srgbClr val="FF0000"/>
                </a:solidFill>
              </a:rPr>
              <a:t>MOTORI </a:t>
            </a:r>
            <a:r>
              <a:rPr lang="it-IT" sz="2400" dirty="0" err="1" smtClean="0">
                <a:solidFill>
                  <a:srgbClr val="FF0000"/>
                </a:solidFill>
              </a:rPr>
              <a:t>DI</a:t>
            </a:r>
            <a:r>
              <a:rPr lang="it-IT" sz="2400" dirty="0" smtClean="0">
                <a:solidFill>
                  <a:srgbClr val="FF0000"/>
                </a:solidFill>
              </a:rPr>
              <a:t> RICERCA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0" y="0"/>
            <a:ext cx="9144000" cy="6858000"/>
            <a:chOff x="0" y="0"/>
            <a:chExt cx="9144000" cy="6858000"/>
          </a:xfrm>
        </p:grpSpPr>
        <p:sp>
          <p:nvSpPr>
            <p:cNvPr id="5" name="Rectangle 23"/>
            <p:cNvSpPr/>
            <p:nvPr/>
          </p:nvSpPr>
          <p:spPr>
            <a:xfrm>
              <a:off x="0" y="0"/>
              <a:ext cx="9144000" cy="6858000"/>
            </a:xfrm>
            <a:prstGeom prst="rect">
              <a:avLst/>
            </a:prstGeom>
            <a:solidFill>
              <a:schemeClr val="accent6">
                <a:lumMod val="75000"/>
                <a:alpha val="82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 Diagonal Corner Rectangle 24"/>
            <p:cNvSpPr/>
            <p:nvPr/>
          </p:nvSpPr>
          <p:spPr>
            <a:xfrm flipH="1">
              <a:off x="456150" y="457200"/>
              <a:ext cx="8229600" cy="5943600"/>
            </a:xfrm>
            <a:prstGeom prst="round2DiagRect">
              <a:avLst>
                <a:gd name="adj1" fmla="val 16667"/>
                <a:gd name="adj2" fmla="val 0"/>
              </a:avLst>
            </a:prstGeom>
            <a:solidFill>
              <a:schemeClr val="bg1">
                <a:alpha val="81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25"/>
            <p:cNvSpPr/>
            <p:nvPr/>
          </p:nvSpPr>
          <p:spPr>
            <a:xfrm>
              <a:off x="0" y="1028700"/>
              <a:ext cx="9144000" cy="1392188"/>
            </a:xfrm>
            <a:prstGeom prst="rect">
              <a:avLst/>
            </a:prstGeom>
            <a:solidFill>
              <a:schemeClr val="accent6">
                <a:alpha val="75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Text Box 2"/>
          <p:cNvSpPr txBox="1">
            <a:spLocks noChangeArrowheads="1"/>
          </p:cNvSpPr>
          <p:nvPr/>
        </p:nvSpPr>
        <p:spPr bwMode="auto">
          <a:xfrm>
            <a:off x="720000" y="2772000"/>
            <a:ext cx="7143750" cy="1938992"/>
          </a:xfrm>
          <a:prstGeom prst="rect">
            <a:avLst/>
          </a:prstGeom>
          <a:noFill/>
          <a:ln w="9525">
            <a:noFill/>
            <a:miter lim="800000"/>
            <a:headEnd/>
            <a:tailEnd/>
          </a:ln>
        </p:spPr>
        <p:txBody>
          <a:bodyPr>
            <a:spAutoFit/>
          </a:bodyPr>
          <a:lstStyle/>
          <a:p>
            <a:pPr>
              <a:spcBef>
                <a:spcPct val="50000"/>
              </a:spcBef>
            </a:pPr>
            <a:r>
              <a:rPr lang="it-IT" sz="4800" dirty="0" smtClean="0">
                <a:solidFill>
                  <a:prstClr val="black"/>
                </a:solidFill>
                <a:latin typeface="Arial Narrow" pitchFamily="34" charset="0"/>
              </a:rPr>
              <a:t>Thomson Reuters</a:t>
            </a:r>
          </a:p>
          <a:p>
            <a:pPr>
              <a:spcBef>
                <a:spcPct val="50000"/>
              </a:spcBef>
            </a:pPr>
            <a:r>
              <a:rPr lang="it-IT" sz="4800" b="1" dirty="0" smtClean="0">
                <a:solidFill>
                  <a:prstClr val="black"/>
                </a:solidFill>
                <a:latin typeface="Arial Narrow" pitchFamily="34" charset="0"/>
              </a:rPr>
              <a:t>Web </a:t>
            </a:r>
            <a:r>
              <a:rPr lang="it-IT" sz="4800" b="1" dirty="0" err="1" smtClean="0">
                <a:solidFill>
                  <a:prstClr val="black"/>
                </a:solidFill>
                <a:latin typeface="Arial Narrow" pitchFamily="34" charset="0"/>
              </a:rPr>
              <a:t>of</a:t>
            </a:r>
            <a:r>
              <a:rPr lang="it-IT" sz="4800" b="1" dirty="0" smtClean="0">
                <a:solidFill>
                  <a:prstClr val="black"/>
                </a:solidFill>
                <a:latin typeface="Arial Narrow" pitchFamily="34" charset="0"/>
              </a:rPr>
              <a:t> Science</a:t>
            </a:r>
            <a:endParaRPr lang="it-IT" sz="4800" b="1" dirty="0">
              <a:solidFill>
                <a:prstClr val="black"/>
              </a:solidFill>
              <a:latin typeface="Arial Narrow"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72" t="22029" r="68709" b="71918"/>
          <a:stretch/>
        </p:blipFill>
        <p:spPr bwMode="auto">
          <a:xfrm>
            <a:off x="645251" y="1211282"/>
            <a:ext cx="2320571" cy="5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897" t="22089" r="15395" b="71770"/>
          <a:stretch/>
        </p:blipFill>
        <p:spPr bwMode="auto">
          <a:xfrm>
            <a:off x="645251" y="1771083"/>
            <a:ext cx="2017288" cy="50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5"/>
          <p:cNvSpPr/>
          <p:nvPr/>
        </p:nvSpPr>
        <p:spPr>
          <a:xfrm>
            <a:off x="0" y="0"/>
            <a:ext cx="9144000" cy="900000"/>
          </a:xfrm>
          <a:prstGeom prst="rect">
            <a:avLst/>
          </a:prstGeom>
          <a:solidFill>
            <a:srgbClr val="F79646">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Box 2"/>
          <p:cNvSpPr txBox="1">
            <a:spLocks noChangeArrowheads="1"/>
          </p:cNvSpPr>
          <p:nvPr/>
        </p:nvSpPr>
        <p:spPr bwMode="auto">
          <a:xfrm>
            <a:off x="0" y="0"/>
            <a:ext cx="7812360" cy="457200"/>
          </a:xfrm>
          <a:prstGeom prst="rect">
            <a:avLst/>
          </a:prstGeom>
          <a:noFill/>
          <a:ln w="9525">
            <a:noFill/>
            <a:miter lim="800000"/>
            <a:headEnd/>
            <a:tailEnd/>
          </a:ln>
          <a:effectLst/>
        </p:spPr>
        <p:txBody>
          <a:bodyPr wrap="square">
            <a:spAutoFit/>
          </a:bodyPr>
          <a:lstStyle/>
          <a:p>
            <a:pPr algn="just">
              <a:spcBef>
                <a:spcPct val="50000"/>
              </a:spcBef>
            </a:pPr>
            <a:r>
              <a:rPr lang="it-IT" sz="2400" b="1" dirty="0" smtClean="0">
                <a:solidFill>
                  <a:schemeClr val="bg1"/>
                </a:solidFill>
              </a:rPr>
              <a:t>Web of Science</a:t>
            </a:r>
            <a:endParaRPr lang="it-IT" sz="2400" b="1" dirty="0">
              <a:solidFill>
                <a:schemeClr val="bg1"/>
              </a:solidFill>
            </a:endParaRPr>
          </a:p>
        </p:txBody>
      </p:sp>
      <p:sp>
        <p:nvSpPr>
          <p:cNvPr id="4"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http://apps.webofknowledge.com/</a:t>
            </a:r>
            <a:endParaRPr lang="it-IT" sz="2000" dirty="0"/>
          </a:p>
        </p:txBody>
      </p:sp>
      <p:sp>
        <p:nvSpPr>
          <p:cNvPr id="5" name="Text Box 4"/>
          <p:cNvSpPr txBox="1">
            <a:spLocks noChangeArrowheads="1"/>
          </p:cNvSpPr>
          <p:nvPr/>
        </p:nvSpPr>
        <p:spPr bwMode="auto">
          <a:xfrm>
            <a:off x="228600" y="1122705"/>
            <a:ext cx="8610600" cy="2477601"/>
          </a:xfrm>
          <a:prstGeom prst="rect">
            <a:avLst/>
          </a:prstGeom>
          <a:noFill/>
          <a:ln w="9525">
            <a:noFill/>
            <a:miter lim="800000"/>
            <a:headEnd/>
            <a:tailEnd/>
          </a:ln>
          <a:effectLst/>
        </p:spPr>
        <p:txBody>
          <a:bodyPr>
            <a:spAutoFit/>
          </a:bodyPr>
          <a:lstStyle/>
          <a:p>
            <a:pPr algn="just">
              <a:spcBef>
                <a:spcPct val="50000"/>
              </a:spcBef>
            </a:pPr>
            <a:r>
              <a:rPr lang="it-IT" sz="2000" b="1" dirty="0"/>
              <a:t>COS’È </a:t>
            </a:r>
            <a:r>
              <a:rPr lang="it-IT" sz="2000" b="1" dirty="0" err="1" smtClean="0"/>
              <a:t>WoS</a:t>
            </a:r>
            <a:r>
              <a:rPr lang="it-IT" sz="2000" b="1" dirty="0" smtClean="0"/>
              <a:t>?</a:t>
            </a:r>
            <a:endParaRPr lang="it-IT" sz="2000" b="1" dirty="0"/>
          </a:p>
          <a:p>
            <a:pPr algn="just">
              <a:spcBef>
                <a:spcPct val="50000"/>
              </a:spcBef>
            </a:pPr>
            <a:r>
              <a:rPr lang="it-IT" dirty="0" smtClean="0"/>
              <a:t>Banca dati citazionale. </a:t>
            </a:r>
          </a:p>
          <a:p>
            <a:pPr marL="174625" indent="-174625" algn="just">
              <a:spcBef>
                <a:spcPct val="50000"/>
              </a:spcBef>
              <a:buFont typeface="Arial" pitchFamily="34" charset="0"/>
              <a:buChar char="•"/>
            </a:pPr>
            <a:r>
              <a:rPr lang="it-IT" dirty="0" smtClean="0"/>
              <a:t>include oltre 12.000 riviste di 256 categorie</a:t>
            </a:r>
          </a:p>
          <a:p>
            <a:pPr marL="174625" indent="-174625" algn="just">
              <a:spcBef>
                <a:spcPct val="50000"/>
              </a:spcBef>
              <a:buFont typeface="Arial" pitchFamily="34" charset="0"/>
              <a:buChar char="•"/>
            </a:pPr>
            <a:r>
              <a:rPr lang="it-IT" dirty="0" smtClean="0"/>
              <a:t>indicizza oltre 146.000 </a:t>
            </a:r>
            <a:r>
              <a:rPr lang="it-IT" dirty="0" err="1" smtClean="0"/>
              <a:t>proceedings</a:t>
            </a:r>
            <a:endParaRPr lang="it-IT" dirty="0" smtClean="0"/>
          </a:p>
          <a:p>
            <a:pPr marL="174625" indent="-174625" algn="just">
              <a:spcBef>
                <a:spcPct val="50000"/>
              </a:spcBef>
              <a:buFont typeface="Arial" pitchFamily="34" charset="0"/>
              <a:buChar char="•"/>
            </a:pPr>
            <a:r>
              <a:rPr lang="it-IT" dirty="0" smtClean="0"/>
              <a:t>journal </a:t>
            </a:r>
            <a:r>
              <a:rPr lang="it-IT" dirty="0" err="1" smtClean="0"/>
              <a:t>backfiles</a:t>
            </a:r>
            <a:r>
              <a:rPr lang="it-IT" dirty="0" smtClean="0"/>
              <a:t> fino al 1900</a:t>
            </a:r>
          </a:p>
          <a:p>
            <a:pPr marL="174625" indent="-174625" algn="just">
              <a:spcBef>
                <a:spcPct val="50000"/>
              </a:spcBef>
              <a:buFont typeface="Arial" pitchFamily="34" charset="0"/>
              <a:buChar char="•"/>
            </a:pPr>
            <a:r>
              <a:rPr lang="it-IT" dirty="0" smtClean="0"/>
              <a:t>offre </a:t>
            </a:r>
            <a:r>
              <a:rPr lang="it-IT" dirty="0" err="1" smtClean="0"/>
              <a:t>tools</a:t>
            </a:r>
            <a:r>
              <a:rPr lang="it-IT" dirty="0" smtClean="0"/>
              <a:t> per la ricerca di autori,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47" t="17770" r="14459" b="66881"/>
          <a:stretch/>
        </p:blipFill>
        <p:spPr bwMode="auto">
          <a:xfrm>
            <a:off x="1" y="5685090"/>
            <a:ext cx="9144000" cy="1172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5"/>
          <p:cNvSpPr/>
          <p:nvPr/>
        </p:nvSpPr>
        <p:spPr>
          <a:xfrm>
            <a:off x="0" y="0"/>
            <a:ext cx="9144000" cy="900000"/>
          </a:xfrm>
          <a:prstGeom prst="rect">
            <a:avLst/>
          </a:prstGeom>
          <a:solidFill>
            <a:srgbClr val="F79646">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chemeClr val="bg1"/>
                </a:solidFill>
              </a:rPr>
              <a:t>WoS</a:t>
            </a:r>
            <a:r>
              <a:rPr lang="it-IT" sz="2000" dirty="0" smtClean="0">
                <a:solidFill>
                  <a:schemeClr val="bg1"/>
                </a:solidFill>
              </a:rPr>
              <a:t> – ricerca generale - 1</a:t>
            </a:r>
            <a:endParaRPr lang="it-IT" sz="2000" dirty="0">
              <a:solidFill>
                <a:schemeClr val="bg1"/>
              </a:solidFil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47" t="17769" r="55324" b="30454"/>
          <a:stretch/>
        </p:blipFill>
        <p:spPr bwMode="auto">
          <a:xfrm>
            <a:off x="1" y="400110"/>
            <a:ext cx="3356266" cy="334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ttangolo 17"/>
          <p:cNvSpPr/>
          <p:nvPr/>
        </p:nvSpPr>
        <p:spPr>
          <a:xfrm>
            <a:off x="1473830" y="1465089"/>
            <a:ext cx="1756257"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702" t="35396" r="36104" b="2509"/>
          <a:stretch/>
        </p:blipFill>
        <p:spPr bwMode="auto">
          <a:xfrm>
            <a:off x="2945080" y="1712333"/>
            <a:ext cx="6198920" cy="514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Parentesi graffa aperta 21"/>
          <p:cNvSpPr/>
          <p:nvPr/>
        </p:nvSpPr>
        <p:spPr>
          <a:xfrm>
            <a:off x="2735796" y="3746296"/>
            <a:ext cx="390432" cy="3111704"/>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CasellaDiTesto 22"/>
          <p:cNvSpPr txBox="1"/>
          <p:nvPr/>
        </p:nvSpPr>
        <p:spPr>
          <a:xfrm>
            <a:off x="180293" y="5009760"/>
            <a:ext cx="3275856" cy="584775"/>
          </a:xfrm>
          <a:prstGeom prst="rect">
            <a:avLst/>
          </a:prstGeom>
          <a:noFill/>
        </p:spPr>
        <p:txBody>
          <a:bodyPr wrap="square" rtlCol="0">
            <a:spAutoFit/>
          </a:bodyPr>
          <a:lstStyle/>
          <a:p>
            <a:r>
              <a:rPr lang="it-IT" sz="1600" dirty="0" smtClean="0"/>
              <a:t>Restringere la ricerca e predefinire il settaggio</a:t>
            </a:r>
            <a:endParaRPr lang="it-IT" sz="1600"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p:nvPr/>
        </p:nvSpPr>
        <p:spPr>
          <a:xfrm>
            <a:off x="0" y="0"/>
            <a:ext cx="9144000" cy="900000"/>
          </a:xfrm>
          <a:prstGeom prst="rect">
            <a:avLst/>
          </a:prstGeom>
          <a:solidFill>
            <a:srgbClr val="F79646">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chemeClr val="bg1"/>
                </a:solidFill>
              </a:rPr>
              <a:t>WoS</a:t>
            </a:r>
            <a:r>
              <a:rPr lang="it-IT" sz="2000" dirty="0" smtClean="0">
                <a:solidFill>
                  <a:schemeClr val="bg1"/>
                </a:solidFill>
              </a:rPr>
              <a:t> – ricerca generale - 2</a:t>
            </a:r>
            <a:endParaRPr lang="it-IT" sz="2000" dirty="0">
              <a:solidFill>
                <a:schemeClr val="bg1"/>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60" t="18057" r="14892" b="2939"/>
          <a:stretch/>
        </p:blipFill>
        <p:spPr bwMode="auto">
          <a:xfrm>
            <a:off x="225630" y="1202090"/>
            <a:ext cx="8158349" cy="541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161734" y="602986"/>
            <a:ext cx="2246484" cy="584775"/>
          </a:xfrm>
          <a:prstGeom prst="rect">
            <a:avLst/>
          </a:prstGeom>
          <a:noFill/>
        </p:spPr>
        <p:txBody>
          <a:bodyPr wrap="square" rtlCol="0">
            <a:spAutoFit/>
          </a:bodyPr>
          <a:lstStyle/>
          <a:p>
            <a:r>
              <a:rPr lang="it-IT" sz="1600" dirty="0" smtClean="0"/>
              <a:t>Dettagli della ricerca effettuata</a:t>
            </a:r>
            <a:endParaRPr lang="it-IT" sz="1600" u="sng" dirty="0"/>
          </a:p>
        </p:txBody>
      </p:sp>
      <p:cxnSp>
        <p:nvCxnSpPr>
          <p:cNvPr id="6" name="Connettore 2 5"/>
          <p:cNvCxnSpPr/>
          <p:nvPr/>
        </p:nvCxnSpPr>
        <p:spPr>
          <a:xfrm flipH="1">
            <a:off x="1377758" y="1251058"/>
            <a:ext cx="360040" cy="15121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225631" y="2763226"/>
            <a:ext cx="174567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207817" y="3461731"/>
            <a:ext cx="1763488" cy="31528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2061326" y="6565612"/>
            <a:ext cx="2748179" cy="338554"/>
          </a:xfrm>
          <a:prstGeom prst="rect">
            <a:avLst/>
          </a:prstGeom>
          <a:noFill/>
        </p:spPr>
        <p:txBody>
          <a:bodyPr wrap="square" rtlCol="0">
            <a:spAutoFit/>
          </a:bodyPr>
          <a:lstStyle/>
          <a:p>
            <a:r>
              <a:rPr lang="it-IT" sz="1600" dirty="0" smtClean="0"/>
              <a:t>Perfezionare la ricerca</a:t>
            </a:r>
            <a:endParaRPr lang="it-IT" sz="1600" dirty="0"/>
          </a:p>
        </p:txBody>
      </p:sp>
      <p:sp>
        <p:nvSpPr>
          <p:cNvPr id="14" name="Figura a mano libera 13"/>
          <p:cNvSpPr/>
          <p:nvPr/>
        </p:nvSpPr>
        <p:spPr>
          <a:xfrm>
            <a:off x="1318161" y="6602681"/>
            <a:ext cx="783771" cy="213760"/>
          </a:xfrm>
          <a:custGeom>
            <a:avLst/>
            <a:gdLst>
              <a:gd name="connsiteX0" fmla="*/ 783771 w 783771"/>
              <a:gd name="connsiteY0" fmla="*/ 201880 h 213760"/>
              <a:gd name="connsiteX1" fmla="*/ 783771 w 783771"/>
              <a:gd name="connsiteY1" fmla="*/ 201880 h 213760"/>
              <a:gd name="connsiteX2" fmla="*/ 106878 w 783771"/>
              <a:gd name="connsiteY2" fmla="*/ 213755 h 213760"/>
              <a:gd name="connsiteX3" fmla="*/ 23751 w 783771"/>
              <a:gd name="connsiteY3" fmla="*/ 201880 h 213760"/>
              <a:gd name="connsiteX4" fmla="*/ 11875 w 783771"/>
              <a:gd name="connsiteY4" fmla="*/ 166254 h 213760"/>
              <a:gd name="connsiteX5" fmla="*/ 11875 w 783771"/>
              <a:gd name="connsiteY5" fmla="*/ 83127 h 213760"/>
              <a:gd name="connsiteX6" fmla="*/ 0 w 783771"/>
              <a:gd name="connsiteY6" fmla="*/ 0 h 2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771" h="213760">
                <a:moveTo>
                  <a:pt x="783771" y="201880"/>
                </a:moveTo>
                <a:lnTo>
                  <a:pt x="783771" y="201880"/>
                </a:lnTo>
                <a:lnTo>
                  <a:pt x="106878" y="213755"/>
                </a:lnTo>
                <a:cubicBezTo>
                  <a:pt x="78888" y="213755"/>
                  <a:pt x="48786" y="214398"/>
                  <a:pt x="23751" y="201880"/>
                </a:cubicBezTo>
                <a:cubicBezTo>
                  <a:pt x="12555" y="196282"/>
                  <a:pt x="13121" y="178710"/>
                  <a:pt x="11875" y="166254"/>
                </a:cubicBezTo>
                <a:cubicBezTo>
                  <a:pt x="9118" y="138683"/>
                  <a:pt x="11875" y="110836"/>
                  <a:pt x="11875" y="83127"/>
                </a:cubicBezTo>
                <a:lnTo>
                  <a:pt x="0" y="0"/>
                </a:lnTo>
              </a:path>
            </a:pathLst>
          </a:cu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Rettangolo 15"/>
          <p:cNvSpPr/>
          <p:nvPr/>
        </p:nvSpPr>
        <p:spPr>
          <a:xfrm>
            <a:off x="2061326" y="2799230"/>
            <a:ext cx="6231774" cy="324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2 16"/>
          <p:cNvCxnSpPr>
            <a:stCxn id="18" idx="2"/>
          </p:cNvCxnSpPr>
          <p:nvPr/>
        </p:nvCxnSpPr>
        <p:spPr>
          <a:xfrm flipH="1">
            <a:off x="6908323" y="1175603"/>
            <a:ext cx="71500" cy="16236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5575667" y="590828"/>
            <a:ext cx="2808312" cy="584775"/>
          </a:xfrm>
          <a:prstGeom prst="rect">
            <a:avLst/>
          </a:prstGeom>
          <a:noFill/>
        </p:spPr>
        <p:txBody>
          <a:bodyPr wrap="square" rtlCol="0">
            <a:spAutoFit/>
          </a:bodyPr>
          <a:lstStyle/>
          <a:p>
            <a:r>
              <a:rPr lang="it-IT" sz="1600" dirty="0" smtClean="0"/>
              <a:t>Analizzare/esportare i </a:t>
            </a:r>
            <a:r>
              <a:rPr lang="it-IT" sz="1600" u="sng" dirty="0" smtClean="0"/>
              <a:t>risultati selezionati</a:t>
            </a:r>
            <a:endParaRPr lang="it-IT" sz="1600" u="sng" dirty="0"/>
          </a:p>
        </p:txBody>
      </p:sp>
    </p:spTree>
    <p:extLst>
      <p:ext uri="{BB962C8B-B14F-4D97-AF65-F5344CB8AC3E}">
        <p14:creationId xmlns:p14="http://schemas.microsoft.com/office/powerpoint/2010/main" val="19151137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5"/>
          <p:cNvSpPr/>
          <p:nvPr/>
        </p:nvSpPr>
        <p:spPr>
          <a:xfrm>
            <a:off x="0" y="0"/>
            <a:ext cx="9144000" cy="900000"/>
          </a:xfrm>
          <a:prstGeom prst="rect">
            <a:avLst/>
          </a:prstGeom>
          <a:solidFill>
            <a:srgbClr val="F79646">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chemeClr val="bg1"/>
                </a:solidFill>
              </a:rPr>
              <a:t>WoS</a:t>
            </a:r>
            <a:r>
              <a:rPr lang="it-IT" sz="2000" dirty="0" smtClean="0">
                <a:solidFill>
                  <a:schemeClr val="bg1"/>
                </a:solidFill>
              </a:rPr>
              <a:t> – creazione e gestione </a:t>
            </a:r>
            <a:r>
              <a:rPr lang="it-IT" sz="2000" dirty="0" err="1" smtClean="0">
                <a:solidFill>
                  <a:schemeClr val="bg1"/>
                </a:solidFill>
              </a:rPr>
              <a:t>Marked</a:t>
            </a:r>
            <a:r>
              <a:rPr lang="it-IT" sz="2000" dirty="0" smtClean="0">
                <a:solidFill>
                  <a:schemeClr val="bg1"/>
                </a:solidFill>
              </a:rPr>
              <a:t> </a:t>
            </a:r>
            <a:r>
              <a:rPr lang="it-IT" sz="2000" dirty="0" err="1" smtClean="0">
                <a:solidFill>
                  <a:schemeClr val="bg1"/>
                </a:solidFill>
              </a:rPr>
              <a:t>list</a:t>
            </a:r>
            <a:endParaRPr lang="it-IT" sz="2000" dirty="0">
              <a:solidFill>
                <a:schemeClr val="bg1"/>
              </a:solidFil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41" t="17778" r="29444" b="7893"/>
          <a:stretch/>
        </p:blipFill>
        <p:spPr bwMode="auto">
          <a:xfrm>
            <a:off x="114300" y="450000"/>
            <a:ext cx="5601248" cy="438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056" t="18084" r="16482" b="19080"/>
          <a:stretch/>
        </p:blipFill>
        <p:spPr bwMode="auto">
          <a:xfrm>
            <a:off x="2449426" y="3251200"/>
            <a:ext cx="6694573" cy="360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e 24"/>
          <p:cNvSpPr/>
          <p:nvPr/>
        </p:nvSpPr>
        <p:spPr>
          <a:xfrm>
            <a:off x="1643298" y="2675136"/>
            <a:ext cx="467544"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p:cNvSpPr/>
          <p:nvPr/>
        </p:nvSpPr>
        <p:spPr>
          <a:xfrm>
            <a:off x="4227426" y="1703028"/>
            <a:ext cx="801774"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8" name="Connettore 2 27"/>
          <p:cNvCxnSpPr>
            <a:stCxn id="25" idx="0"/>
            <a:endCxn id="26" idx="4"/>
          </p:cNvCxnSpPr>
          <p:nvPr/>
        </p:nvCxnSpPr>
        <p:spPr>
          <a:xfrm flipV="1">
            <a:off x="1877070" y="2063068"/>
            <a:ext cx="2751243" cy="6120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0" y="4881475"/>
            <a:ext cx="2654300" cy="830997"/>
          </a:xfrm>
          <a:prstGeom prst="rect">
            <a:avLst/>
          </a:prstGeom>
          <a:noFill/>
        </p:spPr>
        <p:txBody>
          <a:bodyPr wrap="square" rtlCol="0">
            <a:spAutoFit/>
          </a:bodyPr>
          <a:lstStyle/>
          <a:p>
            <a:r>
              <a:rPr lang="it-IT" sz="1600" dirty="0" smtClean="0"/>
              <a:t>Selezionando uno o più risultati posso inviarli</a:t>
            </a:r>
          </a:p>
          <a:p>
            <a:r>
              <a:rPr lang="it-IT" sz="1600" dirty="0" smtClean="0"/>
              <a:t>alla </a:t>
            </a:r>
            <a:r>
              <a:rPr lang="it-IT" sz="1600" b="1" dirty="0" err="1" smtClean="0"/>
              <a:t>Marked</a:t>
            </a:r>
            <a:r>
              <a:rPr lang="it-IT" sz="1600" b="1" dirty="0" smtClean="0"/>
              <a:t> list</a:t>
            </a:r>
            <a:endParaRPr lang="it-IT" sz="1600" b="1" dirty="0"/>
          </a:p>
        </p:txBody>
      </p:sp>
      <p:sp>
        <p:nvSpPr>
          <p:cNvPr id="30" name="Ovale 29"/>
          <p:cNvSpPr/>
          <p:nvPr/>
        </p:nvSpPr>
        <p:spPr>
          <a:xfrm>
            <a:off x="8330456" y="3827264"/>
            <a:ext cx="864096"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p:nvPr/>
        </p:nvSpPr>
        <p:spPr>
          <a:xfrm>
            <a:off x="4011402" y="5521548"/>
            <a:ext cx="432048" cy="1196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32"/>
          <p:cNvSpPr txBox="1"/>
          <p:nvPr/>
        </p:nvSpPr>
        <p:spPr>
          <a:xfrm>
            <a:off x="5687617" y="1772816"/>
            <a:ext cx="3456383" cy="830997"/>
          </a:xfrm>
          <a:prstGeom prst="rect">
            <a:avLst/>
          </a:prstGeom>
          <a:noFill/>
        </p:spPr>
        <p:txBody>
          <a:bodyPr wrap="square" rtlCol="0">
            <a:spAutoFit/>
          </a:bodyPr>
          <a:lstStyle/>
          <a:p>
            <a:r>
              <a:rPr lang="it-IT" sz="1600" dirty="0" smtClean="0"/>
              <a:t>È possibile accedere alla </a:t>
            </a:r>
            <a:r>
              <a:rPr lang="it-IT" sz="1600" b="1" dirty="0" err="1" smtClean="0"/>
              <a:t>Marked</a:t>
            </a:r>
            <a:r>
              <a:rPr lang="it-IT" sz="1600" b="1" dirty="0" smtClean="0"/>
              <a:t> </a:t>
            </a:r>
            <a:r>
              <a:rPr lang="it-IT" sz="1600" b="1" dirty="0" err="1" smtClean="0"/>
              <a:t>list</a:t>
            </a:r>
            <a:r>
              <a:rPr lang="it-IT" sz="1600" dirty="0" smtClean="0"/>
              <a:t> per visualizzare e gestire i lavori selezionati</a:t>
            </a:r>
            <a:endParaRPr lang="it-IT" sz="1600" b="1" dirty="0"/>
          </a:p>
        </p:txBody>
      </p:sp>
      <p:cxnSp>
        <p:nvCxnSpPr>
          <p:cNvPr id="34" name="Connettore 2 33"/>
          <p:cNvCxnSpPr>
            <a:stCxn id="33" idx="2"/>
            <a:endCxn id="30" idx="0"/>
          </p:cNvCxnSpPr>
          <p:nvPr/>
        </p:nvCxnSpPr>
        <p:spPr>
          <a:xfrm>
            <a:off x="7415809" y="2603813"/>
            <a:ext cx="1346695" cy="12234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CasellaDiTesto 35"/>
          <p:cNvSpPr txBox="1"/>
          <p:nvPr/>
        </p:nvSpPr>
        <p:spPr>
          <a:xfrm>
            <a:off x="110744" y="6027003"/>
            <a:ext cx="2520280" cy="830997"/>
          </a:xfrm>
          <a:prstGeom prst="rect">
            <a:avLst/>
          </a:prstGeom>
          <a:noFill/>
        </p:spPr>
        <p:txBody>
          <a:bodyPr wrap="square" rtlCol="0">
            <a:spAutoFit/>
          </a:bodyPr>
          <a:lstStyle/>
          <a:p>
            <a:r>
              <a:rPr lang="it-IT" sz="1600" dirty="0" smtClean="0"/>
              <a:t>I lavori presenti nella </a:t>
            </a:r>
            <a:r>
              <a:rPr lang="it-IT" sz="1600" b="1" dirty="0" err="1" smtClean="0"/>
              <a:t>Marked</a:t>
            </a:r>
            <a:r>
              <a:rPr lang="it-IT" sz="1600" b="1" dirty="0" smtClean="0"/>
              <a:t> </a:t>
            </a:r>
            <a:r>
              <a:rPr lang="it-IT" sz="1600" b="1" dirty="0" err="1" smtClean="0"/>
              <a:t>list</a:t>
            </a:r>
            <a:r>
              <a:rPr lang="it-IT" sz="1600" b="1" dirty="0" smtClean="0"/>
              <a:t> </a:t>
            </a:r>
            <a:r>
              <a:rPr lang="it-IT" sz="1600" dirty="0" smtClean="0"/>
              <a:t>vengono evidenziati</a:t>
            </a:r>
            <a:endParaRPr lang="it-IT" sz="1600" dirty="0"/>
          </a:p>
        </p:txBody>
      </p:sp>
      <p:cxnSp>
        <p:nvCxnSpPr>
          <p:cNvPr id="37" name="Connettore 2 36"/>
          <p:cNvCxnSpPr>
            <a:stCxn id="36" idx="3"/>
          </p:cNvCxnSpPr>
          <p:nvPr/>
        </p:nvCxnSpPr>
        <p:spPr>
          <a:xfrm flipV="1">
            <a:off x="2631024" y="6442501"/>
            <a:ext cx="1266078"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70" t="18084" r="20164" b="2499"/>
          <a:stretch/>
        </p:blipFill>
        <p:spPr bwMode="auto">
          <a:xfrm>
            <a:off x="1454572" y="225940"/>
            <a:ext cx="7761436" cy="600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arentesi graffa aperta 3"/>
          <p:cNvSpPr/>
          <p:nvPr/>
        </p:nvSpPr>
        <p:spPr>
          <a:xfrm>
            <a:off x="1403648" y="4653136"/>
            <a:ext cx="216024" cy="1512168"/>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CasellaDiTesto 4"/>
          <p:cNvSpPr txBox="1"/>
          <p:nvPr/>
        </p:nvSpPr>
        <p:spPr>
          <a:xfrm>
            <a:off x="216024" y="5157192"/>
            <a:ext cx="1187624" cy="584775"/>
          </a:xfrm>
          <a:prstGeom prst="rect">
            <a:avLst/>
          </a:prstGeom>
          <a:noFill/>
        </p:spPr>
        <p:txBody>
          <a:bodyPr wrap="square" rtlCol="0">
            <a:spAutoFit/>
          </a:bodyPr>
          <a:lstStyle/>
          <a:p>
            <a:r>
              <a:rPr lang="it-IT" sz="1600" b="1" dirty="0" smtClean="0"/>
              <a:t>Lista dei lavori</a:t>
            </a:r>
            <a:endParaRPr lang="it-IT" sz="1600" b="1" dirty="0"/>
          </a:p>
        </p:txBody>
      </p:sp>
      <p:sp>
        <p:nvSpPr>
          <p:cNvPr id="6" name="Parentesi graffa aperta 5"/>
          <p:cNvSpPr/>
          <p:nvPr/>
        </p:nvSpPr>
        <p:spPr>
          <a:xfrm>
            <a:off x="1458764" y="1340768"/>
            <a:ext cx="360040" cy="2952328"/>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CasellaDiTesto 6"/>
          <p:cNvSpPr txBox="1"/>
          <p:nvPr/>
        </p:nvSpPr>
        <p:spPr>
          <a:xfrm>
            <a:off x="0" y="1052736"/>
            <a:ext cx="1763688" cy="3293209"/>
          </a:xfrm>
          <a:prstGeom prst="rect">
            <a:avLst/>
          </a:prstGeom>
          <a:noFill/>
        </p:spPr>
        <p:txBody>
          <a:bodyPr wrap="square" rtlCol="0">
            <a:spAutoFit/>
          </a:bodyPr>
          <a:lstStyle/>
          <a:p>
            <a:r>
              <a:rPr lang="it-IT" sz="1600" b="1" dirty="0" smtClean="0"/>
              <a:t>Gestione dell’output</a:t>
            </a:r>
          </a:p>
          <a:p>
            <a:r>
              <a:rPr lang="it-IT" sz="1600" dirty="0" smtClean="0"/>
              <a:t>Selezionare:</a:t>
            </a:r>
          </a:p>
          <a:p>
            <a:pPr marL="273050" indent="-273050">
              <a:buFont typeface="+mj-lt"/>
              <a:buAutoNum type="arabicPeriod"/>
            </a:pPr>
            <a:r>
              <a:rPr lang="it-IT" sz="1600" dirty="0" smtClean="0"/>
              <a:t>quali record esportare</a:t>
            </a:r>
          </a:p>
          <a:p>
            <a:pPr marL="273050" indent="-273050">
              <a:buFont typeface="+mj-lt"/>
              <a:buAutoNum type="arabicPeriod"/>
            </a:pPr>
            <a:r>
              <a:rPr lang="it-IT" sz="1600" dirty="0" smtClean="0"/>
              <a:t>quali campi esportare per ogni record</a:t>
            </a:r>
          </a:p>
          <a:p>
            <a:pPr marL="273050" indent="-273050">
              <a:buFont typeface="+mj-lt"/>
              <a:buAutoNum type="arabicPeriod"/>
            </a:pPr>
            <a:r>
              <a:rPr lang="it-IT" sz="1600" dirty="0" smtClean="0"/>
              <a:t>formato/ modalità di esportazione</a:t>
            </a:r>
          </a:p>
          <a:p>
            <a:endParaRPr lang="it-IT" sz="1600" dirty="0"/>
          </a:p>
        </p:txBody>
      </p:sp>
      <p:pic>
        <p:nvPicPr>
          <p:cNvPr id="819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236865" y="2041922"/>
            <a:ext cx="1193518" cy="764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404664"/>
            <a:ext cx="8640960" cy="3193182"/>
          </a:xfrm>
          <a:prstGeom prst="rect">
            <a:avLst/>
          </a:prstGeom>
          <a:noFill/>
        </p:spPr>
        <p:txBody>
          <a:bodyPr wrap="square" rtlCol="0">
            <a:spAutoFit/>
          </a:bodyPr>
          <a:lstStyle/>
          <a:p>
            <a:r>
              <a:rPr lang="it-IT" dirty="0" smtClean="0"/>
              <a:t>Le informazioni scelte per i record selezionati possono essere:</a:t>
            </a:r>
          </a:p>
          <a:p>
            <a:pPr marL="342900" indent="-342900">
              <a:lnSpc>
                <a:spcPct val="150000"/>
              </a:lnSpc>
              <a:buFont typeface="+mj-lt"/>
              <a:buAutoNum type="arabicPeriod"/>
            </a:pPr>
            <a:r>
              <a:rPr lang="it-IT" dirty="0" smtClean="0"/>
              <a:t>stampate </a:t>
            </a:r>
          </a:p>
          <a:p>
            <a:pPr marL="342900" indent="-342900">
              <a:lnSpc>
                <a:spcPct val="150000"/>
              </a:lnSpc>
              <a:buFont typeface="+mj-lt"/>
              <a:buAutoNum type="arabicPeriod"/>
            </a:pPr>
            <a:r>
              <a:rPr lang="it-IT" dirty="0" smtClean="0"/>
              <a:t>inviate tramite </a:t>
            </a:r>
            <a:r>
              <a:rPr lang="it-IT" dirty="0" err="1" smtClean="0"/>
              <a:t>email</a:t>
            </a:r>
            <a:endParaRPr lang="it-IT" dirty="0" smtClean="0"/>
          </a:p>
          <a:p>
            <a:pPr marL="342900" indent="-342900">
              <a:lnSpc>
                <a:spcPct val="150000"/>
              </a:lnSpc>
              <a:buFont typeface="+mj-lt"/>
              <a:buAutoNum type="arabicPeriod"/>
            </a:pPr>
            <a:r>
              <a:rPr lang="it-IT" dirty="0" smtClean="0"/>
              <a:t>esportate e salvate in</a:t>
            </a:r>
          </a:p>
          <a:p>
            <a:pPr marL="800100" lvl="1" indent="-342900">
              <a:spcAft>
                <a:spcPts val="500"/>
              </a:spcAft>
              <a:buFont typeface="+mj-lt"/>
              <a:buAutoNum type="arabicPeriod"/>
            </a:pPr>
            <a:r>
              <a:rPr lang="it-IT" dirty="0" err="1" smtClean="0"/>
              <a:t>EndNote</a:t>
            </a:r>
            <a:r>
              <a:rPr lang="it-IT" dirty="0" smtClean="0"/>
              <a:t> online (occorre essere registrati)</a:t>
            </a:r>
          </a:p>
          <a:p>
            <a:pPr marL="800100" lvl="1" indent="-342900">
              <a:spcAft>
                <a:spcPts val="500"/>
              </a:spcAft>
              <a:buFont typeface="+mj-lt"/>
              <a:buAutoNum type="arabicPeriod"/>
            </a:pPr>
            <a:r>
              <a:rPr lang="it-IT" dirty="0" err="1" smtClean="0"/>
              <a:t>EndNote</a:t>
            </a:r>
            <a:r>
              <a:rPr lang="it-IT" dirty="0" smtClean="0"/>
              <a:t> desktop</a:t>
            </a:r>
          </a:p>
          <a:p>
            <a:pPr marL="800100" lvl="1" indent="-342900">
              <a:spcAft>
                <a:spcPts val="500"/>
              </a:spcAft>
              <a:buFont typeface="+mj-lt"/>
              <a:buAutoNum type="arabicPeriod"/>
            </a:pPr>
            <a:r>
              <a:rPr lang="it-IT" dirty="0" err="1" smtClean="0"/>
              <a:t>ResearcherID</a:t>
            </a:r>
            <a:r>
              <a:rPr lang="it-IT" dirty="0" smtClean="0"/>
              <a:t> (pubblicazioni di cui si è autori salvate nel proprio profilo)</a:t>
            </a:r>
          </a:p>
          <a:p>
            <a:pPr marL="800100" lvl="1" indent="-342900">
              <a:spcAft>
                <a:spcPts val="500"/>
              </a:spcAft>
              <a:buFont typeface="+mj-lt"/>
              <a:buAutoNum type="arabicPeriod"/>
            </a:pPr>
            <a:r>
              <a:rPr lang="it-IT" dirty="0" smtClean="0"/>
              <a:t>altri formati (come </a:t>
            </a:r>
            <a:r>
              <a:rPr lang="it-IT" dirty="0" err="1" smtClean="0"/>
              <a:t>Plain</a:t>
            </a:r>
            <a:r>
              <a:rPr lang="it-IT" dirty="0" smtClean="0"/>
              <a:t> Text, </a:t>
            </a:r>
            <a:r>
              <a:rPr lang="it-IT" dirty="0" err="1" smtClean="0"/>
              <a:t>Tab</a:t>
            </a:r>
            <a:r>
              <a:rPr lang="it-IT" dirty="0" smtClean="0"/>
              <a:t> </a:t>
            </a:r>
            <a:r>
              <a:rPr lang="it-IT" dirty="0" err="1" smtClean="0"/>
              <a:t>delimited</a:t>
            </a:r>
            <a:r>
              <a:rPr lang="it-IT" dirty="0" smtClean="0"/>
              <a:t> text, …)</a:t>
            </a:r>
            <a:endParaRPr lang="it-IT" dirty="0"/>
          </a:p>
        </p:txBody>
      </p:sp>
      <p:sp>
        <p:nvSpPr>
          <p:cNvPr id="6" name="Ovale 5"/>
          <p:cNvSpPr/>
          <p:nvPr/>
        </p:nvSpPr>
        <p:spPr>
          <a:xfrm>
            <a:off x="730208" y="2652822"/>
            <a:ext cx="288000"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331" t="38065" r="23688" b="44005"/>
          <a:stretch/>
        </p:blipFill>
        <p:spPr bwMode="auto">
          <a:xfrm>
            <a:off x="618580" y="3597846"/>
            <a:ext cx="726688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722" t="48774" r="35926" b="27625"/>
          <a:stretch/>
        </p:blipFill>
        <p:spPr bwMode="auto">
          <a:xfrm>
            <a:off x="1037258" y="4902198"/>
            <a:ext cx="4025900" cy="195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nettore 2 9"/>
          <p:cNvCxnSpPr>
            <a:stCxn id="11" idx="4"/>
          </p:cNvCxnSpPr>
          <p:nvPr/>
        </p:nvCxnSpPr>
        <p:spPr>
          <a:xfrm>
            <a:off x="874208" y="3538332"/>
            <a:ext cx="624392" cy="15454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e 10"/>
          <p:cNvSpPr/>
          <p:nvPr/>
        </p:nvSpPr>
        <p:spPr>
          <a:xfrm>
            <a:off x="730208" y="3250300"/>
            <a:ext cx="288000"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2 4"/>
          <p:cNvCxnSpPr>
            <a:stCxn id="6" idx="4"/>
          </p:cNvCxnSpPr>
          <p:nvPr/>
        </p:nvCxnSpPr>
        <p:spPr>
          <a:xfrm>
            <a:off x="874208" y="2940854"/>
            <a:ext cx="559846" cy="9580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534" t="38491" r="20144" b="23509"/>
          <a:stretch/>
        </p:blipFill>
        <p:spPr bwMode="auto">
          <a:xfrm>
            <a:off x="2946816" y="3645024"/>
            <a:ext cx="6113377" cy="313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234" t="29000" r="3841" b="42222"/>
          <a:stretch/>
        </p:blipFill>
        <p:spPr bwMode="auto">
          <a:xfrm>
            <a:off x="100988" y="116323"/>
            <a:ext cx="7491921" cy="237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nettore 2 8"/>
          <p:cNvCxnSpPr/>
          <p:nvPr/>
        </p:nvCxnSpPr>
        <p:spPr>
          <a:xfrm flipH="1">
            <a:off x="4207244" y="1034143"/>
            <a:ext cx="593356" cy="31149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Ovale 12"/>
          <p:cNvSpPr/>
          <p:nvPr/>
        </p:nvSpPr>
        <p:spPr>
          <a:xfrm>
            <a:off x="4207244" y="493170"/>
            <a:ext cx="1385900"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6280043" y="2612571"/>
            <a:ext cx="2123728" cy="584775"/>
          </a:xfrm>
          <a:prstGeom prst="rect">
            <a:avLst/>
          </a:prstGeom>
          <a:noFill/>
        </p:spPr>
        <p:txBody>
          <a:bodyPr wrap="square" rtlCol="0">
            <a:spAutoFit/>
          </a:bodyPr>
          <a:lstStyle/>
          <a:p>
            <a:r>
              <a:rPr lang="it-IT" sz="1600" dirty="0" smtClean="0"/>
              <a:t>Per accedere ad </a:t>
            </a:r>
            <a:r>
              <a:rPr lang="it-IT" sz="1600" dirty="0" err="1" smtClean="0"/>
              <a:t>EndNote</a:t>
            </a:r>
            <a:r>
              <a:rPr lang="it-IT" sz="1600" dirty="0" smtClean="0"/>
              <a:t> Web</a:t>
            </a:r>
            <a:endParaRPr lang="it-IT" sz="1600" dirty="0"/>
          </a:p>
        </p:txBody>
      </p:sp>
      <p:cxnSp>
        <p:nvCxnSpPr>
          <p:cNvPr id="16" name="Connettore 2 15"/>
          <p:cNvCxnSpPr>
            <a:stCxn id="14" idx="0"/>
            <a:endCxn id="13" idx="0"/>
          </p:cNvCxnSpPr>
          <p:nvPr/>
        </p:nvCxnSpPr>
        <p:spPr>
          <a:xfrm flipH="1" flipV="1">
            <a:off x="4900194" y="493170"/>
            <a:ext cx="2441713" cy="21194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Ovale 7"/>
          <p:cNvSpPr/>
          <p:nvPr/>
        </p:nvSpPr>
        <p:spPr>
          <a:xfrm>
            <a:off x="2946816" y="4149080"/>
            <a:ext cx="3174234"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66" t="24387" r="17831" b="19510"/>
          <a:stretch/>
        </p:blipFill>
        <p:spPr bwMode="auto">
          <a:xfrm>
            <a:off x="2555055" y="3156857"/>
            <a:ext cx="6439334" cy="362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25"/>
          <p:cNvSpPr/>
          <p:nvPr/>
        </p:nvSpPr>
        <p:spPr>
          <a:xfrm>
            <a:off x="0" y="0"/>
            <a:ext cx="9144000" cy="900000"/>
          </a:xfrm>
          <a:prstGeom prst="rect">
            <a:avLst/>
          </a:prstGeom>
          <a:solidFill>
            <a:srgbClr val="F79646">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chemeClr val="bg1"/>
                </a:solidFill>
              </a:rPr>
              <a:t>WoS</a:t>
            </a:r>
            <a:r>
              <a:rPr lang="it-IT" sz="2000" dirty="0" smtClean="0">
                <a:solidFill>
                  <a:schemeClr val="bg1"/>
                </a:solidFill>
              </a:rPr>
              <a:t> – ricerca di autore e calcolo </a:t>
            </a:r>
            <a:r>
              <a:rPr lang="it-IT" sz="2000" dirty="0" smtClean="0">
                <a:solidFill>
                  <a:schemeClr val="bg1"/>
                </a:solidFill>
              </a:rPr>
              <a:t>H-INDEX</a:t>
            </a:r>
            <a:endParaRPr lang="it-IT" sz="2000" dirty="0">
              <a:solidFill>
                <a:schemeClr val="bg1"/>
              </a:solidFill>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42" t="23068" r="32063" b="40123"/>
          <a:stretch/>
        </p:blipFill>
        <p:spPr bwMode="auto">
          <a:xfrm>
            <a:off x="97969" y="606939"/>
            <a:ext cx="5279573" cy="237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e 18"/>
          <p:cNvSpPr/>
          <p:nvPr/>
        </p:nvSpPr>
        <p:spPr>
          <a:xfrm>
            <a:off x="827583" y="961627"/>
            <a:ext cx="1806759"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p:cNvSpPr/>
          <p:nvPr/>
        </p:nvSpPr>
        <p:spPr>
          <a:xfrm>
            <a:off x="97969" y="656693"/>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cxnSp>
        <p:nvCxnSpPr>
          <p:cNvPr id="24" name="Connettore 2 23"/>
          <p:cNvCxnSpPr>
            <a:stCxn id="19" idx="4"/>
          </p:cNvCxnSpPr>
          <p:nvPr/>
        </p:nvCxnSpPr>
        <p:spPr>
          <a:xfrm flipH="1">
            <a:off x="1578429" y="1321667"/>
            <a:ext cx="152534" cy="7901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Ovale 26"/>
          <p:cNvSpPr/>
          <p:nvPr/>
        </p:nvSpPr>
        <p:spPr>
          <a:xfrm>
            <a:off x="827582" y="2111829"/>
            <a:ext cx="1403989" cy="265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9" name="Connettore 2 28"/>
          <p:cNvCxnSpPr>
            <a:stCxn id="27" idx="4"/>
          </p:cNvCxnSpPr>
          <p:nvPr/>
        </p:nvCxnSpPr>
        <p:spPr>
          <a:xfrm>
            <a:off x="1529577" y="2377581"/>
            <a:ext cx="1208178" cy="105951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Ovale 30"/>
          <p:cNvSpPr/>
          <p:nvPr/>
        </p:nvSpPr>
        <p:spPr>
          <a:xfrm>
            <a:off x="8501741" y="325707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sp>
        <p:nvSpPr>
          <p:cNvPr id="33" name="Rettangolo 32"/>
          <p:cNvSpPr/>
          <p:nvPr/>
        </p:nvSpPr>
        <p:spPr>
          <a:xfrm>
            <a:off x="2904420" y="5625345"/>
            <a:ext cx="3583466" cy="43204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p:cNvSpPr/>
          <p:nvPr/>
        </p:nvSpPr>
        <p:spPr>
          <a:xfrm>
            <a:off x="6408371" y="6516343"/>
            <a:ext cx="1403989" cy="265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319" t="40952" r="16219" b="10775"/>
          <a:stretch/>
        </p:blipFill>
        <p:spPr bwMode="auto">
          <a:xfrm>
            <a:off x="2393367" y="3115169"/>
            <a:ext cx="6704446" cy="374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6" t="25105" r="4279" b="6348"/>
          <a:stretch/>
        </p:blipFill>
        <p:spPr bwMode="auto">
          <a:xfrm>
            <a:off x="2" y="1"/>
            <a:ext cx="5961720" cy="34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254157" y="2058987"/>
            <a:ext cx="2554357" cy="116734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5566186" y="3571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3</a:t>
            </a:r>
            <a:endParaRPr lang="it-IT" b="1" dirty="0">
              <a:solidFill>
                <a:schemeClr val="tx1"/>
              </a:solidFill>
            </a:endParaRPr>
          </a:p>
        </p:txBody>
      </p:sp>
      <p:sp>
        <p:nvSpPr>
          <p:cNvPr id="4" name="Ovale 3"/>
          <p:cNvSpPr/>
          <p:nvPr/>
        </p:nvSpPr>
        <p:spPr>
          <a:xfrm>
            <a:off x="3673773" y="3115169"/>
            <a:ext cx="1698171"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a:stCxn id="4" idx="4"/>
          </p:cNvCxnSpPr>
          <p:nvPr/>
        </p:nvCxnSpPr>
        <p:spPr>
          <a:xfrm>
            <a:off x="4522859" y="3475209"/>
            <a:ext cx="125341" cy="8899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e 9"/>
          <p:cNvSpPr/>
          <p:nvPr/>
        </p:nvSpPr>
        <p:spPr>
          <a:xfrm>
            <a:off x="8341100" y="3214561"/>
            <a:ext cx="802900" cy="2911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583700" y="4005943"/>
            <a:ext cx="3575789" cy="285205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2385932" y="3449281"/>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4</a:t>
            </a:r>
            <a:endParaRPr lang="it-IT" b="1" dirty="0">
              <a:solidFill>
                <a:schemeClr val="tx1"/>
              </a:solidFill>
            </a:endParaRPr>
          </a:p>
        </p:txBody>
      </p:sp>
    </p:spTree>
    <p:extLst>
      <p:ext uri="{BB962C8B-B14F-4D97-AF65-F5344CB8AC3E}">
        <p14:creationId xmlns:p14="http://schemas.microsoft.com/office/powerpoint/2010/main" val="3821641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870" r="38008" b="7602"/>
          <a:stretch/>
        </p:blipFill>
        <p:spPr bwMode="auto">
          <a:xfrm>
            <a:off x="-1" y="0"/>
            <a:ext cx="9127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502227" y="1163780"/>
            <a:ext cx="1585357" cy="344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1502227" y="154378"/>
            <a:ext cx="2095996" cy="3325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3" t="19641" r="8699" b="3114"/>
          <a:stretch/>
        </p:blipFill>
        <p:spPr bwMode="auto">
          <a:xfrm>
            <a:off x="1" y="0"/>
            <a:ext cx="9144000" cy="637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8748464" y="0"/>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5</a:t>
            </a:r>
            <a:endParaRPr lang="it-IT" b="1" dirty="0">
              <a:solidFill>
                <a:schemeClr val="tx1"/>
              </a:solidFill>
            </a:endParaRPr>
          </a:p>
        </p:txBody>
      </p:sp>
      <p:sp>
        <p:nvSpPr>
          <p:cNvPr id="4" name="Rettangolo 3"/>
          <p:cNvSpPr/>
          <p:nvPr/>
        </p:nvSpPr>
        <p:spPr>
          <a:xfrm>
            <a:off x="1587960" y="476280"/>
            <a:ext cx="926639" cy="21602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549836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 t="18321" r="2471" b="5883"/>
          <a:stretch/>
        </p:blipFill>
        <p:spPr bwMode="auto">
          <a:xfrm>
            <a:off x="1" y="1331"/>
            <a:ext cx="7173686" cy="460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34" t="31669" r="3169" b="31262"/>
          <a:stretch/>
        </p:blipFill>
        <p:spPr bwMode="auto">
          <a:xfrm>
            <a:off x="1" y="4610125"/>
            <a:ext cx="7114055" cy="224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4707101" y="2295517"/>
            <a:ext cx="20162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5355173" y="2439533"/>
            <a:ext cx="1368152" cy="369332"/>
          </a:xfrm>
          <a:prstGeom prst="rect">
            <a:avLst/>
          </a:prstGeom>
          <a:noFill/>
        </p:spPr>
        <p:txBody>
          <a:bodyPr wrap="square" rtlCol="0">
            <a:spAutoFit/>
          </a:bodyPr>
          <a:lstStyle/>
          <a:p>
            <a:r>
              <a:rPr lang="it-IT" b="1" dirty="0" smtClean="0">
                <a:solidFill>
                  <a:srgbClr val="FF0000"/>
                </a:solidFill>
              </a:rPr>
              <a:t>H-INDEX</a:t>
            </a:r>
            <a:endParaRPr lang="it-IT" b="1" u="sng" dirty="0">
              <a:solidFill>
                <a:srgbClr val="FF0000"/>
              </a:solidFill>
            </a:endParaRPr>
          </a:p>
        </p:txBody>
      </p:sp>
      <p:sp>
        <p:nvSpPr>
          <p:cNvPr id="6" name="Rettangolo 5"/>
          <p:cNvSpPr/>
          <p:nvPr/>
        </p:nvSpPr>
        <p:spPr>
          <a:xfrm>
            <a:off x="4707101" y="1415145"/>
            <a:ext cx="2016224" cy="880372"/>
          </a:xfrm>
          <a:prstGeom prst="rect">
            <a:avLst/>
          </a:prstGeom>
          <a:solidFill>
            <a:srgbClr val="92D05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1" y="-20440"/>
            <a:ext cx="1556656" cy="25037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769341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 t="22146" r="7197" b="2981"/>
          <a:stretch/>
        </p:blipFill>
        <p:spPr bwMode="auto">
          <a:xfrm>
            <a:off x="87087" y="174173"/>
            <a:ext cx="8921244" cy="595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64435" y="174173"/>
            <a:ext cx="1326908" cy="25037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477331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p:cNvSpPr/>
          <p:nvPr/>
        </p:nvSpPr>
        <p:spPr>
          <a:xfrm>
            <a:off x="0" y="0"/>
            <a:ext cx="9144000" cy="900000"/>
          </a:xfrm>
          <a:prstGeom prst="rect">
            <a:avLst/>
          </a:prstGeom>
          <a:solidFill>
            <a:srgbClr val="F79646">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chemeClr val="bg1"/>
                </a:solidFill>
              </a:rPr>
              <a:t>WoS</a:t>
            </a:r>
            <a:r>
              <a:rPr lang="it-IT" sz="2000" dirty="0" smtClean="0">
                <a:solidFill>
                  <a:schemeClr val="bg1"/>
                </a:solidFill>
              </a:rPr>
              <a:t> – dettagli citazione</a:t>
            </a:r>
            <a:endParaRPr lang="it-IT" sz="2000" dirty="0">
              <a:solidFill>
                <a:schemeClr val="bg1"/>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10" t="18981" r="8701" b="6014"/>
          <a:stretch/>
        </p:blipFill>
        <p:spPr bwMode="auto">
          <a:xfrm>
            <a:off x="97971" y="587828"/>
            <a:ext cx="8501743" cy="619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412" t="68281" r="67239" b="20432"/>
          <a:stretch/>
        </p:blipFill>
        <p:spPr bwMode="auto">
          <a:xfrm>
            <a:off x="3906180" y="5849710"/>
            <a:ext cx="2569029" cy="9320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ttangolo 11"/>
          <p:cNvSpPr/>
          <p:nvPr/>
        </p:nvSpPr>
        <p:spPr>
          <a:xfrm>
            <a:off x="4091674" y="5992280"/>
            <a:ext cx="1851925" cy="24523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6005193" y="5950247"/>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a:t>
            </a:r>
            <a:endParaRPr lang="it-IT" b="1" dirty="0">
              <a:solidFill>
                <a:schemeClr val="tx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7" t="18321" r="4619" b="4615"/>
          <a:stretch/>
        </p:blipFill>
        <p:spPr bwMode="auto">
          <a:xfrm>
            <a:off x="87087" y="112940"/>
            <a:ext cx="8946598" cy="595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8638149" y="11294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a:t>
            </a:r>
            <a:endParaRPr lang="it-IT" b="1" dirty="0">
              <a:solidFill>
                <a:schemeClr val="tx1"/>
              </a:solidFill>
            </a:endParaRPr>
          </a:p>
        </p:txBody>
      </p:sp>
      <p:sp>
        <p:nvSpPr>
          <p:cNvPr id="4" name="Rettangolo 3"/>
          <p:cNvSpPr/>
          <p:nvPr/>
        </p:nvSpPr>
        <p:spPr>
          <a:xfrm>
            <a:off x="3242588" y="2842909"/>
            <a:ext cx="774241" cy="988862"/>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020446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0" y="0"/>
            <a:ext cx="9144000" cy="6858000"/>
            <a:chOff x="0" y="0"/>
            <a:chExt cx="9144000" cy="6858000"/>
          </a:xfrm>
        </p:grpSpPr>
        <p:sp>
          <p:nvSpPr>
            <p:cNvPr id="4" name="Rectangle 23"/>
            <p:cNvSpPr/>
            <p:nvPr/>
          </p:nvSpPr>
          <p:spPr>
            <a:xfrm>
              <a:off x="0" y="0"/>
              <a:ext cx="9144000" cy="6858000"/>
            </a:xfrm>
            <a:prstGeom prst="rect">
              <a:avLst/>
            </a:prstGeom>
            <a:solidFill>
              <a:srgbClr val="83DC54">
                <a:alpha val="81961"/>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und Diagonal Corner Rectangle 24"/>
            <p:cNvSpPr/>
            <p:nvPr/>
          </p:nvSpPr>
          <p:spPr>
            <a:xfrm flipH="1">
              <a:off x="456150" y="457200"/>
              <a:ext cx="8229600" cy="5943600"/>
            </a:xfrm>
            <a:prstGeom prst="round2DiagRect">
              <a:avLst>
                <a:gd name="adj1" fmla="val 16667"/>
                <a:gd name="adj2" fmla="val 0"/>
              </a:avLst>
            </a:prstGeom>
            <a:solidFill>
              <a:schemeClr val="bg1">
                <a:alpha val="81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25"/>
            <p:cNvSpPr/>
            <p:nvPr/>
          </p:nvSpPr>
          <p:spPr>
            <a:xfrm>
              <a:off x="0" y="1028700"/>
              <a:ext cx="9144000" cy="1392188"/>
            </a:xfrm>
            <a:prstGeom prst="rect">
              <a:avLst/>
            </a:prstGeom>
            <a:solidFill>
              <a:srgbClr val="C0EDA8">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5362" name="Picture 2"/>
          <p:cNvPicPr>
            <a:picLocks noChangeAspect="1" noChangeArrowheads="1"/>
          </p:cNvPicPr>
          <p:nvPr/>
        </p:nvPicPr>
        <p:blipFill>
          <a:blip r:embed="rId3" cstate="print"/>
          <a:srcRect l="1458" t="21433" r="68303" b="67983"/>
          <a:stretch>
            <a:fillRect/>
          </a:stretch>
        </p:blipFill>
        <p:spPr bwMode="auto">
          <a:xfrm>
            <a:off x="720000" y="1339791"/>
            <a:ext cx="2736304" cy="728839"/>
          </a:xfrm>
          <a:prstGeom prst="rect">
            <a:avLst/>
          </a:prstGeom>
          <a:noFill/>
          <a:ln w="9525">
            <a:noFill/>
            <a:miter lim="800000"/>
            <a:headEnd/>
            <a:tailEnd/>
          </a:ln>
        </p:spPr>
      </p:pic>
      <p:sp>
        <p:nvSpPr>
          <p:cNvPr id="3" name="Text Box 2"/>
          <p:cNvSpPr txBox="1">
            <a:spLocks noChangeArrowheads="1"/>
          </p:cNvSpPr>
          <p:nvPr/>
        </p:nvSpPr>
        <p:spPr bwMode="auto">
          <a:xfrm>
            <a:off x="720000" y="2772000"/>
            <a:ext cx="7143750" cy="1938992"/>
          </a:xfrm>
          <a:prstGeom prst="rect">
            <a:avLst/>
          </a:prstGeom>
          <a:noFill/>
          <a:ln w="9525">
            <a:noFill/>
            <a:miter lim="800000"/>
            <a:headEnd/>
            <a:tailEnd/>
          </a:ln>
        </p:spPr>
        <p:txBody>
          <a:bodyPr>
            <a:spAutoFit/>
          </a:bodyPr>
          <a:lstStyle/>
          <a:p>
            <a:pPr>
              <a:spcBef>
                <a:spcPct val="50000"/>
              </a:spcBef>
            </a:pPr>
            <a:r>
              <a:rPr lang="it-IT" sz="4800" dirty="0" smtClean="0">
                <a:solidFill>
                  <a:prstClr val="black"/>
                </a:solidFill>
                <a:latin typeface="Arial Narrow" pitchFamily="34" charset="0"/>
              </a:rPr>
              <a:t>ISI Web </a:t>
            </a:r>
            <a:r>
              <a:rPr lang="it-IT" sz="4800" dirty="0" err="1" smtClean="0">
                <a:solidFill>
                  <a:prstClr val="black"/>
                </a:solidFill>
                <a:latin typeface="Arial Narrow" pitchFamily="34" charset="0"/>
              </a:rPr>
              <a:t>of</a:t>
            </a:r>
            <a:r>
              <a:rPr lang="it-IT" sz="4800" dirty="0" smtClean="0">
                <a:solidFill>
                  <a:prstClr val="black"/>
                </a:solidFill>
                <a:latin typeface="Arial Narrow" pitchFamily="34" charset="0"/>
              </a:rPr>
              <a:t> </a:t>
            </a:r>
            <a:r>
              <a:rPr lang="it-IT" sz="4800" dirty="0" err="1" smtClean="0">
                <a:solidFill>
                  <a:prstClr val="black"/>
                </a:solidFill>
                <a:latin typeface="Arial Narrow" pitchFamily="34" charset="0"/>
              </a:rPr>
              <a:t>Knowledge</a:t>
            </a:r>
            <a:endParaRPr lang="it-IT" sz="4800" dirty="0" smtClean="0">
              <a:solidFill>
                <a:prstClr val="black"/>
              </a:solidFill>
              <a:latin typeface="Arial Narrow" pitchFamily="34" charset="0"/>
            </a:endParaRPr>
          </a:p>
          <a:p>
            <a:pPr>
              <a:spcBef>
                <a:spcPct val="50000"/>
              </a:spcBef>
            </a:pPr>
            <a:r>
              <a:rPr lang="it-IT" sz="4800" b="1" dirty="0" smtClean="0">
                <a:solidFill>
                  <a:prstClr val="black"/>
                </a:solidFill>
                <a:latin typeface="Arial Narrow" pitchFamily="34" charset="0"/>
              </a:rPr>
              <a:t>Journal </a:t>
            </a:r>
            <a:r>
              <a:rPr lang="it-IT" sz="4800" b="1" dirty="0" err="1" smtClean="0">
                <a:solidFill>
                  <a:prstClr val="black"/>
                </a:solidFill>
                <a:latin typeface="Arial Narrow" pitchFamily="34" charset="0"/>
              </a:rPr>
              <a:t>Citation</a:t>
            </a:r>
            <a:r>
              <a:rPr lang="it-IT" sz="4800" b="1" dirty="0" smtClean="0">
                <a:solidFill>
                  <a:prstClr val="black"/>
                </a:solidFill>
                <a:latin typeface="Arial Narrow" pitchFamily="34" charset="0"/>
              </a:rPr>
              <a:t> </a:t>
            </a:r>
            <a:r>
              <a:rPr lang="it-IT" sz="4800" b="1" dirty="0" err="1" smtClean="0">
                <a:solidFill>
                  <a:prstClr val="black"/>
                </a:solidFill>
                <a:latin typeface="Arial Narrow" pitchFamily="34" charset="0"/>
              </a:rPr>
              <a:t>Reports</a:t>
            </a:r>
            <a:endParaRPr lang="it-IT" sz="4800" b="1" dirty="0">
              <a:solidFill>
                <a:prstClr val="black"/>
              </a:solidFill>
              <a:latin typeface="Arial Narrow"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5"/>
          <p:cNvSpPr/>
          <p:nvPr/>
        </p:nvSpPr>
        <p:spPr>
          <a:xfrm>
            <a:off x="0" y="0"/>
            <a:ext cx="9144000" cy="900000"/>
          </a:xfrm>
          <a:prstGeom prst="rect">
            <a:avLst/>
          </a:prstGeom>
          <a:solidFill>
            <a:srgbClr val="C0EDA8">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Box 2"/>
          <p:cNvSpPr txBox="1">
            <a:spLocks noChangeArrowheads="1"/>
          </p:cNvSpPr>
          <p:nvPr/>
        </p:nvSpPr>
        <p:spPr bwMode="auto">
          <a:xfrm>
            <a:off x="0" y="0"/>
            <a:ext cx="7812360" cy="461665"/>
          </a:xfrm>
          <a:prstGeom prst="rect">
            <a:avLst/>
          </a:prstGeom>
          <a:noFill/>
          <a:ln w="9525">
            <a:noFill/>
            <a:miter lim="800000"/>
            <a:headEnd/>
            <a:tailEnd/>
          </a:ln>
          <a:effectLst/>
        </p:spPr>
        <p:txBody>
          <a:bodyPr wrap="square">
            <a:spAutoFit/>
          </a:bodyPr>
          <a:lstStyle/>
          <a:p>
            <a:pPr algn="just">
              <a:spcBef>
                <a:spcPct val="50000"/>
              </a:spcBef>
            </a:pPr>
            <a:r>
              <a:rPr lang="it-IT" sz="2400" b="1" dirty="0" smtClean="0">
                <a:solidFill>
                  <a:schemeClr val="bg1"/>
                </a:solidFill>
              </a:rPr>
              <a:t>ISI </a:t>
            </a:r>
            <a:r>
              <a:rPr lang="it-IT" sz="2400" b="1" dirty="0" err="1" smtClean="0">
                <a:solidFill>
                  <a:schemeClr val="bg1"/>
                </a:solidFill>
              </a:rPr>
              <a:t>WoK</a:t>
            </a:r>
            <a:r>
              <a:rPr lang="it-IT" sz="2400" b="1" dirty="0" smtClean="0">
                <a:solidFill>
                  <a:schemeClr val="bg1"/>
                </a:solidFill>
              </a:rPr>
              <a:t> </a:t>
            </a:r>
            <a:r>
              <a:rPr lang="en-US" sz="2400" b="1" dirty="0" smtClean="0">
                <a:solidFill>
                  <a:schemeClr val="bg1"/>
                </a:solidFill>
              </a:rPr>
              <a:t>Journal of Citation Reports</a:t>
            </a:r>
          </a:p>
        </p:txBody>
      </p:sp>
      <p:sp>
        <p:nvSpPr>
          <p:cNvPr id="4"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http://admin-apps.webofknowledge.com/JCR/JCR?RQ=HOME</a:t>
            </a:r>
          </a:p>
        </p:txBody>
      </p:sp>
      <p:pic>
        <p:nvPicPr>
          <p:cNvPr id="6" name="Picture 2"/>
          <p:cNvPicPr>
            <a:picLocks noChangeAspect="1" noChangeArrowheads="1"/>
          </p:cNvPicPr>
          <p:nvPr/>
        </p:nvPicPr>
        <p:blipFill>
          <a:blip r:embed="rId3" cstate="print"/>
          <a:srcRect l="1458" t="20515" r="3049" b="67983"/>
          <a:stretch>
            <a:fillRect/>
          </a:stretch>
        </p:blipFill>
        <p:spPr bwMode="auto">
          <a:xfrm>
            <a:off x="0" y="6065912"/>
            <a:ext cx="9144000" cy="792088"/>
          </a:xfrm>
          <a:prstGeom prst="rect">
            <a:avLst/>
          </a:prstGeom>
          <a:noFill/>
          <a:ln w="9525">
            <a:noFill/>
            <a:miter lim="800000"/>
            <a:headEnd/>
            <a:tailEnd/>
          </a:ln>
        </p:spPr>
      </p:pic>
      <p:sp>
        <p:nvSpPr>
          <p:cNvPr id="7" name="Text Box 4"/>
          <p:cNvSpPr txBox="1">
            <a:spLocks noChangeArrowheads="1"/>
          </p:cNvSpPr>
          <p:nvPr/>
        </p:nvSpPr>
        <p:spPr bwMode="auto">
          <a:xfrm>
            <a:off x="228600" y="908720"/>
            <a:ext cx="8610600" cy="5109091"/>
          </a:xfrm>
          <a:prstGeom prst="rect">
            <a:avLst/>
          </a:prstGeom>
          <a:noFill/>
          <a:ln w="9525">
            <a:noFill/>
            <a:miter lim="800000"/>
            <a:headEnd/>
            <a:tailEnd/>
          </a:ln>
          <a:effectLst/>
        </p:spPr>
        <p:txBody>
          <a:bodyPr>
            <a:spAutoFit/>
          </a:bodyPr>
          <a:lstStyle/>
          <a:p>
            <a:pPr algn="just">
              <a:spcBef>
                <a:spcPct val="50000"/>
              </a:spcBef>
            </a:pPr>
            <a:r>
              <a:rPr lang="it-IT" sz="2000" b="1" dirty="0"/>
              <a:t>COS’È </a:t>
            </a:r>
            <a:r>
              <a:rPr lang="it-IT" sz="2000" b="1" dirty="0" smtClean="0"/>
              <a:t>JCR?</a:t>
            </a:r>
            <a:endParaRPr lang="it-IT" sz="2000" b="1" dirty="0"/>
          </a:p>
          <a:p>
            <a:pPr algn="just">
              <a:spcBef>
                <a:spcPct val="50000"/>
              </a:spcBef>
            </a:pPr>
            <a:r>
              <a:rPr lang="it-IT" dirty="0" smtClean="0"/>
              <a:t>La base di dati JCR fornisce strumenti utili alla valutazione e comparazione di riviste scientifiche nel campo delle scienze, della tecnologia e delle scienze sociali. È suddiviso in 2 sezioni:</a:t>
            </a:r>
          </a:p>
          <a:p>
            <a:pPr marL="174625" indent="-174625" algn="just">
              <a:spcBef>
                <a:spcPct val="50000"/>
              </a:spcBef>
              <a:buFont typeface="Arial" pitchFamily="34" charset="0"/>
              <a:buChar char="•"/>
            </a:pPr>
            <a:r>
              <a:rPr lang="en-US" dirty="0" smtClean="0"/>
              <a:t>science edition – </a:t>
            </a:r>
            <a:r>
              <a:rPr lang="en-US" dirty="0" err="1" smtClean="0"/>
              <a:t>oltre</a:t>
            </a:r>
            <a:r>
              <a:rPr lang="en-US" dirty="0" smtClean="0"/>
              <a:t> 8000 </a:t>
            </a:r>
            <a:r>
              <a:rPr lang="en-US" dirty="0" err="1" smtClean="0"/>
              <a:t>riviste</a:t>
            </a:r>
            <a:endParaRPr lang="en-US" dirty="0" smtClean="0"/>
          </a:p>
          <a:p>
            <a:pPr marL="174625" indent="-174625" algn="just">
              <a:spcBef>
                <a:spcPct val="50000"/>
              </a:spcBef>
              <a:buFont typeface="Arial" pitchFamily="34" charset="0"/>
              <a:buChar char="•"/>
            </a:pPr>
            <a:r>
              <a:rPr lang="it-IT" dirty="0" smtClean="0"/>
              <a:t>social science </a:t>
            </a:r>
            <a:r>
              <a:rPr lang="it-IT" dirty="0" err="1" smtClean="0"/>
              <a:t>edition</a:t>
            </a:r>
            <a:r>
              <a:rPr lang="it-IT" dirty="0" smtClean="0"/>
              <a:t> – oltre 2680 riviste </a:t>
            </a:r>
          </a:p>
          <a:p>
            <a:pPr marL="174625" indent="-174625" algn="just">
              <a:spcBef>
                <a:spcPct val="50000"/>
              </a:spcBef>
            </a:pPr>
            <a:r>
              <a:rPr lang="it-IT" dirty="0" smtClean="0"/>
              <a:t>Indicatori :</a:t>
            </a:r>
          </a:p>
          <a:p>
            <a:pPr marL="174625" indent="-174625" algn="just">
              <a:spcBef>
                <a:spcPct val="50000"/>
              </a:spcBef>
              <a:buFont typeface="Arial" pitchFamily="34" charset="0"/>
              <a:buChar char="•"/>
            </a:pPr>
            <a:r>
              <a:rPr lang="it-IT" dirty="0" smtClean="0"/>
              <a:t>Impact </a:t>
            </a:r>
            <a:r>
              <a:rPr lang="it-IT" dirty="0" err="1" smtClean="0"/>
              <a:t>Factor</a:t>
            </a:r>
            <a:endParaRPr lang="it-IT" dirty="0" smtClean="0"/>
          </a:p>
          <a:p>
            <a:pPr marL="174625" indent="-174625" algn="just">
              <a:spcBef>
                <a:spcPct val="50000"/>
              </a:spcBef>
              <a:buFont typeface="Arial" pitchFamily="34" charset="0"/>
              <a:buChar char="•"/>
            </a:pPr>
            <a:r>
              <a:rPr lang="it-IT" dirty="0" err="1" smtClean="0"/>
              <a:t>Five-year</a:t>
            </a:r>
            <a:r>
              <a:rPr lang="it-IT" dirty="0" smtClean="0"/>
              <a:t> Impact </a:t>
            </a:r>
            <a:r>
              <a:rPr lang="it-IT" dirty="0" err="1" smtClean="0"/>
              <a:t>Factor</a:t>
            </a:r>
            <a:endParaRPr lang="it-IT" dirty="0" smtClean="0"/>
          </a:p>
          <a:p>
            <a:pPr marL="174625" indent="-174625" algn="just">
              <a:spcBef>
                <a:spcPct val="50000"/>
              </a:spcBef>
              <a:buFont typeface="Arial" pitchFamily="34" charset="0"/>
              <a:buChar char="•"/>
            </a:pPr>
            <a:r>
              <a:rPr lang="it-IT" dirty="0" err="1" smtClean="0"/>
              <a:t>Immediacy</a:t>
            </a:r>
            <a:r>
              <a:rPr lang="it-IT" dirty="0" smtClean="0"/>
              <a:t> </a:t>
            </a:r>
            <a:r>
              <a:rPr lang="it-IT" dirty="0" err="1" smtClean="0"/>
              <a:t>index</a:t>
            </a:r>
            <a:endParaRPr lang="it-IT" dirty="0" smtClean="0"/>
          </a:p>
          <a:p>
            <a:pPr marL="174625" indent="-174625" algn="just">
              <a:spcBef>
                <a:spcPct val="50000"/>
              </a:spcBef>
              <a:buFont typeface="Arial" pitchFamily="34" charset="0"/>
              <a:buChar char="•"/>
            </a:pPr>
            <a:r>
              <a:rPr lang="it-IT" dirty="0" err="1" smtClean="0"/>
              <a:t>Cited</a:t>
            </a:r>
            <a:r>
              <a:rPr lang="it-IT" dirty="0" smtClean="0"/>
              <a:t> </a:t>
            </a:r>
            <a:r>
              <a:rPr lang="it-IT" dirty="0" err="1" smtClean="0"/>
              <a:t>Half-Life</a:t>
            </a:r>
            <a:endParaRPr lang="it-IT" dirty="0" smtClean="0"/>
          </a:p>
          <a:p>
            <a:pPr marL="174625" indent="-174625" algn="just">
              <a:spcBef>
                <a:spcPct val="50000"/>
              </a:spcBef>
              <a:buFont typeface="Arial" pitchFamily="34" charset="0"/>
              <a:buChar char="•"/>
            </a:pPr>
            <a:r>
              <a:rPr lang="it-IT" dirty="0" err="1" smtClean="0"/>
              <a:t>Eigenfactor</a:t>
            </a:r>
            <a:r>
              <a:rPr lang="it-IT" dirty="0" smtClean="0"/>
              <a:t> Score </a:t>
            </a:r>
          </a:p>
          <a:p>
            <a:pPr marL="174625" indent="-174625" algn="just">
              <a:spcBef>
                <a:spcPct val="50000"/>
              </a:spcBef>
              <a:buFont typeface="Arial" pitchFamily="34" charset="0"/>
              <a:buChar char="•"/>
            </a:pPr>
            <a:r>
              <a:rPr lang="it-IT" dirty="0" err="1" smtClean="0"/>
              <a:t>Article</a:t>
            </a:r>
            <a:r>
              <a:rPr lang="it-IT" dirty="0" smtClean="0"/>
              <a:t> </a:t>
            </a:r>
            <a:r>
              <a:rPr lang="it-IT" dirty="0" err="1" smtClean="0"/>
              <a:t>influence</a:t>
            </a:r>
            <a:r>
              <a:rPr lang="it-IT" dirty="0" smtClean="0"/>
              <a:t> Score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104340"/>
            <a:ext cx="8892000" cy="4844916"/>
          </a:xfrm>
          <a:prstGeom prst="rect">
            <a:avLst/>
          </a:prstGeom>
          <a:noFill/>
        </p:spPr>
        <p:txBody>
          <a:bodyPr wrap="square" rtlCol="0">
            <a:spAutoFit/>
          </a:bodyPr>
          <a:lstStyle/>
          <a:p>
            <a:pPr algn="just"/>
            <a:r>
              <a:rPr lang="it-IT" b="1" u="sng" dirty="0" smtClean="0">
                <a:latin typeface="Calibri" pitchFamily="34" charset="0"/>
                <a:cs typeface="Calibri" pitchFamily="34" charset="0"/>
              </a:rPr>
              <a:t>JCR data</a:t>
            </a:r>
          </a:p>
          <a:p>
            <a:pPr algn="just"/>
            <a:endParaRPr lang="it-IT" b="1" u="sng" dirty="0" smtClean="0">
              <a:latin typeface="Calibri" pitchFamily="34" charset="0"/>
              <a:cs typeface="Calibri" pitchFamily="34" charset="0"/>
            </a:endParaRPr>
          </a:p>
          <a:p>
            <a:pPr algn="just">
              <a:spcAft>
                <a:spcPts val="500"/>
              </a:spcAft>
            </a:pPr>
            <a:r>
              <a:rPr lang="it-IT" b="1" dirty="0" smtClean="0">
                <a:latin typeface="Calibri" pitchFamily="34" charset="0"/>
                <a:cs typeface="Calibri" pitchFamily="34" charset="0"/>
              </a:rPr>
              <a:t>Total </a:t>
            </a:r>
            <a:r>
              <a:rPr lang="it-IT" b="1" dirty="0" err="1" smtClean="0">
                <a:latin typeface="Calibri" pitchFamily="34" charset="0"/>
                <a:cs typeface="Calibri" pitchFamily="34" charset="0"/>
              </a:rPr>
              <a:t>Cites</a:t>
            </a:r>
            <a:r>
              <a:rPr lang="it-IT" b="1" dirty="0" smtClean="0">
                <a:latin typeface="Calibri" pitchFamily="34" charset="0"/>
                <a:cs typeface="Calibri" pitchFamily="34" charset="0"/>
              </a:rPr>
              <a:t> </a:t>
            </a:r>
            <a:r>
              <a:rPr lang="it-IT" dirty="0" smtClean="0">
                <a:latin typeface="Calibri" pitchFamily="34" charset="0"/>
                <a:cs typeface="Calibri" pitchFamily="34" charset="0"/>
              </a:rPr>
              <a:t>indica il numero totale di volte in cui ciascuna rivista è stata citata da tutte le riviste incluse nel database durante l’anno di riferimento</a:t>
            </a:r>
            <a:r>
              <a:rPr lang="it-IT" i="1" dirty="0" smtClean="0">
                <a:latin typeface="Calibri" pitchFamily="34" charset="0"/>
                <a:cs typeface="Calibri" pitchFamily="34" charset="0"/>
              </a:rPr>
              <a:t>.</a:t>
            </a:r>
          </a:p>
          <a:p>
            <a:pPr algn="just">
              <a:spcAft>
                <a:spcPts val="500"/>
              </a:spcAft>
            </a:pPr>
            <a:r>
              <a:rPr lang="it-IT" b="1" dirty="0" smtClean="0">
                <a:latin typeface="Calibri" pitchFamily="34" charset="0"/>
                <a:cs typeface="Calibri" pitchFamily="34" charset="0"/>
              </a:rPr>
              <a:t>Impact </a:t>
            </a:r>
            <a:r>
              <a:rPr lang="it-IT" b="1" dirty="0" err="1" smtClean="0">
                <a:latin typeface="Calibri" pitchFamily="34" charset="0"/>
                <a:cs typeface="Calibri" pitchFamily="34" charset="0"/>
              </a:rPr>
              <a:t>Factor</a:t>
            </a:r>
            <a:r>
              <a:rPr lang="it-IT" b="1" dirty="0" smtClean="0">
                <a:latin typeface="Calibri" pitchFamily="34" charset="0"/>
                <a:cs typeface="Calibri" pitchFamily="34" charset="0"/>
              </a:rPr>
              <a:t> </a:t>
            </a:r>
            <a:r>
              <a:rPr lang="it-IT" dirty="0" smtClean="0">
                <a:latin typeface="Calibri" pitchFamily="34" charset="0"/>
                <a:cs typeface="Calibri" pitchFamily="34" charset="0"/>
              </a:rPr>
              <a:t>è la misura della frequenza con cui gli articoli di una rivista sono stati citati durante un determinato anno (si basa sull’analisi dei </a:t>
            </a:r>
            <a:r>
              <a:rPr lang="it-IT" i="1" dirty="0" smtClean="0">
                <a:latin typeface="Calibri" pitchFamily="34" charset="0"/>
                <a:cs typeface="Calibri" pitchFamily="34" charset="0"/>
              </a:rPr>
              <a:t>due anni precedenti</a:t>
            </a:r>
            <a:r>
              <a:rPr lang="it-IT" dirty="0" smtClean="0">
                <a:latin typeface="Calibri" pitchFamily="34" charset="0"/>
                <a:cs typeface="Calibri" pitchFamily="34" charset="0"/>
              </a:rPr>
              <a:t> l’anno di valutazione).</a:t>
            </a:r>
          </a:p>
          <a:p>
            <a:pPr algn="just">
              <a:spcAft>
                <a:spcPts val="500"/>
              </a:spcAft>
            </a:pPr>
            <a:r>
              <a:rPr lang="it-IT" b="1" dirty="0" smtClean="0">
                <a:latin typeface="Calibri" pitchFamily="34" charset="0"/>
                <a:cs typeface="Calibri" pitchFamily="34" charset="0"/>
              </a:rPr>
              <a:t>5-year Impact </a:t>
            </a:r>
            <a:r>
              <a:rPr lang="it-IT" b="1" dirty="0" err="1" smtClean="0">
                <a:latin typeface="Calibri" pitchFamily="34" charset="0"/>
                <a:cs typeface="Calibri" pitchFamily="34" charset="0"/>
              </a:rPr>
              <a:t>Factor</a:t>
            </a:r>
            <a:r>
              <a:rPr lang="it-IT" dirty="0" smtClean="0">
                <a:latin typeface="Calibri" pitchFamily="34" charset="0"/>
                <a:cs typeface="Calibri" pitchFamily="34" charset="0"/>
              </a:rPr>
              <a:t> analogo all’IF, ma si basa sull’analisi dei </a:t>
            </a:r>
            <a:r>
              <a:rPr lang="it-IT" i="1" dirty="0" smtClean="0">
                <a:latin typeface="Calibri" pitchFamily="34" charset="0"/>
                <a:cs typeface="Calibri" pitchFamily="34" charset="0"/>
              </a:rPr>
              <a:t>cinque anni precedenti</a:t>
            </a:r>
            <a:r>
              <a:rPr lang="it-IT" dirty="0" smtClean="0">
                <a:latin typeface="Calibri" pitchFamily="34" charset="0"/>
                <a:cs typeface="Calibri" pitchFamily="34" charset="0"/>
              </a:rPr>
              <a:t> l’anno di valutazione. </a:t>
            </a:r>
          </a:p>
          <a:p>
            <a:pPr algn="just">
              <a:spcAft>
                <a:spcPts val="500"/>
              </a:spcAft>
            </a:pPr>
            <a:r>
              <a:rPr lang="it-IT" b="1" dirty="0" err="1" smtClean="0">
                <a:latin typeface="Calibri" pitchFamily="34" charset="0"/>
                <a:cs typeface="Calibri" pitchFamily="34" charset="0"/>
              </a:rPr>
              <a:t>Immediacy</a:t>
            </a:r>
            <a:r>
              <a:rPr lang="it-IT" b="1" dirty="0" smtClean="0">
                <a:latin typeface="Calibri" pitchFamily="34" charset="0"/>
                <a:cs typeface="Calibri" pitchFamily="34" charset="0"/>
              </a:rPr>
              <a:t> </a:t>
            </a:r>
            <a:r>
              <a:rPr lang="it-IT" b="1" dirty="0" err="1" smtClean="0">
                <a:latin typeface="Calibri" pitchFamily="34" charset="0"/>
                <a:cs typeface="Calibri" pitchFamily="34" charset="0"/>
              </a:rPr>
              <a:t>Index</a:t>
            </a:r>
            <a:r>
              <a:rPr lang="it-IT" b="1" dirty="0" smtClean="0">
                <a:latin typeface="Calibri" pitchFamily="34" charset="0"/>
                <a:cs typeface="Calibri" pitchFamily="34" charset="0"/>
              </a:rPr>
              <a:t> </a:t>
            </a:r>
            <a:r>
              <a:rPr lang="it-IT" dirty="0" smtClean="0">
                <a:latin typeface="Calibri" pitchFamily="34" charset="0"/>
                <a:cs typeface="Calibri" pitchFamily="34" charset="0"/>
              </a:rPr>
              <a:t>misura la frequenza alla quale mediamente l'articolo di una rivista viene citato nello stesso anno come pubblicazione. </a:t>
            </a:r>
          </a:p>
          <a:p>
            <a:pPr algn="just">
              <a:spcAft>
                <a:spcPts val="500"/>
              </a:spcAft>
            </a:pPr>
            <a:r>
              <a:rPr lang="it-IT" b="1" dirty="0" err="1" smtClean="0">
                <a:latin typeface="Calibri" pitchFamily="34" charset="0"/>
                <a:cs typeface="Calibri" pitchFamily="34" charset="0"/>
              </a:rPr>
              <a:t>Articles</a:t>
            </a:r>
            <a:r>
              <a:rPr lang="it-IT" b="1" dirty="0" smtClean="0">
                <a:latin typeface="Calibri" pitchFamily="34" charset="0"/>
                <a:cs typeface="Calibri" pitchFamily="34" charset="0"/>
              </a:rPr>
              <a:t> </a:t>
            </a:r>
            <a:r>
              <a:rPr lang="it-IT" dirty="0" smtClean="0">
                <a:latin typeface="Calibri" pitchFamily="34" charset="0"/>
                <a:cs typeface="Calibri" pitchFamily="34" charset="0"/>
              </a:rPr>
              <a:t>è il numero di articoli pubblicati in una rivista nel corso di un determinato anno o intervallo di anni.</a:t>
            </a:r>
            <a:endParaRPr lang="it-IT" b="1" dirty="0" smtClean="0">
              <a:latin typeface="Calibri" pitchFamily="34" charset="0"/>
              <a:cs typeface="Calibri" pitchFamily="34" charset="0"/>
            </a:endParaRPr>
          </a:p>
          <a:p>
            <a:pPr algn="just">
              <a:spcAft>
                <a:spcPts val="500"/>
              </a:spcAft>
            </a:pPr>
            <a:r>
              <a:rPr lang="it-IT" b="1" dirty="0" err="1" smtClean="0">
                <a:latin typeface="Calibri" pitchFamily="34" charset="0"/>
                <a:cs typeface="Calibri" pitchFamily="34" charset="0"/>
              </a:rPr>
              <a:t>Cited</a:t>
            </a:r>
            <a:r>
              <a:rPr lang="it-IT" b="1" dirty="0" smtClean="0">
                <a:latin typeface="Calibri" pitchFamily="34" charset="0"/>
                <a:cs typeface="Calibri" pitchFamily="34" charset="0"/>
              </a:rPr>
              <a:t> </a:t>
            </a:r>
            <a:r>
              <a:rPr lang="it-IT" b="1" dirty="0" err="1" smtClean="0">
                <a:latin typeface="Calibri" pitchFamily="34" charset="0"/>
                <a:cs typeface="Calibri" pitchFamily="34" charset="0"/>
              </a:rPr>
              <a:t>Half-Life</a:t>
            </a:r>
            <a:r>
              <a:rPr lang="it-IT" b="1" dirty="0" smtClean="0">
                <a:latin typeface="Calibri" pitchFamily="34" charset="0"/>
                <a:cs typeface="Calibri" pitchFamily="34" charset="0"/>
              </a:rPr>
              <a:t> </a:t>
            </a:r>
            <a:r>
              <a:rPr lang="it-IT" dirty="0" smtClean="0">
                <a:latin typeface="Calibri" pitchFamily="34" charset="0"/>
                <a:cs typeface="Calibri" pitchFamily="34" charset="0"/>
              </a:rPr>
              <a:t>misura la validità nel tempo degli articoli citati, indicando il numero di anni, valutati a ritroso a partire dall'anno considerato, ai quali è riferito il 50% delle citazioni di articoli della rivista nell'anno in esame. </a:t>
            </a:r>
            <a:endParaRPr lang="it-IT" b="1" dirty="0" smtClean="0">
              <a:latin typeface="Calibri" pitchFamily="34" charset="0"/>
              <a:cs typeface="Calibri" pitchFamily="34" charset="0"/>
            </a:endParaRPr>
          </a:p>
        </p:txBody>
      </p:sp>
      <p:pic>
        <p:nvPicPr>
          <p:cNvPr id="16386" name="Picture 2"/>
          <p:cNvPicPr>
            <a:picLocks noChangeAspect="1" noChangeArrowheads="1"/>
          </p:cNvPicPr>
          <p:nvPr/>
        </p:nvPicPr>
        <p:blipFill>
          <a:blip r:embed="rId3" cstate="print"/>
          <a:srcRect l="5588" t="48747" r="7562" b="35569"/>
          <a:stretch>
            <a:fillRect/>
          </a:stretch>
        </p:blipFill>
        <p:spPr bwMode="auto">
          <a:xfrm>
            <a:off x="0" y="0"/>
            <a:ext cx="9144000" cy="1039091"/>
          </a:xfrm>
          <a:prstGeom prst="rect">
            <a:avLst/>
          </a:prstGeom>
          <a:noFill/>
          <a:ln w="9525">
            <a:noFill/>
            <a:miter lim="800000"/>
            <a:headEnd/>
            <a:tailEnd/>
          </a:ln>
        </p:spPr>
      </p:pic>
      <p:sp>
        <p:nvSpPr>
          <p:cNvPr id="4" name="Rettangolo 3"/>
          <p:cNvSpPr/>
          <p:nvPr/>
        </p:nvSpPr>
        <p:spPr>
          <a:xfrm>
            <a:off x="3347864" y="0"/>
            <a:ext cx="3600400" cy="105273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Picture 2"/>
          <p:cNvPicPr>
            <a:picLocks noChangeAspect="1" noChangeArrowheads="1"/>
          </p:cNvPicPr>
          <p:nvPr/>
        </p:nvPicPr>
        <p:blipFill>
          <a:blip r:embed="rId3" cstate="print"/>
          <a:srcRect l="80137" t="22662" r="2765" b="72991"/>
          <a:stretch>
            <a:fillRect/>
          </a:stretch>
        </p:blipFill>
        <p:spPr bwMode="auto">
          <a:xfrm>
            <a:off x="7343800" y="1052736"/>
            <a:ext cx="1800200" cy="28803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5368" t="44468" r="5455" b="43342"/>
          <a:stretch>
            <a:fillRect/>
          </a:stretch>
        </p:blipFill>
        <p:spPr bwMode="auto">
          <a:xfrm>
            <a:off x="-1" y="5902042"/>
            <a:ext cx="9104185" cy="77783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l="86053" t="23097" r="-128" b="73925"/>
          <a:stretch>
            <a:fillRect/>
          </a:stretch>
        </p:blipFill>
        <p:spPr bwMode="auto">
          <a:xfrm>
            <a:off x="7707085" y="6667995"/>
            <a:ext cx="1436915" cy="1900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4016" y="1208941"/>
            <a:ext cx="8892480" cy="4311437"/>
          </a:xfrm>
          <a:prstGeom prst="rect">
            <a:avLst/>
          </a:prstGeom>
          <a:noFill/>
        </p:spPr>
        <p:txBody>
          <a:bodyPr wrap="square" rtlCol="0">
            <a:spAutoFit/>
          </a:bodyPr>
          <a:lstStyle/>
          <a:p>
            <a:pPr algn="just"/>
            <a:r>
              <a:rPr lang="it-IT" b="1" u="sng" dirty="0" err="1" smtClean="0">
                <a:latin typeface="Calibri" pitchFamily="34" charset="0"/>
                <a:cs typeface="Calibri" pitchFamily="34" charset="0"/>
              </a:rPr>
              <a:t>Eigenfactor</a:t>
            </a:r>
            <a:r>
              <a:rPr lang="it-IT" b="1" u="sng" dirty="0" smtClean="0">
                <a:latin typeface="Calibri" pitchFamily="34" charset="0"/>
                <a:cs typeface="Calibri" pitchFamily="34" charset="0"/>
              </a:rPr>
              <a:t> </a:t>
            </a:r>
            <a:r>
              <a:rPr lang="it-IT" b="1" u="sng" dirty="0" err="1" smtClean="0">
                <a:latin typeface="Calibri" pitchFamily="34" charset="0"/>
                <a:cs typeface="Calibri" pitchFamily="34" charset="0"/>
              </a:rPr>
              <a:t>Metrics</a:t>
            </a:r>
            <a:endParaRPr lang="it-IT" b="1" u="sng" dirty="0" smtClean="0">
              <a:latin typeface="Calibri" pitchFamily="34" charset="0"/>
              <a:cs typeface="Calibri" pitchFamily="34" charset="0"/>
            </a:endParaRPr>
          </a:p>
          <a:p>
            <a:pPr algn="just"/>
            <a:endParaRPr lang="it-IT" b="1" u="sng" dirty="0" smtClean="0">
              <a:latin typeface="Calibri" pitchFamily="34" charset="0"/>
              <a:cs typeface="Calibri" pitchFamily="34" charset="0"/>
            </a:endParaRPr>
          </a:p>
          <a:p>
            <a:pPr algn="just">
              <a:spcAft>
                <a:spcPts val="500"/>
              </a:spcAft>
            </a:pPr>
            <a:r>
              <a:rPr lang="it-IT" b="1" dirty="0" err="1" smtClean="0">
                <a:latin typeface="Calibri" pitchFamily="34" charset="0"/>
                <a:cs typeface="Calibri" pitchFamily="34" charset="0"/>
              </a:rPr>
              <a:t>Eigenfactor</a:t>
            </a:r>
            <a:r>
              <a:rPr lang="it-IT" b="1" dirty="0" smtClean="0">
                <a:latin typeface="Calibri" pitchFamily="34" charset="0"/>
                <a:cs typeface="Calibri" pitchFamily="34" charset="0"/>
              </a:rPr>
              <a:t> Score </a:t>
            </a:r>
            <a:r>
              <a:rPr lang="it-IT" dirty="0" smtClean="0">
                <a:latin typeface="Calibri" pitchFamily="34" charset="0"/>
                <a:cs typeface="Calibri" pitchFamily="34" charset="0"/>
              </a:rPr>
              <a:t>si basa sul numero di volte in cui gli articoli pubblicati dalla rivista negli ultimi cinque anni sono stati citati in un anno. Mentre l'Impact </a:t>
            </a:r>
            <a:r>
              <a:rPr lang="it-IT" dirty="0" err="1" smtClean="0">
                <a:latin typeface="Calibri" pitchFamily="34" charset="0"/>
                <a:cs typeface="Calibri" pitchFamily="34" charset="0"/>
              </a:rPr>
              <a:t>Factor</a:t>
            </a:r>
            <a:r>
              <a:rPr lang="it-IT" dirty="0" smtClean="0">
                <a:latin typeface="Calibri" pitchFamily="34" charset="0"/>
                <a:cs typeface="Calibri" pitchFamily="34" charset="0"/>
              </a:rPr>
              <a:t> considera allo stesso modo ogni citazione a una rivista, il Punteggio </a:t>
            </a:r>
            <a:r>
              <a:rPr lang="it-IT" dirty="0" err="1" smtClean="0">
                <a:latin typeface="Calibri" pitchFamily="34" charset="0"/>
                <a:cs typeface="Calibri" pitchFamily="34" charset="0"/>
              </a:rPr>
              <a:t>Eigenfactor</a:t>
            </a:r>
            <a:r>
              <a:rPr lang="it-IT" dirty="0" smtClean="0">
                <a:latin typeface="Calibri" pitchFamily="34" charset="0"/>
                <a:cs typeface="Calibri" pitchFamily="34" charset="0"/>
              </a:rPr>
              <a:t> assegna un peso maggiore alle citazioni provenienti da riviste autorevoli, consentendo a tali riviste di esercitare una maggiore influenza nella definizione della classificazione di qualsiasi rivista che citano. Il Punteggio </a:t>
            </a:r>
            <a:r>
              <a:rPr lang="it-IT" dirty="0" err="1" smtClean="0">
                <a:latin typeface="Calibri" pitchFamily="34" charset="0"/>
                <a:cs typeface="Calibri" pitchFamily="34" charset="0"/>
              </a:rPr>
              <a:t>Eigenfactor</a:t>
            </a:r>
            <a:r>
              <a:rPr lang="it-IT" dirty="0" smtClean="0">
                <a:latin typeface="Calibri" pitchFamily="34" charset="0"/>
                <a:cs typeface="Calibri" pitchFamily="34" charset="0"/>
              </a:rPr>
              <a:t> </a:t>
            </a:r>
            <a:r>
              <a:rPr lang="it-IT" u="sng" dirty="0" smtClean="0">
                <a:latin typeface="Calibri" pitchFamily="34" charset="0"/>
                <a:cs typeface="Calibri" pitchFamily="34" charset="0"/>
              </a:rPr>
              <a:t>non</a:t>
            </a:r>
            <a:r>
              <a:rPr lang="it-IT" dirty="0" smtClean="0">
                <a:latin typeface="Calibri" pitchFamily="34" charset="0"/>
                <a:cs typeface="Calibri" pitchFamily="34" charset="0"/>
              </a:rPr>
              <a:t> prende in considerazione le autocitazioni delle riviste. La somma dei Punteggi </a:t>
            </a:r>
            <a:r>
              <a:rPr lang="it-IT" dirty="0" err="1" smtClean="0">
                <a:latin typeface="Calibri" pitchFamily="34" charset="0"/>
                <a:cs typeface="Calibri" pitchFamily="34" charset="0"/>
              </a:rPr>
              <a:t>Eigenfactor</a:t>
            </a:r>
            <a:r>
              <a:rPr lang="it-IT" dirty="0" smtClean="0">
                <a:latin typeface="Calibri" pitchFamily="34" charset="0"/>
                <a:cs typeface="Calibri" pitchFamily="34" charset="0"/>
              </a:rPr>
              <a:t> per tutte le riviste è 100, pertanto il punteggio ottenuto da ogni rivista è una percentuale di questo totale.</a:t>
            </a:r>
          </a:p>
          <a:p>
            <a:pPr algn="just">
              <a:spcAft>
                <a:spcPts val="500"/>
              </a:spcAft>
            </a:pPr>
            <a:r>
              <a:rPr lang="it-IT" b="1" dirty="0" err="1" smtClean="0">
                <a:latin typeface="Calibri" pitchFamily="34" charset="0"/>
                <a:cs typeface="Calibri" pitchFamily="34" charset="0"/>
              </a:rPr>
              <a:t>Article</a:t>
            </a:r>
            <a:r>
              <a:rPr lang="it-IT" b="1" dirty="0" smtClean="0">
                <a:latin typeface="Calibri" pitchFamily="34" charset="0"/>
                <a:cs typeface="Calibri" pitchFamily="34" charset="0"/>
              </a:rPr>
              <a:t> </a:t>
            </a:r>
            <a:r>
              <a:rPr lang="it-IT" b="1" dirty="0" err="1" smtClean="0">
                <a:latin typeface="Calibri" pitchFamily="34" charset="0"/>
                <a:cs typeface="Calibri" pitchFamily="34" charset="0"/>
              </a:rPr>
              <a:t>Influence</a:t>
            </a:r>
            <a:r>
              <a:rPr lang="it-IT" b="1" dirty="0" smtClean="0">
                <a:latin typeface="Calibri" pitchFamily="34" charset="0"/>
                <a:cs typeface="Calibri" pitchFamily="34" charset="0"/>
              </a:rPr>
              <a:t> Score</a:t>
            </a:r>
            <a:r>
              <a:rPr lang="it-IT" dirty="0" smtClean="0">
                <a:latin typeface="Calibri" pitchFamily="34" charset="0"/>
                <a:cs typeface="Calibri" pitchFamily="34" charset="0"/>
              </a:rPr>
              <a:t> corrisponde al Punteggio </a:t>
            </a:r>
            <a:r>
              <a:rPr lang="it-IT" dirty="0" err="1" smtClean="0">
                <a:latin typeface="Calibri" pitchFamily="34" charset="0"/>
                <a:cs typeface="Calibri" pitchFamily="34" charset="0"/>
              </a:rPr>
              <a:t>Eigenfactor</a:t>
            </a:r>
            <a:r>
              <a:rPr lang="it-IT" dirty="0" smtClean="0">
                <a:latin typeface="Calibri" pitchFamily="34" charset="0"/>
                <a:cs typeface="Calibri" pitchFamily="34" charset="0"/>
              </a:rPr>
              <a:t> della rivista diviso per la frazione di articoli pubblicati dalla rivista stessa. Tale frazione viene normalizzata in modo che il totale degli articoli di tutte le riviste sia 1. Un punteggio superiore a 1,00 indica che gli articoli di tale rivista hanno un'influenza superiore alla media, mentre un punteggio inferiore a 1,00 indica un'influenza inferiore alla media.</a:t>
            </a:r>
          </a:p>
        </p:txBody>
      </p:sp>
      <p:pic>
        <p:nvPicPr>
          <p:cNvPr id="16386" name="Picture 2"/>
          <p:cNvPicPr>
            <a:picLocks noChangeAspect="1" noChangeArrowheads="1"/>
          </p:cNvPicPr>
          <p:nvPr/>
        </p:nvPicPr>
        <p:blipFill>
          <a:blip r:embed="rId3" cstate="print"/>
          <a:srcRect l="5588" t="48747" r="7562" b="35569"/>
          <a:stretch>
            <a:fillRect/>
          </a:stretch>
        </p:blipFill>
        <p:spPr bwMode="auto">
          <a:xfrm>
            <a:off x="0" y="0"/>
            <a:ext cx="9144000" cy="103909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80137" t="22662" r="2765" b="72991"/>
          <a:stretch>
            <a:fillRect/>
          </a:stretch>
        </p:blipFill>
        <p:spPr bwMode="auto">
          <a:xfrm>
            <a:off x="7343800" y="1052736"/>
            <a:ext cx="1800200" cy="288032"/>
          </a:xfrm>
          <a:prstGeom prst="rect">
            <a:avLst/>
          </a:prstGeom>
          <a:noFill/>
          <a:ln w="9525">
            <a:noFill/>
            <a:miter lim="800000"/>
            <a:headEnd/>
            <a:tailEnd/>
          </a:ln>
        </p:spPr>
      </p:pic>
      <p:sp>
        <p:nvSpPr>
          <p:cNvPr id="4" name="Rettangolo 3"/>
          <p:cNvSpPr/>
          <p:nvPr/>
        </p:nvSpPr>
        <p:spPr>
          <a:xfrm>
            <a:off x="6912768" y="44624"/>
            <a:ext cx="2195736" cy="1008112"/>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p:cNvPicPr>
            <a:picLocks noChangeAspect="1" noChangeArrowheads="1"/>
          </p:cNvPicPr>
          <p:nvPr/>
        </p:nvPicPr>
        <p:blipFill>
          <a:blip r:embed="rId4" cstate="print"/>
          <a:srcRect l="5368" t="44468" r="5455" b="43342"/>
          <a:stretch>
            <a:fillRect/>
          </a:stretch>
        </p:blipFill>
        <p:spPr bwMode="auto">
          <a:xfrm>
            <a:off x="-1" y="5902042"/>
            <a:ext cx="9104185" cy="77783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l="86053" t="23097" r="-128" b="73925"/>
          <a:stretch>
            <a:fillRect/>
          </a:stretch>
        </p:blipFill>
        <p:spPr bwMode="auto">
          <a:xfrm>
            <a:off x="7707085" y="6667995"/>
            <a:ext cx="1436915" cy="1900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458" t="20515" r="3049" b="5245"/>
          <a:stretch>
            <a:fillRect/>
          </a:stretch>
        </p:blipFill>
        <p:spPr bwMode="auto">
          <a:xfrm>
            <a:off x="431540" y="257648"/>
            <a:ext cx="8280920" cy="4899544"/>
          </a:xfrm>
          <a:prstGeom prst="rect">
            <a:avLst/>
          </a:prstGeom>
          <a:noFill/>
          <a:ln w="9525">
            <a:noFill/>
            <a:miter lim="800000"/>
            <a:headEnd/>
            <a:tailEnd/>
          </a:ln>
        </p:spPr>
      </p:pic>
      <p:sp>
        <p:nvSpPr>
          <p:cNvPr id="3" name="Ovale 2"/>
          <p:cNvSpPr/>
          <p:nvPr/>
        </p:nvSpPr>
        <p:spPr>
          <a:xfrm>
            <a:off x="1079632" y="1664824"/>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4" name="Ovale 3"/>
          <p:cNvSpPr/>
          <p:nvPr/>
        </p:nvSpPr>
        <p:spPr>
          <a:xfrm>
            <a:off x="4355976" y="1664824"/>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5" name="CasellaDiTesto 4"/>
          <p:cNvSpPr txBox="1"/>
          <p:nvPr/>
        </p:nvSpPr>
        <p:spPr>
          <a:xfrm>
            <a:off x="395536" y="5520134"/>
            <a:ext cx="8280920" cy="1077218"/>
          </a:xfrm>
          <a:prstGeom prst="rect">
            <a:avLst/>
          </a:prstGeom>
          <a:noFill/>
        </p:spPr>
        <p:txBody>
          <a:bodyPr wrap="square" rtlCol="0">
            <a:spAutoFit/>
          </a:bodyPr>
          <a:lstStyle/>
          <a:p>
            <a:pPr marL="342900" indent="-342900">
              <a:buFont typeface="+mj-lt"/>
              <a:buAutoNum type="arabicPeriod"/>
            </a:pPr>
            <a:r>
              <a:rPr lang="it-IT" sz="1600" dirty="0" smtClean="0"/>
              <a:t>Selezionare l’edizione e l’anno</a:t>
            </a:r>
          </a:p>
          <a:p>
            <a:pPr marL="342900" indent="-342900" algn="just">
              <a:buFont typeface="+mj-lt"/>
              <a:buAutoNum type="arabicPeriod"/>
            </a:pPr>
            <a:r>
              <a:rPr lang="it-IT" sz="1600" dirty="0" smtClean="0"/>
              <a:t>Selezionare se visualizzare un gruppo di riviste (raggruppamenti: categoria argomento, editore, paese), ricercare una rivista specifica o visualizzare tutte le riviste.</a:t>
            </a:r>
            <a:endParaRPr lang="it-IT" sz="1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8200" r="35499" b="6164"/>
          <a:stretch/>
        </p:blipFill>
        <p:spPr bwMode="auto">
          <a:xfrm>
            <a:off x="0" y="0"/>
            <a:ext cx="9106373" cy="667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2084119" y="783772"/>
            <a:ext cx="1561606" cy="344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2084119" y="142503"/>
            <a:ext cx="1941616" cy="3325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95536" y="5157192"/>
            <a:ext cx="8136904" cy="1200329"/>
          </a:xfrm>
          <a:prstGeom prst="rect">
            <a:avLst/>
          </a:prstGeom>
          <a:noFill/>
        </p:spPr>
        <p:txBody>
          <a:bodyPr wrap="square" rtlCol="0">
            <a:spAutoFit/>
          </a:bodyPr>
          <a:lstStyle/>
          <a:p>
            <a:r>
              <a:rPr lang="it-IT" dirty="0" smtClean="0"/>
              <a:t>Si è scelto di:</a:t>
            </a:r>
          </a:p>
          <a:p>
            <a:pPr marL="177800" indent="-177800">
              <a:buFont typeface="Arial" pitchFamily="34" charset="0"/>
              <a:buChar char="•"/>
            </a:pPr>
            <a:r>
              <a:rPr lang="it-IT" dirty="0" smtClean="0"/>
              <a:t>visualizzare la categoria  di riviste “Medicine, </a:t>
            </a:r>
            <a:r>
              <a:rPr lang="it-IT" dirty="0" err="1" smtClean="0"/>
              <a:t>general</a:t>
            </a:r>
            <a:r>
              <a:rPr lang="it-IT" dirty="0" smtClean="0"/>
              <a:t> &amp; </a:t>
            </a:r>
            <a:r>
              <a:rPr lang="it-IT" dirty="0" err="1" smtClean="0"/>
              <a:t>internal</a:t>
            </a:r>
            <a:r>
              <a:rPr lang="it-IT" dirty="0" smtClean="0"/>
              <a:t>” dell’edizione JCR science </a:t>
            </a:r>
            <a:r>
              <a:rPr lang="it-IT" dirty="0" err="1" smtClean="0"/>
              <a:t>edition</a:t>
            </a:r>
            <a:r>
              <a:rPr lang="it-IT" dirty="0" smtClean="0"/>
              <a:t> del 2010 </a:t>
            </a:r>
          </a:p>
          <a:p>
            <a:pPr marL="177800" indent="-177800">
              <a:buFont typeface="Arial" pitchFamily="34" charset="0"/>
              <a:buChar char="•"/>
            </a:pPr>
            <a:r>
              <a:rPr lang="it-IT" dirty="0" smtClean="0"/>
              <a:t>visualizzare i dati relativi ad ogni rivista ordinati per Impact </a:t>
            </a:r>
            <a:r>
              <a:rPr lang="it-IT" dirty="0" err="1" smtClean="0"/>
              <a:t>Factor</a:t>
            </a:r>
            <a:endParaRPr lang="it-IT" dirty="0"/>
          </a:p>
        </p:txBody>
      </p:sp>
      <p:grpSp>
        <p:nvGrpSpPr>
          <p:cNvPr id="10" name="Gruppo 9"/>
          <p:cNvGrpSpPr/>
          <p:nvPr/>
        </p:nvGrpSpPr>
        <p:grpSpPr>
          <a:xfrm>
            <a:off x="1017978" y="332656"/>
            <a:ext cx="7108045" cy="4608512"/>
            <a:chOff x="251519" y="332656"/>
            <a:chExt cx="7108045" cy="4608512"/>
          </a:xfrm>
        </p:grpSpPr>
        <p:pic>
          <p:nvPicPr>
            <p:cNvPr id="1026" name="Picture 2"/>
            <p:cNvPicPr>
              <a:picLocks noChangeAspect="1" noChangeArrowheads="1"/>
            </p:cNvPicPr>
            <p:nvPr/>
          </p:nvPicPr>
          <p:blipFill>
            <a:blip r:embed="rId3" cstate="print"/>
            <a:srcRect l="2049" t="23208" r="5110" b="8065"/>
            <a:stretch>
              <a:fillRect/>
            </a:stretch>
          </p:blipFill>
          <p:spPr bwMode="auto">
            <a:xfrm>
              <a:off x="251519" y="332656"/>
              <a:ext cx="7108045" cy="4608512"/>
            </a:xfrm>
            <a:prstGeom prst="rect">
              <a:avLst/>
            </a:prstGeom>
            <a:noFill/>
            <a:ln w="9525">
              <a:noFill/>
              <a:miter lim="800000"/>
              <a:headEnd/>
              <a:tailEnd/>
            </a:ln>
          </p:spPr>
        </p:pic>
        <p:sp>
          <p:nvSpPr>
            <p:cNvPr id="5" name="Rettangolo 4"/>
            <p:cNvSpPr/>
            <p:nvPr/>
          </p:nvSpPr>
          <p:spPr>
            <a:xfrm>
              <a:off x="5436096" y="1196752"/>
              <a:ext cx="1909049" cy="3306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1 6"/>
            <p:cNvCxnSpPr/>
            <p:nvPr/>
          </p:nvCxnSpPr>
          <p:spPr>
            <a:xfrm>
              <a:off x="323528" y="1844824"/>
              <a:ext cx="28083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461" t="17187" r="5775" b="3973"/>
          <a:stretch>
            <a:fillRect/>
          </a:stretch>
        </p:blipFill>
        <p:spPr bwMode="auto">
          <a:xfrm>
            <a:off x="894673" y="823020"/>
            <a:ext cx="7354654" cy="521196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5444" t="50000" r="6905" b="37736"/>
          <a:stretch>
            <a:fillRect/>
          </a:stretch>
        </p:blipFill>
        <p:spPr bwMode="auto">
          <a:xfrm>
            <a:off x="3311352" y="188640"/>
            <a:ext cx="5832648" cy="680476"/>
          </a:xfrm>
          <a:prstGeom prst="rect">
            <a:avLst/>
          </a:prstGeom>
          <a:noFill/>
          <a:ln w="9525">
            <a:noFill/>
            <a:miter lim="800000"/>
            <a:headEnd/>
            <a:tailEnd/>
          </a:ln>
        </p:spPr>
      </p:pic>
      <p:sp>
        <p:nvSpPr>
          <p:cNvPr id="5" name="Ovale 4"/>
          <p:cNvSpPr/>
          <p:nvPr/>
        </p:nvSpPr>
        <p:spPr>
          <a:xfrm>
            <a:off x="4211960" y="1988840"/>
            <a:ext cx="1728192"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a:stCxn id="5" idx="0"/>
            <a:endCxn id="2052" idx="2"/>
          </p:cNvCxnSpPr>
          <p:nvPr/>
        </p:nvCxnSpPr>
        <p:spPr>
          <a:xfrm flipV="1">
            <a:off x="5076056" y="869116"/>
            <a:ext cx="1151620" cy="11197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e 13"/>
          <p:cNvSpPr/>
          <p:nvPr/>
        </p:nvSpPr>
        <p:spPr>
          <a:xfrm>
            <a:off x="1331640" y="3789040"/>
            <a:ext cx="1728192"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2 15"/>
          <p:cNvCxnSpPr/>
          <p:nvPr/>
        </p:nvCxnSpPr>
        <p:spPr>
          <a:xfrm flipV="1">
            <a:off x="971600" y="4149080"/>
            <a:ext cx="936104" cy="23762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796409" y="6474822"/>
            <a:ext cx="7520007" cy="338554"/>
          </a:xfrm>
          <a:prstGeom prst="rect">
            <a:avLst/>
          </a:prstGeom>
          <a:noFill/>
        </p:spPr>
        <p:txBody>
          <a:bodyPr wrap="none" rtlCol="0">
            <a:spAutoFit/>
          </a:bodyPr>
          <a:lstStyle/>
          <a:p>
            <a:r>
              <a:rPr lang="it-IT" sz="1600" dirty="0" smtClean="0"/>
              <a:t>Cliccando sul nome di una rivista se ne visualizza la pagina di dettaglio</a:t>
            </a:r>
            <a:endParaRPr lang="it-IT" sz="16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712" t="14764" r="3037" b="6172"/>
          <a:stretch>
            <a:fillRect/>
          </a:stretch>
        </p:blipFill>
        <p:spPr bwMode="auto">
          <a:xfrm>
            <a:off x="123612" y="418775"/>
            <a:ext cx="8896777" cy="6020451"/>
          </a:xfrm>
          <a:prstGeom prst="rect">
            <a:avLst/>
          </a:prstGeom>
          <a:noFill/>
          <a:ln w="9525">
            <a:noFill/>
            <a:miter lim="800000"/>
            <a:headEnd/>
            <a:tailEnd/>
          </a:ln>
        </p:spPr>
      </p:pic>
      <p:sp>
        <p:nvSpPr>
          <p:cNvPr id="3" name="Ovale 2"/>
          <p:cNvSpPr/>
          <p:nvPr/>
        </p:nvSpPr>
        <p:spPr>
          <a:xfrm>
            <a:off x="2555776" y="414908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a:t>
            </a:r>
            <a:endParaRPr lang="it-IT" b="1" dirty="0">
              <a:solidFill>
                <a:schemeClr val="tx1"/>
              </a:solidFill>
            </a:endParaRPr>
          </a:p>
        </p:txBody>
      </p:sp>
      <p:sp>
        <p:nvSpPr>
          <p:cNvPr id="4" name="Ovale 3"/>
          <p:cNvSpPr/>
          <p:nvPr/>
        </p:nvSpPr>
        <p:spPr>
          <a:xfrm>
            <a:off x="5076056" y="2492896"/>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B</a:t>
            </a:r>
            <a:endParaRPr lang="it-IT" b="1" dirty="0">
              <a:solidFill>
                <a:schemeClr val="tx1"/>
              </a:solidFill>
            </a:endParaRPr>
          </a:p>
        </p:txBody>
      </p:sp>
      <p:sp>
        <p:nvSpPr>
          <p:cNvPr id="5" name="Rettangolo 4"/>
          <p:cNvSpPr/>
          <p:nvPr/>
        </p:nvSpPr>
        <p:spPr>
          <a:xfrm>
            <a:off x="0" y="0"/>
            <a:ext cx="5947462" cy="338554"/>
          </a:xfrm>
          <a:prstGeom prst="rect">
            <a:avLst/>
          </a:prstGeom>
        </p:spPr>
        <p:txBody>
          <a:bodyPr wrap="none">
            <a:spAutoFit/>
          </a:bodyPr>
          <a:lstStyle/>
          <a:p>
            <a:r>
              <a:rPr lang="it-IT" sz="1600" dirty="0" smtClean="0"/>
              <a:t>Pagina di dettaglio del New England Journal </a:t>
            </a:r>
            <a:r>
              <a:rPr lang="it-IT" sz="1600" dirty="0" err="1" smtClean="0"/>
              <a:t>of</a:t>
            </a:r>
            <a:r>
              <a:rPr lang="it-IT" sz="1600" dirty="0" smtClean="0"/>
              <a:t> Medicine</a:t>
            </a:r>
            <a:endParaRPr lang="it-IT" sz="16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1158" t="17049" r="4343" b="5614"/>
          <a:stretch>
            <a:fillRect/>
          </a:stretch>
        </p:blipFill>
        <p:spPr bwMode="auto">
          <a:xfrm>
            <a:off x="251520" y="260648"/>
            <a:ext cx="6408712" cy="6408712"/>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l="5195" t="35684" r="77680" b="30168"/>
          <a:stretch>
            <a:fillRect/>
          </a:stretch>
        </p:blipFill>
        <p:spPr bwMode="auto">
          <a:xfrm>
            <a:off x="6876256" y="2132856"/>
            <a:ext cx="2016224" cy="2592288"/>
          </a:xfrm>
          <a:prstGeom prst="rect">
            <a:avLst/>
          </a:prstGeom>
          <a:noFill/>
          <a:ln w="9525">
            <a:noFill/>
            <a:miter lim="800000"/>
            <a:headEnd/>
            <a:tailEnd/>
          </a:ln>
        </p:spPr>
      </p:pic>
      <p:sp>
        <p:nvSpPr>
          <p:cNvPr id="4" name="Ovale 3"/>
          <p:cNvSpPr/>
          <p:nvPr/>
        </p:nvSpPr>
        <p:spPr>
          <a:xfrm>
            <a:off x="0" y="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A</a:t>
            </a:r>
            <a:endParaRPr lang="it-IT" b="1" dirty="0">
              <a:solidFill>
                <a:schemeClr val="tx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l="666" t="17056" r="2751" b="3184"/>
          <a:stretch>
            <a:fillRect/>
          </a:stretch>
        </p:blipFill>
        <p:spPr bwMode="auto">
          <a:xfrm>
            <a:off x="0" y="404664"/>
            <a:ext cx="9138755" cy="6048672"/>
          </a:xfrm>
          <a:prstGeom prst="rect">
            <a:avLst/>
          </a:prstGeom>
          <a:noFill/>
          <a:ln w="9525">
            <a:noFill/>
            <a:miter lim="800000"/>
            <a:headEnd/>
            <a:tailEnd/>
          </a:ln>
        </p:spPr>
      </p:pic>
      <p:sp>
        <p:nvSpPr>
          <p:cNvPr id="5" name="Ovale 4"/>
          <p:cNvSpPr/>
          <p:nvPr/>
        </p:nvSpPr>
        <p:spPr>
          <a:xfrm>
            <a:off x="0" y="0"/>
            <a:ext cx="395536" cy="365507"/>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B</a:t>
            </a:r>
            <a:endParaRPr lang="it-IT" b="1" dirty="0">
              <a:solidFill>
                <a:schemeClr val="tx1"/>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0" y="0"/>
            <a:ext cx="9144000" cy="6858000"/>
            <a:chOff x="0" y="0"/>
            <a:chExt cx="9144000" cy="6858000"/>
          </a:xfrm>
        </p:grpSpPr>
        <p:sp>
          <p:nvSpPr>
            <p:cNvPr id="4" name="Rectangle 23"/>
            <p:cNvSpPr/>
            <p:nvPr/>
          </p:nvSpPr>
          <p:spPr>
            <a:xfrm>
              <a:off x="0" y="0"/>
              <a:ext cx="9144000" cy="6858000"/>
            </a:xfrm>
            <a:prstGeom prst="rect">
              <a:avLst/>
            </a:prstGeom>
            <a:solidFill>
              <a:srgbClr val="820000">
                <a:alpha val="81961"/>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und Diagonal Corner Rectangle 24"/>
            <p:cNvSpPr/>
            <p:nvPr/>
          </p:nvSpPr>
          <p:spPr>
            <a:xfrm flipH="1">
              <a:off x="456150" y="457200"/>
              <a:ext cx="8229600" cy="5943600"/>
            </a:xfrm>
            <a:prstGeom prst="round2DiagRect">
              <a:avLst>
                <a:gd name="adj1" fmla="val 16667"/>
                <a:gd name="adj2" fmla="val 0"/>
              </a:avLst>
            </a:prstGeom>
            <a:solidFill>
              <a:schemeClr val="bg1">
                <a:alpha val="81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25"/>
            <p:cNvSpPr/>
            <p:nvPr/>
          </p:nvSpPr>
          <p:spPr>
            <a:xfrm>
              <a:off x="0" y="1028700"/>
              <a:ext cx="9144000" cy="1392188"/>
            </a:xfrm>
            <a:prstGeom prst="rect">
              <a:avLst/>
            </a:prstGeom>
            <a:solidFill>
              <a:srgbClr val="AE0000">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Text Box 2"/>
          <p:cNvSpPr txBox="1">
            <a:spLocks noChangeArrowheads="1"/>
          </p:cNvSpPr>
          <p:nvPr/>
        </p:nvSpPr>
        <p:spPr bwMode="auto">
          <a:xfrm>
            <a:off x="720000" y="2772000"/>
            <a:ext cx="7143750" cy="1938992"/>
          </a:xfrm>
          <a:prstGeom prst="rect">
            <a:avLst/>
          </a:prstGeom>
          <a:noFill/>
          <a:ln w="9525">
            <a:noFill/>
            <a:miter lim="800000"/>
            <a:headEnd/>
            <a:tailEnd/>
          </a:ln>
        </p:spPr>
        <p:txBody>
          <a:bodyPr>
            <a:spAutoFit/>
          </a:bodyPr>
          <a:lstStyle/>
          <a:p>
            <a:pPr>
              <a:spcBef>
                <a:spcPct val="50000"/>
              </a:spcBef>
            </a:pPr>
            <a:r>
              <a:rPr lang="it-IT" sz="4800" dirty="0" smtClean="0">
                <a:solidFill>
                  <a:prstClr val="black"/>
                </a:solidFill>
                <a:latin typeface="Arial Narrow" pitchFamily="34" charset="0"/>
              </a:rPr>
              <a:t>ISI Web </a:t>
            </a:r>
            <a:r>
              <a:rPr lang="it-IT" sz="4800" dirty="0" err="1" smtClean="0">
                <a:solidFill>
                  <a:prstClr val="black"/>
                </a:solidFill>
                <a:latin typeface="Arial Narrow" pitchFamily="34" charset="0"/>
              </a:rPr>
              <a:t>of</a:t>
            </a:r>
            <a:r>
              <a:rPr lang="it-IT" sz="4800" dirty="0" smtClean="0">
                <a:solidFill>
                  <a:prstClr val="black"/>
                </a:solidFill>
                <a:latin typeface="Arial Narrow" pitchFamily="34" charset="0"/>
              </a:rPr>
              <a:t> </a:t>
            </a:r>
            <a:r>
              <a:rPr lang="it-IT" sz="4800" dirty="0" err="1" smtClean="0">
                <a:solidFill>
                  <a:prstClr val="black"/>
                </a:solidFill>
                <a:latin typeface="Arial Narrow" pitchFamily="34" charset="0"/>
              </a:rPr>
              <a:t>Knowledge</a:t>
            </a:r>
            <a:endParaRPr lang="it-IT" sz="4800" dirty="0" smtClean="0">
              <a:solidFill>
                <a:prstClr val="black"/>
              </a:solidFill>
              <a:latin typeface="Arial Narrow" pitchFamily="34" charset="0"/>
            </a:endParaRPr>
          </a:p>
          <a:p>
            <a:pPr>
              <a:spcBef>
                <a:spcPct val="50000"/>
              </a:spcBef>
            </a:pPr>
            <a:r>
              <a:rPr lang="it-IT" sz="4800" b="1" dirty="0" err="1" smtClean="0">
                <a:solidFill>
                  <a:prstClr val="black"/>
                </a:solidFill>
                <a:latin typeface="Arial Narrow" pitchFamily="34" charset="0"/>
              </a:rPr>
              <a:t>EndNote</a:t>
            </a:r>
            <a:r>
              <a:rPr lang="it-IT" sz="4800" b="1" dirty="0" smtClean="0">
                <a:solidFill>
                  <a:prstClr val="black"/>
                </a:solidFill>
                <a:latin typeface="Arial Narrow" pitchFamily="34" charset="0"/>
              </a:rPr>
              <a:t> Web</a:t>
            </a:r>
            <a:endParaRPr lang="it-IT" sz="4800" b="1" dirty="0">
              <a:solidFill>
                <a:prstClr val="black"/>
              </a:solidFill>
              <a:latin typeface="Arial Narrow" pitchFamily="34" charset="0"/>
            </a:endParaRPr>
          </a:p>
        </p:txBody>
      </p:sp>
      <p:pic>
        <p:nvPicPr>
          <p:cNvPr id="5122" name="Picture 2"/>
          <p:cNvPicPr>
            <a:picLocks noChangeAspect="1" noChangeArrowheads="1"/>
          </p:cNvPicPr>
          <p:nvPr/>
        </p:nvPicPr>
        <p:blipFill>
          <a:blip r:embed="rId2" cstate="print"/>
          <a:srcRect l="1834" t="20430" r="72966" b="71785"/>
          <a:stretch>
            <a:fillRect/>
          </a:stretch>
        </p:blipFill>
        <p:spPr bwMode="auto">
          <a:xfrm>
            <a:off x="720000" y="1387291"/>
            <a:ext cx="3456384" cy="648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5"/>
          <p:cNvSpPr/>
          <p:nvPr/>
        </p:nvSpPr>
        <p:spPr>
          <a:xfrm>
            <a:off x="0" y="0"/>
            <a:ext cx="9144000" cy="900000"/>
          </a:xfrm>
          <a:prstGeom prst="rect">
            <a:avLst/>
          </a:prstGeom>
          <a:solidFill>
            <a:srgbClr val="AE0000">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Box 2"/>
          <p:cNvSpPr txBox="1">
            <a:spLocks noChangeArrowheads="1"/>
          </p:cNvSpPr>
          <p:nvPr/>
        </p:nvSpPr>
        <p:spPr bwMode="auto">
          <a:xfrm>
            <a:off x="0" y="0"/>
            <a:ext cx="7812360" cy="461665"/>
          </a:xfrm>
          <a:prstGeom prst="rect">
            <a:avLst/>
          </a:prstGeom>
          <a:noFill/>
          <a:ln w="9525">
            <a:noFill/>
            <a:miter lim="800000"/>
            <a:headEnd/>
            <a:tailEnd/>
          </a:ln>
          <a:effectLst/>
        </p:spPr>
        <p:txBody>
          <a:bodyPr wrap="square">
            <a:spAutoFit/>
          </a:bodyPr>
          <a:lstStyle/>
          <a:p>
            <a:pPr algn="just">
              <a:spcBef>
                <a:spcPct val="50000"/>
              </a:spcBef>
            </a:pPr>
            <a:r>
              <a:rPr lang="it-IT" sz="2400" b="1" dirty="0" smtClean="0">
                <a:solidFill>
                  <a:schemeClr val="bg1"/>
                </a:solidFill>
              </a:rPr>
              <a:t>ISI </a:t>
            </a:r>
            <a:r>
              <a:rPr lang="it-IT" sz="2400" b="1" dirty="0" err="1" smtClean="0">
                <a:solidFill>
                  <a:schemeClr val="bg1"/>
                </a:solidFill>
              </a:rPr>
              <a:t>WoK</a:t>
            </a:r>
            <a:r>
              <a:rPr lang="it-IT" sz="2400" b="1" dirty="0" smtClean="0">
                <a:solidFill>
                  <a:schemeClr val="bg1"/>
                </a:solidFill>
              </a:rPr>
              <a:t> </a:t>
            </a:r>
            <a:r>
              <a:rPr lang="en-US" sz="2400" b="1" dirty="0" err="1" smtClean="0">
                <a:solidFill>
                  <a:schemeClr val="bg1"/>
                </a:solidFill>
              </a:rPr>
              <a:t>EndNote</a:t>
            </a:r>
            <a:r>
              <a:rPr lang="en-US" sz="2400" b="1" dirty="0" smtClean="0">
                <a:solidFill>
                  <a:schemeClr val="bg1"/>
                </a:solidFill>
              </a:rPr>
              <a:t> Web</a:t>
            </a:r>
          </a:p>
        </p:txBody>
      </p:sp>
      <p:sp>
        <p:nvSpPr>
          <p:cNvPr id="4" name="Text Box 5"/>
          <p:cNvSpPr txBox="1">
            <a:spLocks noChangeArrowheads="1"/>
          </p:cNvSpPr>
          <p:nvPr/>
        </p:nvSpPr>
        <p:spPr bwMode="auto">
          <a:xfrm>
            <a:off x="0" y="476672"/>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t>https://www.myendnoteweb.com/EndNoteWeb.html</a:t>
            </a:r>
          </a:p>
        </p:txBody>
      </p:sp>
      <p:sp>
        <p:nvSpPr>
          <p:cNvPr id="7" name="Text Box 4"/>
          <p:cNvSpPr txBox="1">
            <a:spLocks noChangeArrowheads="1"/>
          </p:cNvSpPr>
          <p:nvPr/>
        </p:nvSpPr>
        <p:spPr bwMode="auto">
          <a:xfrm>
            <a:off x="228600" y="908720"/>
            <a:ext cx="8610600" cy="4832092"/>
          </a:xfrm>
          <a:prstGeom prst="rect">
            <a:avLst/>
          </a:prstGeom>
          <a:noFill/>
          <a:ln w="9525">
            <a:noFill/>
            <a:miter lim="800000"/>
            <a:headEnd/>
            <a:tailEnd/>
          </a:ln>
          <a:effectLst/>
        </p:spPr>
        <p:txBody>
          <a:bodyPr>
            <a:spAutoFit/>
          </a:bodyPr>
          <a:lstStyle/>
          <a:p>
            <a:pPr algn="just">
              <a:spcBef>
                <a:spcPct val="50000"/>
              </a:spcBef>
            </a:pPr>
            <a:r>
              <a:rPr lang="it-IT" sz="2000" b="1" dirty="0"/>
              <a:t>COS’È </a:t>
            </a:r>
            <a:r>
              <a:rPr lang="it-IT" sz="2000" b="1" dirty="0" err="1" smtClean="0"/>
              <a:t>EndNote</a:t>
            </a:r>
            <a:r>
              <a:rPr lang="it-IT" sz="2000" b="1" dirty="0" smtClean="0"/>
              <a:t> Web?</a:t>
            </a:r>
            <a:endParaRPr lang="it-IT" sz="2000" b="1" dirty="0"/>
          </a:p>
          <a:p>
            <a:pPr algn="just">
              <a:spcBef>
                <a:spcPct val="50000"/>
              </a:spcBef>
            </a:pPr>
            <a:r>
              <a:rPr lang="it-IT" dirty="0" smtClean="0"/>
              <a:t>Programma di gestione bibliografica via web che consente, previa registrazione, l'archiviazione e la formattazione delle citazioni risultanti dalle proprie ricerche.</a:t>
            </a:r>
          </a:p>
          <a:p>
            <a:pPr algn="just">
              <a:spcBef>
                <a:spcPct val="50000"/>
              </a:spcBef>
            </a:pPr>
            <a:r>
              <a:rPr lang="it-IT" u="sng" dirty="0" smtClean="0"/>
              <a:t>Accessibile gratuitamente a tutti gli utenti della rete di Ateneo</a:t>
            </a:r>
            <a:r>
              <a:rPr lang="it-IT" dirty="0" smtClean="0"/>
              <a:t> (grazie all'abbonamento a Web of Science).</a:t>
            </a:r>
          </a:p>
          <a:p>
            <a:pPr algn="just">
              <a:spcBef>
                <a:spcPct val="50000"/>
              </a:spcBef>
            </a:pPr>
            <a:r>
              <a:rPr lang="it-IT" dirty="0" smtClean="0"/>
              <a:t>Consente di:</a:t>
            </a:r>
          </a:p>
          <a:p>
            <a:pPr marL="174625" indent="-174625" algn="just">
              <a:spcBef>
                <a:spcPct val="50000"/>
              </a:spcBef>
              <a:buFont typeface="Arial" pitchFamily="34" charset="0"/>
              <a:buChar char="•"/>
            </a:pPr>
            <a:r>
              <a:rPr lang="en-US" dirty="0" err="1" smtClean="0"/>
              <a:t>importare</a:t>
            </a:r>
            <a:r>
              <a:rPr lang="en-US" dirty="0" smtClean="0"/>
              <a:t>/</a:t>
            </a:r>
            <a:r>
              <a:rPr lang="en-US" dirty="0" err="1" smtClean="0"/>
              <a:t>inserire</a:t>
            </a:r>
            <a:r>
              <a:rPr lang="en-US" dirty="0" smtClean="0"/>
              <a:t>/</a:t>
            </a:r>
            <a:r>
              <a:rPr lang="en-US" dirty="0" err="1" smtClean="0"/>
              <a:t>esportare</a:t>
            </a:r>
            <a:r>
              <a:rPr lang="en-US" dirty="0" smtClean="0"/>
              <a:t> </a:t>
            </a:r>
            <a:r>
              <a:rPr lang="en-US" dirty="0" err="1" smtClean="0"/>
              <a:t>citazioni</a:t>
            </a:r>
            <a:endParaRPr lang="en-US" dirty="0" smtClean="0"/>
          </a:p>
          <a:p>
            <a:pPr marL="174625" indent="-174625" algn="just">
              <a:spcBef>
                <a:spcPct val="50000"/>
              </a:spcBef>
              <a:buFont typeface="Arial" pitchFamily="34" charset="0"/>
              <a:buChar char="•"/>
            </a:pPr>
            <a:r>
              <a:rPr lang="en-US" dirty="0" err="1" smtClean="0"/>
              <a:t>organizzare</a:t>
            </a:r>
            <a:r>
              <a:rPr lang="en-US" dirty="0" smtClean="0"/>
              <a:t> le </a:t>
            </a:r>
            <a:r>
              <a:rPr lang="en-US" dirty="0" err="1" smtClean="0"/>
              <a:t>citazioni</a:t>
            </a:r>
            <a:endParaRPr lang="en-US" dirty="0" smtClean="0"/>
          </a:p>
          <a:p>
            <a:pPr marL="174625" indent="-174625" algn="just">
              <a:spcBef>
                <a:spcPct val="50000"/>
              </a:spcBef>
              <a:buFont typeface="Arial" pitchFamily="34" charset="0"/>
              <a:buChar char="•"/>
            </a:pPr>
            <a:r>
              <a:rPr lang="en-US" dirty="0" err="1" smtClean="0"/>
              <a:t>formattare</a:t>
            </a:r>
            <a:r>
              <a:rPr lang="en-US" dirty="0" smtClean="0"/>
              <a:t> le </a:t>
            </a:r>
            <a:r>
              <a:rPr lang="en-US" dirty="0" err="1" smtClean="0"/>
              <a:t>citazioni</a:t>
            </a:r>
            <a:r>
              <a:rPr lang="en-US" dirty="0" smtClean="0"/>
              <a:t> </a:t>
            </a:r>
            <a:r>
              <a:rPr lang="en-US" dirty="0" err="1" smtClean="0"/>
              <a:t>secondo</a:t>
            </a:r>
            <a:r>
              <a:rPr lang="en-US" dirty="0" smtClean="0"/>
              <a:t> </a:t>
            </a:r>
            <a:r>
              <a:rPr lang="en-US" dirty="0" err="1" smtClean="0"/>
              <a:t>stili</a:t>
            </a:r>
            <a:r>
              <a:rPr lang="en-US" dirty="0" smtClean="0"/>
              <a:t> </a:t>
            </a:r>
            <a:r>
              <a:rPr lang="en-US" dirty="0" err="1" smtClean="0"/>
              <a:t>bibliografici</a:t>
            </a:r>
            <a:r>
              <a:rPr lang="en-US" dirty="0" smtClean="0"/>
              <a:t> </a:t>
            </a:r>
            <a:r>
              <a:rPr lang="en-US" dirty="0" err="1" smtClean="0"/>
              <a:t>differenti</a:t>
            </a:r>
            <a:endParaRPr lang="en-US" dirty="0" smtClean="0"/>
          </a:p>
          <a:p>
            <a:pPr marL="174625" indent="-174625" algn="just">
              <a:spcBef>
                <a:spcPct val="50000"/>
              </a:spcBef>
              <a:buFont typeface="Arial" pitchFamily="34" charset="0"/>
              <a:buChar char="•"/>
            </a:pPr>
            <a:r>
              <a:rPr lang="en-US" dirty="0" err="1" smtClean="0"/>
              <a:t>condividere</a:t>
            </a:r>
            <a:r>
              <a:rPr lang="en-US" dirty="0" smtClean="0"/>
              <a:t> le </a:t>
            </a:r>
            <a:r>
              <a:rPr lang="en-US" dirty="0" err="1" smtClean="0"/>
              <a:t>citazioni</a:t>
            </a:r>
            <a:endParaRPr lang="en-US" dirty="0" smtClean="0"/>
          </a:p>
          <a:p>
            <a:pPr marL="174625" indent="-174625" algn="just">
              <a:spcBef>
                <a:spcPct val="50000"/>
              </a:spcBef>
              <a:buFont typeface="Arial" pitchFamily="34" charset="0"/>
              <a:buChar char="•"/>
            </a:pPr>
            <a:r>
              <a:rPr lang="en-US" dirty="0" err="1" smtClean="0"/>
              <a:t>importare</a:t>
            </a:r>
            <a:r>
              <a:rPr lang="en-US" dirty="0" smtClean="0"/>
              <a:t> le </a:t>
            </a:r>
            <a:r>
              <a:rPr lang="en-US" dirty="0" err="1" smtClean="0"/>
              <a:t>citazioni</a:t>
            </a:r>
            <a:r>
              <a:rPr lang="en-US" dirty="0" smtClean="0"/>
              <a:t> in </a:t>
            </a:r>
            <a:r>
              <a:rPr lang="en-US" dirty="0" err="1" smtClean="0"/>
              <a:t>documento</a:t>
            </a:r>
            <a:r>
              <a:rPr lang="en-US" dirty="0" smtClean="0"/>
              <a:t> </a:t>
            </a:r>
            <a:r>
              <a:rPr lang="en-US" dirty="0" err="1" smtClean="0"/>
              <a:t>di</a:t>
            </a:r>
            <a:r>
              <a:rPr lang="en-US" dirty="0" smtClean="0"/>
              <a:t> </a:t>
            </a:r>
            <a:r>
              <a:rPr lang="en-US" dirty="0" err="1" smtClean="0"/>
              <a:t>testo</a:t>
            </a:r>
            <a:r>
              <a:rPr lang="en-US" dirty="0" smtClean="0"/>
              <a:t> (MS Word) </a:t>
            </a:r>
            <a:r>
              <a:rPr lang="en-US" dirty="0" err="1" smtClean="0"/>
              <a:t>durante</a:t>
            </a:r>
            <a:r>
              <a:rPr lang="en-US" dirty="0" smtClean="0"/>
              <a:t> la </a:t>
            </a:r>
            <a:r>
              <a:rPr lang="en-US" dirty="0" err="1" smtClean="0"/>
              <a:t>composizione</a:t>
            </a:r>
            <a:endParaRPr lang="en-US" dirty="0" smtClean="0"/>
          </a:p>
        </p:txBody>
      </p:sp>
      <p:pic>
        <p:nvPicPr>
          <p:cNvPr id="6146" name="Picture 2"/>
          <p:cNvPicPr>
            <a:picLocks noChangeAspect="1" noChangeArrowheads="1"/>
          </p:cNvPicPr>
          <p:nvPr/>
        </p:nvPicPr>
        <p:blipFill>
          <a:blip r:embed="rId3" cstate="print"/>
          <a:srcRect t="19895" r="33334" b="71784"/>
          <a:stretch>
            <a:fillRect/>
          </a:stretch>
        </p:blipFill>
        <p:spPr bwMode="auto">
          <a:xfrm>
            <a:off x="0" y="6165304"/>
            <a:ext cx="9144000" cy="692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664" t="21252" r="4863" b="7514"/>
          <a:stretch>
            <a:fillRect/>
          </a:stretch>
        </p:blipFill>
        <p:spPr bwMode="auto">
          <a:xfrm>
            <a:off x="1" y="0"/>
            <a:ext cx="3937574" cy="255213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1014" t="21862" r="4863" b="7107"/>
          <a:stretch>
            <a:fillRect/>
          </a:stretch>
        </p:blipFill>
        <p:spPr bwMode="auto">
          <a:xfrm>
            <a:off x="1" y="2"/>
            <a:ext cx="3976303" cy="257942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l="1381" t="18809" r="5385" b="4245"/>
          <a:stretch>
            <a:fillRect/>
          </a:stretch>
        </p:blipFill>
        <p:spPr bwMode="auto">
          <a:xfrm>
            <a:off x="1924334" y="1797588"/>
            <a:ext cx="7219666" cy="5060411"/>
          </a:xfrm>
          <a:prstGeom prst="rect">
            <a:avLst/>
          </a:prstGeom>
          <a:noFill/>
          <a:ln w="9525">
            <a:noFill/>
            <a:miter lim="800000"/>
            <a:headEnd/>
            <a:tailEnd/>
          </a:ln>
        </p:spPr>
      </p:pic>
      <p:sp>
        <p:nvSpPr>
          <p:cNvPr id="5" name="Ovale 4"/>
          <p:cNvSpPr/>
          <p:nvPr/>
        </p:nvSpPr>
        <p:spPr>
          <a:xfrm>
            <a:off x="620008" y="982157"/>
            <a:ext cx="1754701" cy="6965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2 5"/>
          <p:cNvCxnSpPr/>
          <p:nvPr/>
        </p:nvCxnSpPr>
        <p:spPr>
          <a:xfrm>
            <a:off x="1255594" y="1665027"/>
            <a:ext cx="641445" cy="57320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0" y="2715905"/>
            <a:ext cx="1924334" cy="584775"/>
          </a:xfrm>
          <a:prstGeom prst="rect">
            <a:avLst/>
          </a:prstGeom>
          <a:noFill/>
        </p:spPr>
        <p:txBody>
          <a:bodyPr wrap="square" rtlCol="0">
            <a:spAutoFit/>
          </a:bodyPr>
          <a:lstStyle/>
          <a:p>
            <a:pPr algn="r"/>
            <a:r>
              <a:rPr lang="it-IT" sz="1600" dirty="0" smtClean="0"/>
              <a:t>ricerca tra i propri riferimenti</a:t>
            </a:r>
            <a:endParaRPr lang="it-IT" dirty="0"/>
          </a:p>
        </p:txBody>
      </p:sp>
      <p:cxnSp>
        <p:nvCxnSpPr>
          <p:cNvPr id="13" name="Connettore 2 12"/>
          <p:cNvCxnSpPr/>
          <p:nvPr/>
        </p:nvCxnSpPr>
        <p:spPr>
          <a:xfrm flipV="1">
            <a:off x="95536" y="3275463"/>
            <a:ext cx="2088000" cy="22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4271752" y="177421"/>
            <a:ext cx="4872248" cy="1569660"/>
          </a:xfrm>
          <a:prstGeom prst="rect">
            <a:avLst/>
          </a:prstGeom>
          <a:noFill/>
        </p:spPr>
        <p:txBody>
          <a:bodyPr wrap="square" rtlCol="0">
            <a:spAutoFit/>
          </a:bodyPr>
          <a:lstStyle/>
          <a:p>
            <a:r>
              <a:rPr lang="it-IT" sz="1600" dirty="0" smtClean="0"/>
              <a:t>Le citazioni importate vengono salvate in </a:t>
            </a:r>
            <a:r>
              <a:rPr lang="it-IT" sz="1600" b="1" dirty="0" err="1" smtClean="0"/>
              <a:t>My</a:t>
            </a:r>
            <a:r>
              <a:rPr lang="it-IT" sz="1600" b="1" dirty="0" smtClean="0"/>
              <a:t> </a:t>
            </a:r>
            <a:r>
              <a:rPr lang="it-IT" sz="1600" b="1" dirty="0" err="1" smtClean="0"/>
              <a:t>References</a:t>
            </a:r>
            <a:r>
              <a:rPr lang="it-IT" sz="1600" dirty="0" smtClean="0"/>
              <a:t> nel gruppo </a:t>
            </a:r>
            <a:r>
              <a:rPr lang="it-IT" sz="1600" b="1" dirty="0" err="1" smtClean="0"/>
              <a:t>Unfiled</a:t>
            </a:r>
            <a:r>
              <a:rPr lang="it-IT" sz="1600" dirty="0" smtClean="0"/>
              <a:t>.</a:t>
            </a:r>
          </a:p>
          <a:p>
            <a:pPr algn="just"/>
            <a:endParaRPr lang="it-IT" sz="1600" dirty="0" smtClean="0"/>
          </a:p>
          <a:p>
            <a:pPr algn="just"/>
            <a:r>
              <a:rPr lang="it-IT" sz="1600" dirty="0" smtClean="0"/>
              <a:t>È possibile organizzare i risultati creando gruppi personalizzati in cui raggruppare i riferimenti.</a:t>
            </a:r>
            <a:endParaRPr lang="it-IT" sz="1600" dirty="0"/>
          </a:p>
        </p:txBody>
      </p:sp>
      <p:cxnSp>
        <p:nvCxnSpPr>
          <p:cNvPr id="16" name="Connettore 2 15"/>
          <p:cNvCxnSpPr/>
          <p:nvPr/>
        </p:nvCxnSpPr>
        <p:spPr>
          <a:xfrm flipH="1">
            <a:off x="3330054" y="1569493"/>
            <a:ext cx="3398292" cy="21017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Parentesi graffa aperta 20"/>
          <p:cNvSpPr/>
          <p:nvPr/>
        </p:nvSpPr>
        <p:spPr>
          <a:xfrm>
            <a:off x="1937982" y="4067033"/>
            <a:ext cx="163773" cy="1146412"/>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2" name="CasellaDiTesto 21"/>
          <p:cNvSpPr txBox="1"/>
          <p:nvPr/>
        </p:nvSpPr>
        <p:spPr>
          <a:xfrm>
            <a:off x="0" y="4271750"/>
            <a:ext cx="1924334" cy="584775"/>
          </a:xfrm>
          <a:prstGeom prst="rect">
            <a:avLst/>
          </a:prstGeom>
          <a:noFill/>
        </p:spPr>
        <p:txBody>
          <a:bodyPr wrap="square" rtlCol="0">
            <a:spAutoFit/>
          </a:bodyPr>
          <a:lstStyle/>
          <a:p>
            <a:pPr algn="r"/>
            <a:r>
              <a:rPr lang="it-IT" sz="1600" dirty="0" smtClean="0"/>
              <a:t>gruppi personalizzati</a:t>
            </a:r>
            <a:endParaRPr lang="it-IT"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5"/>
          <p:cNvSpPr/>
          <p:nvPr/>
        </p:nvSpPr>
        <p:spPr>
          <a:xfrm>
            <a:off x="0" y="0"/>
            <a:ext cx="9144000" cy="900000"/>
          </a:xfrm>
          <a:prstGeom prst="rect">
            <a:avLst/>
          </a:prstGeom>
          <a:solidFill>
            <a:srgbClr val="AE0000">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p:cNvPicPr>
            <a:picLocks noChangeAspect="1" noChangeArrowheads="1"/>
          </p:cNvPicPr>
          <p:nvPr/>
        </p:nvPicPr>
        <p:blipFill>
          <a:blip r:embed="rId3" cstate="print"/>
          <a:srcRect l="900" t="21333" r="5034" b="5024"/>
          <a:stretch>
            <a:fillRect/>
          </a:stretch>
        </p:blipFill>
        <p:spPr bwMode="auto">
          <a:xfrm>
            <a:off x="0" y="518607"/>
            <a:ext cx="9144000" cy="4596983"/>
          </a:xfrm>
          <a:prstGeom prst="rect">
            <a:avLst/>
          </a:prstGeom>
          <a:noFill/>
          <a:ln w="9525">
            <a:noFill/>
            <a:miter lim="800000"/>
            <a:headEnd/>
            <a:tailEnd/>
          </a:ln>
        </p:spPr>
      </p:pic>
      <p:sp>
        <p:nvSpPr>
          <p:cNvPr id="4" name="Rettangolo 3"/>
          <p:cNvSpPr/>
          <p:nvPr/>
        </p:nvSpPr>
        <p:spPr>
          <a:xfrm>
            <a:off x="3493827" y="2497529"/>
            <a:ext cx="2442949" cy="10508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3166281" y="3466037"/>
            <a:ext cx="409432" cy="1665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2 5"/>
          <p:cNvCxnSpPr>
            <a:stCxn id="5" idx="6"/>
            <a:endCxn id="4" idx="2"/>
          </p:cNvCxnSpPr>
          <p:nvPr/>
        </p:nvCxnSpPr>
        <p:spPr>
          <a:xfrm flipV="1">
            <a:off x="3575713" y="3548407"/>
            <a:ext cx="1139589" cy="7503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e 7"/>
          <p:cNvSpPr/>
          <p:nvPr/>
        </p:nvSpPr>
        <p:spPr>
          <a:xfrm>
            <a:off x="4901821" y="4558340"/>
            <a:ext cx="409432" cy="3684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4353637" y="5247549"/>
            <a:ext cx="3343701" cy="584775"/>
          </a:xfrm>
          <a:prstGeom prst="rect">
            <a:avLst/>
          </a:prstGeom>
          <a:noFill/>
        </p:spPr>
        <p:txBody>
          <a:bodyPr wrap="square" rtlCol="0">
            <a:spAutoFit/>
          </a:bodyPr>
          <a:lstStyle/>
          <a:p>
            <a:r>
              <a:rPr lang="it-IT" sz="1600" dirty="0" smtClean="0"/>
              <a:t>mostra l’elenco dei gruppi cui appartiene la citazione</a:t>
            </a:r>
            <a:endParaRPr lang="it-IT" sz="1600" dirty="0"/>
          </a:p>
        </p:txBody>
      </p:sp>
      <p:cxnSp>
        <p:nvCxnSpPr>
          <p:cNvPr id="10" name="Connettore 2 9"/>
          <p:cNvCxnSpPr>
            <a:endCxn id="8" idx="4"/>
          </p:cNvCxnSpPr>
          <p:nvPr/>
        </p:nvCxnSpPr>
        <p:spPr>
          <a:xfrm flipH="1" flipV="1">
            <a:off x="5106537" y="4926829"/>
            <a:ext cx="816591" cy="3821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 Box 2"/>
          <p:cNvSpPr txBox="1">
            <a:spLocks noChangeArrowheads="1"/>
          </p:cNvSpPr>
          <p:nvPr/>
        </p:nvSpPr>
        <p:spPr bwMode="auto">
          <a:xfrm>
            <a:off x="0" y="0"/>
            <a:ext cx="781236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chemeClr val="bg1"/>
                </a:solidFill>
              </a:rPr>
              <a:t>EndNote</a:t>
            </a:r>
            <a:r>
              <a:rPr lang="it-IT" sz="2000" dirty="0" smtClean="0">
                <a:solidFill>
                  <a:schemeClr val="bg1"/>
                </a:solidFill>
              </a:rPr>
              <a:t> Web – organizzare le citazioni</a:t>
            </a:r>
            <a:endParaRPr lang="it-IT" sz="2000" dirty="0">
              <a:solidFill>
                <a:schemeClr val="bg1"/>
              </a:solidFill>
            </a:endParaRPr>
          </a:p>
        </p:txBody>
      </p:sp>
      <p:sp>
        <p:nvSpPr>
          <p:cNvPr id="13" name="CasellaDiTesto 12"/>
          <p:cNvSpPr txBox="1"/>
          <p:nvPr/>
        </p:nvSpPr>
        <p:spPr>
          <a:xfrm>
            <a:off x="0" y="5934670"/>
            <a:ext cx="9144000" cy="923330"/>
          </a:xfrm>
          <a:prstGeom prst="rect">
            <a:avLst/>
          </a:prstGeom>
          <a:noFill/>
        </p:spPr>
        <p:txBody>
          <a:bodyPr wrap="square" rtlCol="0">
            <a:spAutoFit/>
          </a:bodyPr>
          <a:lstStyle/>
          <a:p>
            <a:pPr algn="just"/>
            <a:r>
              <a:rPr lang="it-IT" dirty="0" smtClean="0"/>
              <a:t>È possibile </a:t>
            </a:r>
            <a:r>
              <a:rPr lang="it-IT" u="sng" dirty="0" smtClean="0"/>
              <a:t>spostare una o più citazioni in un gruppo </a:t>
            </a:r>
            <a:r>
              <a:rPr lang="it-IT" dirty="0" smtClean="0"/>
              <a:t>selezionandole e poi scegliendo tra i gruppi già creati quello di interesse, oppure selezionando la voce </a:t>
            </a:r>
            <a:r>
              <a:rPr lang="it-IT" b="1" dirty="0" smtClean="0"/>
              <a:t>New </a:t>
            </a:r>
            <a:r>
              <a:rPr lang="it-IT" b="1" dirty="0" err="1" smtClean="0"/>
              <a:t>group</a:t>
            </a:r>
            <a:r>
              <a:rPr lang="it-IT" dirty="0" smtClean="0"/>
              <a:t> per crearne uno nuovo.</a:t>
            </a:r>
            <a:endParaRPr lang="it-IT"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5"/>
          <p:cNvSpPr/>
          <p:nvPr/>
        </p:nvSpPr>
        <p:spPr>
          <a:xfrm>
            <a:off x="0" y="0"/>
            <a:ext cx="9144000" cy="900000"/>
          </a:xfrm>
          <a:prstGeom prst="rect">
            <a:avLst/>
          </a:prstGeom>
          <a:solidFill>
            <a:srgbClr val="AE0000">
              <a:alpha val="74902"/>
            </a:srgb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p:cNvPicPr>
            <a:picLocks noChangeAspect="1" noChangeArrowheads="1"/>
          </p:cNvPicPr>
          <p:nvPr/>
        </p:nvPicPr>
        <p:blipFill>
          <a:blip r:embed="rId3" cstate="print"/>
          <a:srcRect l="1617" t="17558" r="59577" b="40202"/>
          <a:stretch>
            <a:fillRect/>
          </a:stretch>
        </p:blipFill>
        <p:spPr bwMode="auto">
          <a:xfrm>
            <a:off x="1" y="436737"/>
            <a:ext cx="2893324" cy="236473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1244" t="17326" r="47022" b="32179"/>
          <a:stretch>
            <a:fillRect/>
          </a:stretch>
        </p:blipFill>
        <p:spPr bwMode="auto">
          <a:xfrm>
            <a:off x="1624085" y="900759"/>
            <a:ext cx="3985145" cy="2920616"/>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l="871" t="17326" r="47637" b="41097"/>
          <a:stretch>
            <a:fillRect/>
          </a:stretch>
        </p:blipFill>
        <p:spPr bwMode="auto">
          <a:xfrm>
            <a:off x="5363570" y="2247307"/>
            <a:ext cx="3780430" cy="2292000"/>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l="1119" t="17823" r="8334" b="23538"/>
          <a:stretch>
            <a:fillRect/>
          </a:stretch>
        </p:blipFill>
        <p:spPr bwMode="auto">
          <a:xfrm>
            <a:off x="423080" y="4182029"/>
            <a:ext cx="5390866" cy="2621382"/>
          </a:xfrm>
          <a:prstGeom prst="rect">
            <a:avLst/>
          </a:prstGeom>
          <a:noFill/>
          <a:ln w="9525">
            <a:noFill/>
            <a:miter lim="800000"/>
            <a:headEnd/>
            <a:tailEnd/>
          </a:ln>
        </p:spPr>
      </p:pic>
      <p:sp>
        <p:nvSpPr>
          <p:cNvPr id="6" name="Ovale 5"/>
          <p:cNvSpPr/>
          <p:nvPr/>
        </p:nvSpPr>
        <p:spPr>
          <a:xfrm>
            <a:off x="0" y="436736"/>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8" name="Ovale 7"/>
          <p:cNvSpPr/>
          <p:nvPr/>
        </p:nvSpPr>
        <p:spPr>
          <a:xfrm>
            <a:off x="1624084" y="914407"/>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sp>
        <p:nvSpPr>
          <p:cNvPr id="9" name="Ovale 8"/>
          <p:cNvSpPr/>
          <p:nvPr/>
        </p:nvSpPr>
        <p:spPr>
          <a:xfrm>
            <a:off x="5363570" y="2251890"/>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3</a:t>
            </a:r>
            <a:endParaRPr lang="it-IT" b="1" dirty="0">
              <a:solidFill>
                <a:schemeClr val="tx1"/>
              </a:solidFill>
            </a:endParaRPr>
          </a:p>
        </p:txBody>
      </p:sp>
      <p:sp>
        <p:nvSpPr>
          <p:cNvPr id="10" name="Ovale 9"/>
          <p:cNvSpPr/>
          <p:nvPr/>
        </p:nvSpPr>
        <p:spPr>
          <a:xfrm>
            <a:off x="409433" y="4162574"/>
            <a:ext cx="395536" cy="36004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4</a:t>
            </a:r>
            <a:endParaRPr lang="it-IT" b="1" dirty="0">
              <a:solidFill>
                <a:schemeClr val="tx1"/>
              </a:solidFill>
            </a:endParaRPr>
          </a:p>
        </p:txBody>
      </p:sp>
      <p:sp>
        <p:nvSpPr>
          <p:cNvPr id="11" name="CasellaDiTesto 10"/>
          <p:cNvSpPr txBox="1"/>
          <p:nvPr/>
        </p:nvSpPr>
        <p:spPr>
          <a:xfrm>
            <a:off x="6168789" y="914407"/>
            <a:ext cx="2729553" cy="1323439"/>
          </a:xfrm>
          <a:prstGeom prst="rect">
            <a:avLst/>
          </a:prstGeom>
          <a:noFill/>
        </p:spPr>
        <p:txBody>
          <a:bodyPr wrap="square" rtlCol="0">
            <a:spAutoFit/>
          </a:bodyPr>
          <a:lstStyle/>
          <a:p>
            <a:pPr marL="342900" indent="-342900" algn="just">
              <a:buFont typeface="+mj-lt"/>
              <a:buAutoNum type="arabicPeriod"/>
            </a:pPr>
            <a:r>
              <a:rPr lang="it-IT" sz="1600" dirty="0" smtClean="0"/>
              <a:t>Selezionare il DB</a:t>
            </a:r>
          </a:p>
          <a:p>
            <a:pPr marL="342900" indent="-342900" algn="just">
              <a:buFont typeface="+mj-lt"/>
              <a:buAutoNum type="arabicPeriod"/>
            </a:pPr>
            <a:r>
              <a:rPr lang="it-IT" sz="1600" dirty="0" smtClean="0"/>
              <a:t>Impostare i criteri di ricerca</a:t>
            </a:r>
          </a:p>
          <a:p>
            <a:pPr marL="342900" indent="-342900" algn="just">
              <a:buFont typeface="+mj-lt"/>
              <a:buAutoNum type="arabicPeriod"/>
            </a:pPr>
            <a:r>
              <a:rPr lang="it-IT" sz="1600" dirty="0" smtClean="0"/>
              <a:t>Recuperare i risultati</a:t>
            </a:r>
          </a:p>
          <a:p>
            <a:pPr marL="342900" indent="-342900" algn="just">
              <a:buFont typeface="+mj-lt"/>
              <a:buAutoNum type="arabicPeriod"/>
            </a:pPr>
            <a:r>
              <a:rPr lang="it-IT" sz="1600" dirty="0" smtClean="0"/>
              <a:t>Organizzare i risultati</a:t>
            </a:r>
            <a:endParaRPr lang="it-IT" sz="1600" dirty="0"/>
          </a:p>
        </p:txBody>
      </p:sp>
      <p:sp>
        <p:nvSpPr>
          <p:cNvPr id="12" name="Text Box 2"/>
          <p:cNvSpPr txBox="1">
            <a:spLocks noChangeArrowheads="1"/>
          </p:cNvSpPr>
          <p:nvPr/>
        </p:nvSpPr>
        <p:spPr bwMode="auto">
          <a:xfrm>
            <a:off x="0" y="0"/>
            <a:ext cx="9144000" cy="400110"/>
          </a:xfrm>
          <a:prstGeom prst="rect">
            <a:avLst/>
          </a:prstGeom>
          <a:noFill/>
          <a:ln w="9525">
            <a:noFill/>
            <a:miter lim="800000"/>
            <a:headEnd/>
            <a:tailEnd/>
          </a:ln>
          <a:effectLst/>
        </p:spPr>
        <p:txBody>
          <a:bodyPr wrap="square">
            <a:spAutoFit/>
          </a:bodyPr>
          <a:lstStyle/>
          <a:p>
            <a:pPr algn="just">
              <a:spcBef>
                <a:spcPct val="50000"/>
              </a:spcBef>
            </a:pPr>
            <a:r>
              <a:rPr lang="it-IT" sz="2000" dirty="0" err="1" smtClean="0">
                <a:solidFill>
                  <a:schemeClr val="bg1"/>
                </a:solidFill>
              </a:rPr>
              <a:t>EndNote</a:t>
            </a:r>
            <a:r>
              <a:rPr lang="it-IT" sz="2000" dirty="0" smtClean="0">
                <a:solidFill>
                  <a:schemeClr val="bg1"/>
                </a:solidFill>
              </a:rPr>
              <a:t> Web – </a:t>
            </a:r>
            <a:r>
              <a:rPr lang="it-IT" sz="2000" dirty="0" err="1" smtClean="0">
                <a:solidFill>
                  <a:schemeClr val="bg1"/>
                </a:solidFill>
              </a:rPr>
              <a:t>Collect</a:t>
            </a:r>
            <a:r>
              <a:rPr lang="it-IT" sz="2000" dirty="0" smtClean="0">
                <a:solidFill>
                  <a:schemeClr val="bg1"/>
                </a:solidFill>
              </a:rPr>
              <a:t> - importare le citazioni da basi di dati</a:t>
            </a:r>
            <a:endParaRPr lang="it-IT" sz="2000" dirty="0">
              <a:solidFill>
                <a:schemeClr val="bg1"/>
              </a:solidFill>
            </a:endParaRPr>
          </a:p>
        </p:txBody>
      </p:sp>
      <p:sp>
        <p:nvSpPr>
          <p:cNvPr id="13" name="Ovale 12"/>
          <p:cNvSpPr/>
          <p:nvPr/>
        </p:nvSpPr>
        <p:spPr>
          <a:xfrm>
            <a:off x="1037230" y="1064524"/>
            <a:ext cx="545910" cy="245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191068" y="1228297"/>
            <a:ext cx="750628" cy="2729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p:cNvCxnSpPr>
            <a:stCxn id="13" idx="4"/>
            <a:endCxn id="14" idx="6"/>
          </p:cNvCxnSpPr>
          <p:nvPr/>
        </p:nvCxnSpPr>
        <p:spPr>
          <a:xfrm flipH="1">
            <a:off x="941696" y="1310185"/>
            <a:ext cx="368489" cy="545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0" y="2756849"/>
            <a:ext cx="1665027" cy="523220"/>
          </a:xfrm>
          <a:prstGeom prst="rect">
            <a:avLst/>
          </a:prstGeom>
          <a:noFill/>
        </p:spPr>
        <p:txBody>
          <a:bodyPr wrap="square" rtlCol="0">
            <a:spAutoFit/>
          </a:bodyPr>
          <a:lstStyle/>
          <a:p>
            <a:r>
              <a:rPr lang="it-IT" sz="1400" dirty="0" smtClean="0"/>
              <a:t>NB Si vedono solo i </a:t>
            </a:r>
            <a:r>
              <a:rPr lang="it-IT" sz="1400" dirty="0" err="1" smtClean="0"/>
              <a:t>favorites</a:t>
            </a:r>
            <a:endParaRPr lang="it-IT" sz="1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5794</TotalTime>
  <Words>9652</Words>
  <Application>Microsoft Office PowerPoint</Application>
  <PresentationFormat>Presentazione su schermo (4:3)</PresentationFormat>
  <Paragraphs>928</Paragraphs>
  <Slides>151</Slides>
  <Notes>115</Notes>
  <HiddenSlides>0</HiddenSlides>
  <MMClips>0</MMClips>
  <ScaleCrop>false</ScaleCrop>
  <HeadingPairs>
    <vt:vector size="4" baseType="variant">
      <vt:variant>
        <vt:lpstr>Tema</vt:lpstr>
      </vt:variant>
      <vt:variant>
        <vt:i4>19</vt:i4>
      </vt:variant>
      <vt:variant>
        <vt:lpstr>Titoli diapositive</vt:lpstr>
      </vt:variant>
      <vt:variant>
        <vt:i4>151</vt:i4>
      </vt:variant>
    </vt:vector>
  </HeadingPairs>
  <TitlesOfParts>
    <vt:vector size="170" baseType="lpstr">
      <vt:lpstr>Tema di Office</vt:lpstr>
      <vt:lpstr>Struttura predefinita</vt:lpstr>
      <vt:lpstr>1_Struttura predefinita</vt:lpstr>
      <vt:lpstr>2_Struttura predefinita</vt:lpstr>
      <vt:lpstr>3_Struttura predefinita</vt:lpstr>
      <vt:lpstr>4_Struttura predefinita</vt:lpstr>
      <vt:lpstr>5_Struttura predefinita</vt:lpstr>
      <vt:lpstr>6_Struttura predefinita</vt:lpstr>
      <vt:lpstr>7_Struttura predefinita</vt:lpstr>
      <vt:lpstr>8_Struttura predefinita</vt:lpstr>
      <vt:lpstr>9_Struttura predefinita</vt:lpstr>
      <vt:lpstr>10_Struttura predefinita</vt:lpstr>
      <vt:lpstr>11_Struttura predefinita</vt:lpstr>
      <vt:lpstr>1_Tema di Office</vt:lpstr>
      <vt:lpstr>2_Tema di Office</vt:lpstr>
      <vt:lpstr>3_Tema di Office</vt:lpstr>
      <vt:lpstr>4_Tema di Office</vt:lpstr>
      <vt:lpstr>5_Tema di Office</vt:lpstr>
      <vt:lpstr>6_Tema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TecnologieBiomediche</dc:creator>
  <cp:lastModifiedBy>MS Office</cp:lastModifiedBy>
  <cp:revision>777</cp:revision>
  <dcterms:created xsi:type="dcterms:W3CDTF">2012-05-08T10:26:37Z</dcterms:created>
  <dcterms:modified xsi:type="dcterms:W3CDTF">2014-05-05T09:57:53Z</dcterms:modified>
</cp:coreProperties>
</file>