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86" r:id="rId2"/>
    <p:sldId id="256" r:id="rId3"/>
    <p:sldId id="334" r:id="rId4"/>
    <p:sldId id="275" r:id="rId5"/>
    <p:sldId id="337" r:id="rId6"/>
    <p:sldId id="348" r:id="rId7"/>
    <p:sldId id="338" r:id="rId8"/>
    <p:sldId id="339" r:id="rId9"/>
    <p:sldId id="344" r:id="rId10"/>
    <p:sldId id="345" r:id="rId11"/>
    <p:sldId id="343" r:id="rId12"/>
    <p:sldId id="346" r:id="rId13"/>
    <p:sldId id="340" r:id="rId14"/>
    <p:sldId id="347" r:id="rId15"/>
    <p:sldId id="341" r:id="rId16"/>
    <p:sldId id="352" r:id="rId17"/>
    <p:sldId id="349" r:id="rId18"/>
    <p:sldId id="350" r:id="rId19"/>
    <p:sldId id="276" r:id="rId20"/>
    <p:sldId id="381" r:id="rId21"/>
    <p:sldId id="351" r:id="rId22"/>
    <p:sldId id="354" r:id="rId23"/>
    <p:sldId id="355" r:id="rId24"/>
    <p:sldId id="353" r:id="rId25"/>
    <p:sldId id="357" r:id="rId26"/>
    <p:sldId id="361" r:id="rId27"/>
    <p:sldId id="363" r:id="rId28"/>
    <p:sldId id="364" r:id="rId29"/>
    <p:sldId id="359" r:id="rId30"/>
    <p:sldId id="360" r:id="rId31"/>
    <p:sldId id="362" r:id="rId32"/>
    <p:sldId id="365" r:id="rId33"/>
    <p:sldId id="366" r:id="rId34"/>
    <p:sldId id="367" r:id="rId35"/>
    <p:sldId id="368" r:id="rId36"/>
    <p:sldId id="369" r:id="rId37"/>
    <p:sldId id="370" r:id="rId38"/>
    <p:sldId id="375" r:id="rId39"/>
    <p:sldId id="378" r:id="rId40"/>
    <p:sldId id="371" r:id="rId41"/>
    <p:sldId id="373" r:id="rId42"/>
    <p:sldId id="374" r:id="rId43"/>
    <p:sldId id="379" r:id="rId44"/>
    <p:sldId id="377" r:id="rId45"/>
    <p:sldId id="376" r:id="rId46"/>
    <p:sldId id="380" r:id="rId47"/>
    <p:sldId id="382" r:id="rId48"/>
    <p:sldId id="383" r:id="rId49"/>
    <p:sldId id="384" r:id="rId50"/>
    <p:sldId id="385" r:id="rId51"/>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388" autoAdjust="0"/>
  </p:normalViewPr>
  <p:slideViewPr>
    <p:cSldViewPr snapToGrid="0">
      <p:cViewPr>
        <p:scale>
          <a:sx n="80" d="100"/>
          <a:sy n="80" d="100"/>
        </p:scale>
        <p:origin x="-118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64"/>
    </p:cViewPr>
  </p:sorterViewPr>
  <p:notesViewPr>
    <p:cSldViewPr snapToGrid="0">
      <p:cViewPr varScale="1">
        <p:scale>
          <a:sx n="60" d="100"/>
          <a:sy n="60" d="100"/>
        </p:scale>
        <p:origin x="-2838"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659744" cy="512058"/>
          </a:xfrm>
          <a:prstGeom prst="rect">
            <a:avLst/>
          </a:prstGeom>
        </p:spPr>
        <p:txBody>
          <a:bodyPr vert="horz" lIns="94759" tIns="47380" rIns="94759" bIns="47380" rtlCol="0"/>
          <a:lstStyle>
            <a:lvl1pPr algn="l">
              <a:defRPr sz="1200"/>
            </a:lvl1pPr>
          </a:lstStyle>
          <a:p>
            <a:r>
              <a:rPr lang="it-IT" sz="1000" dirty="0"/>
              <a:t>Corso Informatica – SS Medicina Nucleare, Cardiochirurgia, Chirurgia Generale, Ginecologia ed Ostetricia, Ortopedia e Traumatologia, Otorinolaringoiatria, Urologia</a:t>
            </a:r>
          </a:p>
        </p:txBody>
      </p:sp>
      <p:sp>
        <p:nvSpPr>
          <p:cNvPr id="3" name="Segnaposto data 2"/>
          <p:cNvSpPr>
            <a:spLocks noGrp="1"/>
          </p:cNvSpPr>
          <p:nvPr>
            <p:ph type="dt" sz="quarter" idx="1"/>
          </p:nvPr>
        </p:nvSpPr>
        <p:spPr>
          <a:xfrm>
            <a:off x="4020725" y="0"/>
            <a:ext cx="3076917" cy="512058"/>
          </a:xfrm>
          <a:prstGeom prst="rect">
            <a:avLst/>
          </a:prstGeom>
        </p:spPr>
        <p:txBody>
          <a:bodyPr vert="horz" lIns="94759" tIns="47380" rIns="94759" bIns="47380" rtlCol="0"/>
          <a:lstStyle>
            <a:lvl1pPr algn="r">
              <a:defRPr sz="1200"/>
            </a:lvl1pPr>
          </a:lstStyle>
          <a:p>
            <a:r>
              <a:rPr lang="it-IT" sz="1000" dirty="0" smtClean="0">
                <a:latin typeface="Tahoma" pitchFamily="34" charset="0"/>
                <a:cs typeface="Tahoma" pitchFamily="34" charset="0"/>
              </a:rPr>
              <a:t>AA 2012/2013</a:t>
            </a:r>
          </a:p>
          <a:p>
            <a:endParaRPr lang="it-IT" dirty="0"/>
          </a:p>
        </p:txBody>
      </p:sp>
      <p:sp>
        <p:nvSpPr>
          <p:cNvPr id="4" name="Segnaposto piè di pagina 3"/>
          <p:cNvSpPr>
            <a:spLocks noGrp="1"/>
          </p:cNvSpPr>
          <p:nvPr>
            <p:ph type="ftr" sz="quarter" idx="2"/>
          </p:nvPr>
        </p:nvSpPr>
        <p:spPr>
          <a:xfrm>
            <a:off x="0" y="9720919"/>
            <a:ext cx="3076917" cy="512058"/>
          </a:xfrm>
          <a:prstGeom prst="rect">
            <a:avLst/>
          </a:prstGeom>
        </p:spPr>
        <p:txBody>
          <a:bodyPr vert="horz" lIns="94759" tIns="47380" rIns="94759" bIns="47380" rtlCol="0" anchor="b"/>
          <a:lstStyle>
            <a:lvl1pPr algn="l">
              <a:defRPr sz="1200"/>
            </a:lvl1pPr>
          </a:lstStyle>
          <a:p>
            <a:r>
              <a:rPr lang="it-IT" sz="1000" dirty="0" smtClean="0">
                <a:latin typeface="Tahoma" pitchFamily="34" charset="0"/>
                <a:cs typeface="Tahoma" pitchFamily="34" charset="0"/>
              </a:rPr>
              <a:t>Prof.ssa Marcelli</a:t>
            </a:r>
          </a:p>
        </p:txBody>
      </p:sp>
      <p:sp>
        <p:nvSpPr>
          <p:cNvPr id="5" name="Segnaposto numero diapositiva 4"/>
          <p:cNvSpPr>
            <a:spLocks noGrp="1"/>
          </p:cNvSpPr>
          <p:nvPr>
            <p:ph type="sldNum" sz="quarter" idx="3"/>
          </p:nvPr>
        </p:nvSpPr>
        <p:spPr>
          <a:xfrm>
            <a:off x="4020725" y="9720919"/>
            <a:ext cx="3076917" cy="512058"/>
          </a:xfrm>
          <a:prstGeom prst="rect">
            <a:avLst/>
          </a:prstGeom>
        </p:spPr>
        <p:txBody>
          <a:bodyPr vert="horz" lIns="94759" tIns="47380" rIns="94759" bIns="47380" rtlCol="0" anchor="b"/>
          <a:lstStyle>
            <a:lvl1pPr algn="r">
              <a:defRPr sz="1200"/>
            </a:lvl1pPr>
          </a:lstStyle>
          <a:p>
            <a:fld id="{C89D656B-B1D9-4568-8E1E-3E880B7BBA45}" type="slidenum">
              <a:rPr lang="it-IT" smtClean="0"/>
              <a:pPr/>
              <a:t>‹N›</a:t>
            </a:fld>
            <a:endParaRPr lang="it-IT"/>
          </a:p>
        </p:txBody>
      </p:sp>
    </p:spTree>
    <p:extLst>
      <p:ext uri="{BB962C8B-B14F-4D97-AF65-F5344CB8AC3E}">
        <p14:creationId xmlns:p14="http://schemas.microsoft.com/office/powerpoint/2010/main" val="716728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6363" cy="511731"/>
          </a:xfrm>
          <a:prstGeom prst="rect">
            <a:avLst/>
          </a:prstGeom>
        </p:spPr>
        <p:txBody>
          <a:bodyPr vert="horz" lIns="94759" tIns="47380" rIns="94759" bIns="47380" rtlCol="0"/>
          <a:lstStyle>
            <a:lvl1pPr algn="l">
              <a:defRPr sz="1200"/>
            </a:lvl1pPr>
          </a:lstStyle>
          <a:p>
            <a:endParaRPr lang="it-IT"/>
          </a:p>
        </p:txBody>
      </p:sp>
      <p:sp>
        <p:nvSpPr>
          <p:cNvPr id="3" name="Segnaposto data 2"/>
          <p:cNvSpPr>
            <a:spLocks noGrp="1"/>
          </p:cNvSpPr>
          <p:nvPr>
            <p:ph type="dt" idx="1"/>
          </p:nvPr>
        </p:nvSpPr>
        <p:spPr>
          <a:xfrm>
            <a:off x="4021295" y="0"/>
            <a:ext cx="3076363" cy="511731"/>
          </a:xfrm>
          <a:prstGeom prst="rect">
            <a:avLst/>
          </a:prstGeom>
        </p:spPr>
        <p:txBody>
          <a:bodyPr vert="horz" lIns="94759" tIns="47380" rIns="94759" bIns="47380" rtlCol="0"/>
          <a:lstStyle>
            <a:lvl1pPr algn="r">
              <a:defRPr sz="1200"/>
            </a:lvl1pPr>
          </a:lstStyle>
          <a:p>
            <a:fld id="{FF210ECF-C796-44E9-BD5F-21B104534186}" type="datetimeFigureOut">
              <a:rPr lang="it-IT" smtClean="0"/>
              <a:pPr/>
              <a:t>16/04/2014</a:t>
            </a:fld>
            <a:endParaRPr lang="it-IT"/>
          </a:p>
        </p:txBody>
      </p:sp>
      <p:sp>
        <p:nvSpPr>
          <p:cNvPr id="4" name="Segnaposto immagine diapositiva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4759" tIns="47380" rIns="94759" bIns="4738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721106"/>
            <a:ext cx="3076363" cy="511731"/>
          </a:xfrm>
          <a:prstGeom prst="rect">
            <a:avLst/>
          </a:prstGeom>
        </p:spPr>
        <p:txBody>
          <a:bodyPr vert="horz" lIns="94759" tIns="47380" rIns="94759" bIns="4738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295" y="9721106"/>
            <a:ext cx="3076363" cy="511731"/>
          </a:xfrm>
          <a:prstGeom prst="rect">
            <a:avLst/>
          </a:prstGeom>
        </p:spPr>
        <p:txBody>
          <a:bodyPr vert="horz" lIns="94759" tIns="47380" rIns="94759" bIns="47380" rtlCol="0" anchor="b"/>
          <a:lstStyle>
            <a:lvl1pPr algn="r">
              <a:defRPr sz="1200"/>
            </a:lvl1pPr>
          </a:lstStyle>
          <a:p>
            <a:fld id="{9CF71F66-F714-4A47-81E8-AA9B0979FEE0}" type="slidenum">
              <a:rPr lang="it-IT" smtClean="0"/>
              <a:pPr/>
              <a:t>‹N›</a:t>
            </a:fld>
            <a:endParaRPr lang="it-IT"/>
          </a:p>
        </p:txBody>
      </p:sp>
    </p:spTree>
    <p:extLst>
      <p:ext uri="{BB962C8B-B14F-4D97-AF65-F5344CB8AC3E}">
        <p14:creationId xmlns:p14="http://schemas.microsoft.com/office/powerpoint/2010/main" val="272583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17BF4F4-5F8E-4941-B1FC-56FC06F679C3}" type="slidenum">
              <a:rPr lang="it-IT" smtClean="0">
                <a:solidFill>
                  <a:prstClr val="black"/>
                </a:solidFill>
              </a:rPr>
              <a:pPr/>
              <a:t>1</a:t>
            </a:fld>
            <a:endParaRPr lang="it-IT">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Gli</a:t>
            </a:r>
            <a:r>
              <a:rPr lang="it-IT" baseline="0" dirty="0" smtClean="0"/>
              <a:t> stili riguardano la </a:t>
            </a:r>
            <a:r>
              <a:rPr lang="it-IT" dirty="0" smtClean="0"/>
              <a:t>formattazione di testo e paragrafo,</a:t>
            </a:r>
            <a:r>
              <a:rPr lang="it-IT" baseline="0" dirty="0" smtClean="0"/>
              <a:t> ma esistono altri tipi di </a:t>
            </a:r>
            <a:r>
              <a:rPr lang="it-IT" baseline="0" dirty="0" err="1" smtClean="0"/>
              <a:t>formattazione…</a:t>
            </a:r>
            <a:endParaRPr lang="it-IT" baseline="0" dirty="0" smtClean="0"/>
          </a:p>
          <a:p>
            <a:r>
              <a:rPr lang="it-IT" dirty="0" smtClean="0"/>
              <a:t>Utilizzare le </a:t>
            </a:r>
            <a:r>
              <a:rPr lang="it-IT" b="1" dirty="0" smtClean="0"/>
              <a:t>interruzioni di sezione </a:t>
            </a:r>
            <a:r>
              <a:rPr lang="it-IT" dirty="0" smtClean="0"/>
              <a:t>per modificare il layout o la formattazione di una o più pagine del documento.</a:t>
            </a:r>
            <a:endParaRPr lang="it-IT" dirty="0"/>
          </a:p>
        </p:txBody>
      </p:sp>
      <p:sp>
        <p:nvSpPr>
          <p:cNvPr id="4" name="Segnaposto numero diapositiva 3"/>
          <p:cNvSpPr>
            <a:spLocks noGrp="1"/>
          </p:cNvSpPr>
          <p:nvPr>
            <p:ph type="sldNum" sz="quarter" idx="10"/>
          </p:nvPr>
        </p:nvSpPr>
        <p:spPr/>
        <p:txBody>
          <a:bodyPr/>
          <a:lstStyle/>
          <a:p>
            <a:fld id="{9CF71F66-F714-4A47-81E8-AA9B0979FEE0}" type="slidenum">
              <a:rPr lang="it-IT" smtClean="0"/>
              <a:pPr/>
              <a:t>37</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Se una parola è troppo lunga per rientrare in una sola riga, in Microsoft Office Word 2007 anziché essere sillabata, in genere viene spostata automaticamente all'inizio della riga successiva. La funzionalità di sillabazione consente tuttavia di sillabare automaticamente o manualmente il testo, inserire segni meno facoltativi o unificatori e impostare lo spazio massimo consentito tra una parola e il margine destro senza sillabare la parola.</a:t>
            </a:r>
          </a:p>
          <a:p>
            <a:r>
              <a:rPr lang="it-IT" dirty="0" smtClean="0"/>
              <a:t>Quando si utilizza la sillabazione automatica, vengono automaticamente inseriti i segni meno nei punti appropriati del documento. Se si imposta la sillabazione manuale, verrà cercato il testo da sillabare e verranno inseriti i segni meno facoltativi, dopo aver chiesto conferma dell'inserimento all'utente.</a:t>
            </a:r>
          </a:p>
          <a:p>
            <a:endParaRPr lang="it-IT" dirty="0"/>
          </a:p>
        </p:txBody>
      </p:sp>
      <p:sp>
        <p:nvSpPr>
          <p:cNvPr id="4" name="Segnaposto numero diapositiva 3"/>
          <p:cNvSpPr>
            <a:spLocks noGrp="1"/>
          </p:cNvSpPr>
          <p:nvPr>
            <p:ph type="sldNum" sz="quarter" idx="10"/>
          </p:nvPr>
        </p:nvSpPr>
        <p:spPr/>
        <p:txBody>
          <a:bodyPr/>
          <a:lstStyle/>
          <a:p>
            <a:fld id="{9CF71F66-F714-4A47-81E8-AA9B0979FEE0}" type="slidenum">
              <a:rPr lang="it-IT" smtClean="0"/>
              <a:pPr/>
              <a:t>44</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CF71F66-F714-4A47-81E8-AA9B0979FEE0}" type="slidenum">
              <a:rPr lang="it-IT" smtClean="0"/>
              <a:pPr/>
              <a:t>47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FF5DA-4C72-4200-9837-E1D786E58C2D}" type="slidenum">
              <a:rPr lang="it-IT"/>
              <a:pPr/>
              <a:t>3</a:t>
            </a:fld>
            <a:endParaRPr lang="it-IT"/>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it-IT" dirty="0"/>
              <a:t>Word </a:t>
            </a:r>
            <a:r>
              <a:rPr lang="it-IT" dirty="0" err="1"/>
              <a:t>processor</a:t>
            </a:r>
            <a:r>
              <a:rPr lang="it-IT" dirty="0"/>
              <a:t>: software per elaborazione testi (videoscrittura)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47593">
              <a:defRPr/>
            </a:pPr>
            <a:r>
              <a:rPr lang="it-IT" u="sng" dirty="0" smtClean="0"/>
              <a:t>Utilizzare gli stili per applicare in maniera rapida</a:t>
            </a:r>
            <a:r>
              <a:rPr lang="it-IT" u="sng" baseline="0" dirty="0" smtClean="0"/>
              <a:t> e semplice un set di opzioni di formattazione coerenti in tutto il documento.</a:t>
            </a:r>
            <a:endParaRPr lang="it-IT" u="sng" dirty="0" smtClean="0"/>
          </a:p>
          <a:p>
            <a:r>
              <a:rPr lang="it-IT" dirty="0" err="1" smtClean="0"/>
              <a:t>Perchè</a:t>
            </a:r>
            <a:r>
              <a:rPr lang="it-IT" dirty="0" smtClean="0"/>
              <a:t> usare gli stili: rapidità, coerenza, strutturazione del documento,</a:t>
            </a:r>
            <a:r>
              <a:rPr lang="it-IT" baseline="0" dirty="0" smtClean="0"/>
              <a:t> creazione del sommario, facilità di aggiornamento (da Lavorare con Word 2007 di Alessandra </a:t>
            </a:r>
            <a:r>
              <a:rPr lang="it-IT" baseline="0" dirty="0" err="1" smtClean="0"/>
              <a:t>Salvaggio</a:t>
            </a:r>
            <a:r>
              <a:rPr lang="it-IT" baseline="0" dirty="0" smtClean="0"/>
              <a:t>).</a:t>
            </a:r>
          </a:p>
        </p:txBody>
      </p:sp>
      <p:sp>
        <p:nvSpPr>
          <p:cNvPr id="4" name="Segnaposto numero diapositiva 3"/>
          <p:cNvSpPr>
            <a:spLocks noGrp="1"/>
          </p:cNvSpPr>
          <p:nvPr>
            <p:ph type="sldNum" sz="quarter" idx="10"/>
          </p:nvPr>
        </p:nvSpPr>
        <p:spPr/>
        <p:txBody>
          <a:bodyPr/>
          <a:lstStyle/>
          <a:p>
            <a:fld id="{9CF71F66-F714-4A47-81E8-AA9B0979FEE0}"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CF71F66-F714-4A47-81E8-AA9B0979FEE0}"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Tipo:</a:t>
            </a:r>
          </a:p>
          <a:p>
            <a:pPr>
              <a:buFontTx/>
              <a:buChar char="-"/>
            </a:pPr>
            <a:r>
              <a:rPr lang="it-IT" b="1" dirty="0" smtClean="0"/>
              <a:t>carattere</a:t>
            </a:r>
            <a:r>
              <a:rPr lang="it-IT" dirty="0" smtClean="0"/>
              <a:t>: include le caratteristiche</a:t>
            </a:r>
            <a:r>
              <a:rPr lang="it-IT" baseline="0" dirty="0" smtClean="0"/>
              <a:t> di formattazione che è possibile applicare al testo; questo tipo NON include la formattazione riguardante le caratteristiche del paragrafo;</a:t>
            </a:r>
          </a:p>
          <a:p>
            <a:pPr>
              <a:buFontTx/>
              <a:buChar char="-"/>
            </a:pPr>
            <a:r>
              <a:rPr lang="it-IT" b="1" baseline="0" dirty="0" smtClean="0"/>
              <a:t>paragrafo</a:t>
            </a:r>
            <a:r>
              <a:rPr lang="it-IT" baseline="0" dirty="0" smtClean="0"/>
              <a:t>: include tutti gli elementi contenuti in  uno stile di carattere, ma consente anche di controllare l’aspetto del paragrafo (NB per selezionare un paragrafo è sufficiente fare clic in un punto qualsiasi all’interno del paragrafo);</a:t>
            </a:r>
          </a:p>
          <a:p>
            <a:pPr>
              <a:buFontTx/>
              <a:buChar char="-"/>
            </a:pPr>
            <a:r>
              <a:rPr lang="it-IT" b="1" baseline="0" dirty="0" smtClean="0"/>
              <a:t>collegato</a:t>
            </a:r>
            <a:r>
              <a:rPr lang="it-IT" baseline="0" dirty="0" smtClean="0"/>
              <a:t>: si comporta come uno stile carattere o paragrafo a seconda dell’elemento selezionato (se si fa clic in un paragrafo o si seleziona un intero paragrafo viene applicato lo stile di paragrafo, mentre se si seleziona un carattere/parola/frase all’interno di un paragrafo viene applicato il solo stile carattere, senza incidere sul paragrafo nel suo insieme).</a:t>
            </a:r>
          </a:p>
          <a:p>
            <a:pPr>
              <a:buFontTx/>
              <a:buChar char="-"/>
            </a:pPr>
            <a:endParaRPr lang="it-IT" dirty="0"/>
          </a:p>
        </p:txBody>
      </p:sp>
      <p:sp>
        <p:nvSpPr>
          <p:cNvPr id="4" name="Segnaposto numero diapositiva 3"/>
          <p:cNvSpPr>
            <a:spLocks noGrp="1"/>
          </p:cNvSpPr>
          <p:nvPr>
            <p:ph type="sldNum" sz="quarter" idx="10"/>
          </p:nvPr>
        </p:nvSpPr>
        <p:spPr/>
        <p:txBody>
          <a:bodyPr/>
          <a:lstStyle/>
          <a:p>
            <a:fld id="{9CF71F66-F714-4A47-81E8-AA9B0979FEE0}" type="slidenum">
              <a:rPr lang="it-IT" smtClean="0"/>
              <a:pPr/>
              <a:t>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CF71F66-F714-4A47-81E8-AA9B0979FEE0}" type="slidenum">
              <a:rPr lang="it-IT" smtClean="0"/>
              <a:pPr/>
              <a:t>19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CF71F66-F714-4A47-81E8-AA9B0979FEE0}" type="slidenum">
              <a:rPr lang="it-IT" smtClean="0"/>
              <a:pPr/>
              <a:t>20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Da presentazione su EQUILIBRIO ACIDO-BASE (Prof.</a:t>
            </a:r>
            <a:r>
              <a:rPr lang="it-IT" baseline="0" dirty="0" smtClean="0"/>
              <a:t> </a:t>
            </a:r>
            <a:r>
              <a:rPr lang="it-IT" dirty="0" err="1" smtClean="0"/>
              <a:t>Fiaccadori-</a:t>
            </a:r>
            <a:r>
              <a:rPr lang="it-IT" baseline="0" dirty="0" smtClean="0"/>
              <a:t> </a:t>
            </a:r>
            <a:r>
              <a:rPr lang="it-IT" dirty="0" err="1" smtClean="0"/>
              <a:t>Univ</a:t>
            </a:r>
            <a:r>
              <a:rPr lang="it-IT" dirty="0" smtClean="0"/>
              <a:t>. di Parma). </a:t>
            </a:r>
            <a:r>
              <a:rPr lang="it-IT" dirty="0" err="1" smtClean="0"/>
              <a:t>Diapo</a:t>
            </a:r>
            <a:r>
              <a:rPr lang="it-IT" dirty="0" smtClean="0"/>
              <a:t> 37</a:t>
            </a:r>
          </a:p>
          <a:p>
            <a:r>
              <a:rPr lang="it-IT" b="1" dirty="0" smtClean="0"/>
              <a:t>Ventilazione alveolare  (VA) e PaCO</a:t>
            </a:r>
            <a:r>
              <a:rPr lang="it-IT" b="1" baseline="-25000" dirty="0" smtClean="0"/>
              <a:t>2</a:t>
            </a:r>
            <a:r>
              <a:rPr lang="it-IT" b="1" dirty="0" smtClean="0"/>
              <a:t> (II). </a:t>
            </a:r>
            <a:r>
              <a:rPr lang="it-IT" sz="1100" b="1" dirty="0" smtClean="0"/>
              <a:t>Il rapporto tra</a:t>
            </a:r>
            <a:r>
              <a:rPr lang="it-IT" b="1" dirty="0" smtClean="0"/>
              <a:t> VCO2 e VA è espresso dal valore di PaCO</a:t>
            </a:r>
            <a:r>
              <a:rPr lang="it-IT" b="1" baseline="-25000" dirty="0" smtClean="0"/>
              <a:t>2.</a:t>
            </a:r>
            <a:endParaRPr lang="it-IT" dirty="0"/>
          </a:p>
        </p:txBody>
      </p:sp>
      <p:sp>
        <p:nvSpPr>
          <p:cNvPr id="4" name="Segnaposto numero diapositiva 3"/>
          <p:cNvSpPr>
            <a:spLocks noGrp="1"/>
          </p:cNvSpPr>
          <p:nvPr>
            <p:ph type="sldNum" sz="quarter" idx="10"/>
          </p:nvPr>
        </p:nvSpPr>
        <p:spPr/>
        <p:txBody>
          <a:bodyPr/>
          <a:lstStyle/>
          <a:p>
            <a:fld id="{9CF71F66-F714-4A47-81E8-AA9B0979FEE0}" type="slidenum">
              <a:rPr lang="it-IT" smtClean="0"/>
              <a:pPr/>
              <a:t>21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CF71F66-F714-4A47-81E8-AA9B0979FEE0}" type="slidenum">
              <a:rPr lang="it-IT" smtClean="0"/>
              <a:pPr/>
              <a:t>28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2AD9325-8B36-4F0D-83E4-4FC3DBE148DD}" type="datetimeFigureOut">
              <a:rPr lang="it-IT" smtClean="0"/>
              <a:pPr/>
              <a:t>16/04/2014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60C747-CBAA-43A3-A23E-C44EAAD8115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D9325-8B36-4F0D-83E4-4FC3DBE148DD}" type="datetimeFigureOut">
              <a:rPr lang="it-IT" smtClean="0"/>
              <a:pPr/>
              <a:t>16/04/2014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0C747-CBAA-43A3-A23E-C44EAAD8115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84.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png"/><Relationship Id="rId7" Type="http://schemas.openxmlformats.org/officeDocument/2006/relationships/image" Target="../media/image109.pn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1.png"/><Relationship Id="rId4" Type="http://schemas.openxmlformats.org/officeDocument/2006/relationships/image" Target="../media/image107.png"/></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4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4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2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94704" y="703567"/>
            <a:ext cx="7416141" cy="5232202"/>
          </a:xfrm>
          <a:prstGeom prst="rect">
            <a:avLst/>
          </a:prstGeom>
        </p:spPr>
        <p:txBody>
          <a:bodyPr wrap="square">
            <a:spAutoFit/>
          </a:bodyPr>
          <a:lstStyle/>
          <a:p>
            <a:pPr algn="l" fontAlgn="auto">
              <a:spcBef>
                <a:spcPts val="0"/>
              </a:spcBef>
              <a:spcAft>
                <a:spcPts val="0"/>
              </a:spcAft>
            </a:pPr>
            <a:r>
              <a:rPr lang="it-IT" b="1" dirty="0" smtClean="0">
                <a:solidFill>
                  <a:prstClr val="black"/>
                </a:solidFill>
                <a:latin typeface="Calibri"/>
              </a:rPr>
              <a:t>AA 2012-2013</a:t>
            </a:r>
          </a:p>
          <a:p>
            <a:pPr algn="l" fontAlgn="auto">
              <a:spcBef>
                <a:spcPts val="0"/>
              </a:spcBef>
              <a:spcAft>
                <a:spcPts val="0"/>
              </a:spcAft>
            </a:pPr>
            <a:r>
              <a:rPr lang="it-IT" dirty="0" smtClean="0">
                <a:solidFill>
                  <a:prstClr val="black"/>
                </a:solidFill>
                <a:latin typeface="Calibri"/>
              </a:rPr>
              <a:t>Scuola di Specializzazione in </a:t>
            </a:r>
            <a:r>
              <a:rPr lang="it-IT" i="1" dirty="0" smtClean="0">
                <a:solidFill>
                  <a:prstClr val="black"/>
                </a:solidFill>
                <a:latin typeface="Calibri"/>
              </a:rPr>
              <a:t>Radioterapia</a:t>
            </a:r>
          </a:p>
          <a:p>
            <a:pPr algn="l" fontAlgn="auto">
              <a:spcBef>
                <a:spcPts val="0"/>
              </a:spcBef>
              <a:spcAft>
                <a:spcPts val="0"/>
              </a:spcAft>
            </a:pPr>
            <a:r>
              <a:rPr lang="it-IT" dirty="0">
                <a:solidFill>
                  <a:prstClr val="black"/>
                </a:solidFill>
                <a:latin typeface="Calibri"/>
              </a:rPr>
              <a:t>Scuola di Specializzazione in </a:t>
            </a:r>
            <a:r>
              <a:rPr lang="it-IT" i="1" dirty="0" smtClean="0">
                <a:solidFill>
                  <a:prstClr val="black"/>
                </a:solidFill>
                <a:latin typeface="Calibri"/>
              </a:rPr>
              <a:t>Medicina Nucleare</a:t>
            </a:r>
          </a:p>
          <a:p>
            <a:pPr algn="l" fontAlgn="auto">
              <a:spcBef>
                <a:spcPts val="0"/>
              </a:spcBef>
              <a:spcAft>
                <a:spcPts val="0"/>
              </a:spcAft>
            </a:pPr>
            <a:endParaRPr lang="it-IT" dirty="0" smtClean="0">
              <a:solidFill>
                <a:prstClr val="black"/>
              </a:solidFill>
              <a:latin typeface="Calibri"/>
            </a:endParaRPr>
          </a:p>
          <a:p>
            <a:pPr algn="l" fontAlgn="auto">
              <a:spcBef>
                <a:spcPts val="0"/>
              </a:spcBef>
              <a:spcAft>
                <a:spcPts val="0"/>
              </a:spcAft>
            </a:pPr>
            <a:r>
              <a:rPr lang="it-IT" dirty="0" smtClean="0">
                <a:solidFill>
                  <a:prstClr val="black"/>
                </a:solidFill>
                <a:latin typeface="Calibri"/>
              </a:rPr>
              <a:t>Corso </a:t>
            </a:r>
            <a:r>
              <a:rPr lang="it-IT" i="1" dirty="0" smtClean="0">
                <a:solidFill>
                  <a:prstClr val="black"/>
                </a:solidFill>
                <a:latin typeface="Calibri"/>
              </a:rPr>
              <a:t>Bioingegneria Elettronica e Informatica</a:t>
            </a:r>
            <a:endParaRPr lang="it-IT" dirty="0" smtClean="0">
              <a:solidFill>
                <a:prstClr val="black"/>
              </a:solidFill>
              <a:latin typeface="Calibri"/>
            </a:endParaRPr>
          </a:p>
          <a:p>
            <a:pPr algn="l" fontAlgn="auto">
              <a:spcBef>
                <a:spcPts val="0"/>
              </a:spcBef>
              <a:spcAft>
                <a:spcPts val="0"/>
              </a:spcAft>
            </a:pPr>
            <a:endParaRPr lang="it-IT" sz="1800" dirty="0" smtClean="0">
              <a:solidFill>
                <a:prstClr val="black"/>
              </a:solidFill>
              <a:latin typeface="Calibri"/>
            </a:endParaRPr>
          </a:p>
          <a:p>
            <a:pPr algn="l" fontAlgn="auto">
              <a:spcBef>
                <a:spcPts val="0"/>
              </a:spcBef>
              <a:spcAft>
                <a:spcPts val="0"/>
              </a:spcAft>
            </a:pPr>
            <a:endParaRPr lang="it-IT" sz="1800" dirty="0" smtClean="0">
              <a:solidFill>
                <a:prstClr val="black"/>
              </a:solidFill>
              <a:latin typeface="Calibri"/>
            </a:endParaRPr>
          </a:p>
          <a:p>
            <a:pPr algn="l" fontAlgn="auto">
              <a:spcBef>
                <a:spcPts val="0"/>
              </a:spcBef>
              <a:spcAft>
                <a:spcPts val="0"/>
              </a:spcAft>
            </a:pPr>
            <a:r>
              <a:rPr lang="it-IT" sz="1800" b="1" dirty="0" smtClean="0">
                <a:solidFill>
                  <a:prstClr val="black"/>
                </a:solidFill>
                <a:latin typeface="Calibri"/>
              </a:rPr>
              <a:t>Prof. Ing. Emanuela </a:t>
            </a:r>
            <a:r>
              <a:rPr lang="it-IT" sz="1800" b="1" dirty="0" err="1" smtClean="0">
                <a:solidFill>
                  <a:prstClr val="black"/>
                </a:solidFill>
                <a:latin typeface="Calibri"/>
              </a:rPr>
              <a:t>Marcelli</a:t>
            </a:r>
            <a:endParaRPr lang="it-IT" sz="1800" b="1" dirty="0" smtClean="0">
              <a:solidFill>
                <a:prstClr val="black"/>
              </a:solidFill>
              <a:latin typeface="Calibri"/>
            </a:endParaRPr>
          </a:p>
          <a:p>
            <a:pPr algn="l" fontAlgn="auto">
              <a:spcBef>
                <a:spcPts val="0"/>
              </a:spcBef>
              <a:spcAft>
                <a:spcPts val="0"/>
              </a:spcAft>
            </a:pPr>
            <a:r>
              <a:rPr lang="it-IT" sz="1800" dirty="0" smtClean="0">
                <a:solidFill>
                  <a:prstClr val="black"/>
                </a:solidFill>
                <a:latin typeface="Calibri"/>
              </a:rPr>
              <a:t>Dipartimento di Medicina Specialistica, Diagnostica e Sperimentale</a:t>
            </a:r>
          </a:p>
          <a:p>
            <a:pPr algn="l" fontAlgn="auto">
              <a:spcBef>
                <a:spcPts val="0"/>
              </a:spcBef>
              <a:spcAft>
                <a:spcPts val="0"/>
              </a:spcAft>
            </a:pPr>
            <a:r>
              <a:rPr lang="it-IT" sz="1800" dirty="0" smtClean="0">
                <a:solidFill>
                  <a:prstClr val="black"/>
                </a:solidFill>
                <a:latin typeface="Calibri"/>
              </a:rPr>
              <a:t>Università di Bologna</a:t>
            </a:r>
          </a:p>
          <a:p>
            <a:pPr algn="l" fontAlgn="auto">
              <a:spcBef>
                <a:spcPts val="0"/>
              </a:spcBef>
              <a:spcAft>
                <a:spcPts val="0"/>
              </a:spcAft>
            </a:pPr>
            <a:r>
              <a:rPr lang="it-IT" sz="1800" dirty="0" smtClean="0">
                <a:solidFill>
                  <a:prstClr val="black"/>
                </a:solidFill>
                <a:latin typeface="Calibri"/>
              </a:rPr>
              <a:t>Tel/Fax 051 6364606</a:t>
            </a:r>
          </a:p>
          <a:p>
            <a:pPr algn="l" fontAlgn="auto">
              <a:spcBef>
                <a:spcPts val="0"/>
              </a:spcBef>
              <a:spcAft>
                <a:spcPts val="0"/>
              </a:spcAft>
            </a:pPr>
            <a:r>
              <a:rPr lang="it-IT" sz="1800" dirty="0" smtClean="0">
                <a:solidFill>
                  <a:prstClr val="black"/>
                </a:solidFill>
                <a:latin typeface="Calibri"/>
              </a:rPr>
              <a:t>e-mail </a:t>
            </a:r>
            <a:r>
              <a:rPr lang="it-IT" sz="1800" b="1" dirty="0" smtClean="0">
                <a:solidFill>
                  <a:prstClr val="black"/>
                </a:solidFill>
                <a:latin typeface="Calibri"/>
              </a:rPr>
              <a:t>emanuela.marcelli@unibo.it</a:t>
            </a:r>
          </a:p>
          <a:p>
            <a:pPr algn="l" fontAlgn="auto">
              <a:spcBef>
                <a:spcPts val="0"/>
              </a:spcBef>
              <a:spcAft>
                <a:spcPts val="0"/>
              </a:spcAft>
            </a:pPr>
            <a:endParaRPr lang="it-IT" sz="1800" b="1" dirty="0" smtClean="0">
              <a:solidFill>
                <a:prstClr val="black"/>
              </a:solidFill>
              <a:latin typeface="Calibri"/>
            </a:endParaRPr>
          </a:p>
          <a:p>
            <a:pPr algn="l" fontAlgn="auto">
              <a:spcBef>
                <a:spcPts val="0"/>
              </a:spcBef>
              <a:spcAft>
                <a:spcPts val="0"/>
              </a:spcAft>
            </a:pPr>
            <a:r>
              <a:rPr lang="it-IT" sz="1800" b="1" dirty="0" smtClean="0">
                <a:solidFill>
                  <a:prstClr val="black"/>
                </a:solidFill>
                <a:latin typeface="Calibri"/>
              </a:rPr>
              <a:t>Barbara Bortolani</a:t>
            </a:r>
          </a:p>
          <a:p>
            <a:pPr algn="l" fontAlgn="auto">
              <a:spcBef>
                <a:spcPts val="0"/>
              </a:spcBef>
              <a:spcAft>
                <a:spcPts val="0"/>
              </a:spcAft>
            </a:pPr>
            <a:r>
              <a:rPr lang="it-IT" sz="1800" dirty="0" smtClean="0">
                <a:solidFill>
                  <a:prstClr val="black"/>
                </a:solidFill>
                <a:latin typeface="Calibri"/>
              </a:rPr>
              <a:t>Dipartimento di Medicina Specialistica, Diagnostica e Sperimentale</a:t>
            </a:r>
          </a:p>
          <a:p>
            <a:pPr algn="l" fontAlgn="auto">
              <a:spcBef>
                <a:spcPts val="0"/>
              </a:spcBef>
              <a:spcAft>
                <a:spcPts val="0"/>
              </a:spcAft>
            </a:pPr>
            <a:r>
              <a:rPr lang="it-IT" sz="1800" dirty="0" smtClean="0">
                <a:solidFill>
                  <a:prstClr val="black"/>
                </a:solidFill>
                <a:latin typeface="Calibri"/>
              </a:rPr>
              <a:t>Università di Bologna</a:t>
            </a:r>
          </a:p>
          <a:p>
            <a:pPr algn="l" fontAlgn="auto">
              <a:spcBef>
                <a:spcPts val="0"/>
              </a:spcBef>
              <a:spcAft>
                <a:spcPts val="0"/>
              </a:spcAft>
            </a:pPr>
            <a:r>
              <a:rPr lang="it-IT" sz="1800" dirty="0" smtClean="0">
                <a:solidFill>
                  <a:prstClr val="black"/>
                </a:solidFill>
                <a:latin typeface="Calibri"/>
              </a:rPr>
              <a:t>Tel 051 6364693</a:t>
            </a:r>
          </a:p>
          <a:p>
            <a:pPr algn="l" fontAlgn="auto">
              <a:spcBef>
                <a:spcPts val="0"/>
              </a:spcBef>
              <a:spcAft>
                <a:spcPts val="0"/>
              </a:spcAft>
            </a:pPr>
            <a:r>
              <a:rPr lang="it-IT" sz="1800" dirty="0" smtClean="0">
                <a:solidFill>
                  <a:prstClr val="black"/>
                </a:solidFill>
                <a:latin typeface="Calibri"/>
              </a:rPr>
              <a:t>e-mail </a:t>
            </a:r>
            <a:r>
              <a:rPr lang="it-IT" sz="1800" b="1" dirty="0" smtClean="0">
                <a:solidFill>
                  <a:prstClr val="black"/>
                </a:solidFill>
                <a:latin typeface="Calibri"/>
              </a:rPr>
              <a:t>barbara.bortolani@unibo.it</a:t>
            </a:r>
            <a:endParaRPr lang="it-IT" sz="1800" dirty="0" smtClean="0">
              <a:solidFill>
                <a:prstClr val="black"/>
              </a:solidFill>
              <a:latin typeface="Calibri"/>
            </a:endParaRPr>
          </a:p>
        </p:txBody>
      </p:sp>
    </p:spTree>
    <p:extLst>
      <p:ext uri="{BB962C8B-B14F-4D97-AF65-F5344CB8AC3E}">
        <p14:creationId xmlns:p14="http://schemas.microsoft.com/office/powerpoint/2010/main" val="1284786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923330"/>
          </a:xfrm>
          <a:prstGeom prst="rect">
            <a:avLst/>
          </a:prstGeom>
          <a:noFill/>
        </p:spPr>
        <p:txBody>
          <a:bodyPr wrap="square" rtlCol="0">
            <a:spAutoFit/>
          </a:bodyPr>
          <a:lstStyle/>
          <a:p>
            <a:pPr algn="just"/>
            <a:r>
              <a:rPr lang="it-IT" dirty="0" smtClean="0"/>
              <a:t>Gli stili modificati e i nuovi stili creati possono essere salvati in un nuovo set:  </a:t>
            </a:r>
            <a:r>
              <a:rPr lang="it-IT" i="1" dirty="0" smtClean="0"/>
              <a:t>scheda </a:t>
            </a:r>
            <a:r>
              <a:rPr lang="it-IT" b="1" dirty="0" smtClean="0"/>
              <a:t>Home</a:t>
            </a:r>
            <a:r>
              <a:rPr lang="it-IT" dirty="0" smtClean="0"/>
              <a:t> </a:t>
            </a:r>
            <a:r>
              <a:rPr lang="it-IT" dirty="0" smtClean="0">
                <a:sym typeface="Symbol"/>
              </a:rPr>
              <a:t> </a:t>
            </a:r>
            <a:r>
              <a:rPr lang="it-IT" i="1" dirty="0" smtClean="0">
                <a:sym typeface="Symbol"/>
              </a:rPr>
              <a:t>gruppo </a:t>
            </a:r>
            <a:r>
              <a:rPr lang="it-IT" b="1" dirty="0" smtClean="0">
                <a:sym typeface="Symbol"/>
              </a:rPr>
              <a:t>Stili</a:t>
            </a:r>
            <a:r>
              <a:rPr lang="it-IT" dirty="0" smtClean="0">
                <a:sym typeface="Symbol"/>
              </a:rPr>
              <a:t>  </a:t>
            </a:r>
            <a:r>
              <a:rPr lang="it-IT" b="1" dirty="0" smtClean="0">
                <a:sym typeface="Symbol"/>
              </a:rPr>
              <a:t>Cambia stili</a:t>
            </a:r>
            <a:r>
              <a:rPr lang="it-IT" dirty="0" smtClean="0">
                <a:sym typeface="Symbol"/>
              </a:rPr>
              <a:t>  </a:t>
            </a:r>
            <a:r>
              <a:rPr lang="it-IT" b="1" dirty="0" smtClean="0">
                <a:sym typeface="Symbol"/>
              </a:rPr>
              <a:t>set di stili</a:t>
            </a:r>
            <a:r>
              <a:rPr lang="it-IT" dirty="0" smtClean="0">
                <a:sym typeface="Symbol"/>
              </a:rPr>
              <a:t>  </a:t>
            </a:r>
            <a:r>
              <a:rPr lang="it-IT" b="1" dirty="0" smtClean="0">
                <a:sym typeface="Symbol"/>
              </a:rPr>
              <a:t>Salva come set di stili </a:t>
            </a:r>
            <a:r>
              <a:rPr lang="it-IT" b="1" dirty="0" err="1" smtClean="0">
                <a:sym typeface="Symbol"/>
              </a:rPr>
              <a:t>veloci…</a:t>
            </a:r>
            <a:r>
              <a:rPr lang="it-IT" dirty="0" smtClean="0">
                <a:sym typeface="Symbol"/>
              </a:rPr>
              <a:t>  si apre la </a:t>
            </a:r>
            <a:r>
              <a:rPr lang="it-IT" i="1" dirty="0" smtClean="0">
                <a:sym typeface="Symbol"/>
              </a:rPr>
              <a:t>finestra</a:t>
            </a:r>
            <a:r>
              <a:rPr lang="it-IT" dirty="0" smtClean="0">
                <a:sym typeface="Symbol"/>
              </a:rPr>
              <a:t> </a:t>
            </a:r>
            <a:r>
              <a:rPr lang="it-IT" b="1" dirty="0" smtClean="0">
                <a:sym typeface="Symbol"/>
              </a:rPr>
              <a:t>Salva set di stili veloci</a:t>
            </a:r>
            <a:r>
              <a:rPr lang="it-IT" dirty="0" smtClean="0">
                <a:sym typeface="Symbol"/>
              </a:rPr>
              <a:t> in cui specificare il nome del file</a:t>
            </a:r>
            <a:endParaRPr lang="it-IT" dirty="0"/>
          </a:p>
        </p:txBody>
      </p:sp>
      <p:pic>
        <p:nvPicPr>
          <p:cNvPr id="4098" name="Picture 2"/>
          <p:cNvPicPr>
            <a:picLocks noChangeAspect="1" noChangeArrowheads="1"/>
          </p:cNvPicPr>
          <p:nvPr/>
        </p:nvPicPr>
        <p:blipFill>
          <a:blip r:embed="rId2" cstate="print"/>
          <a:srcRect/>
          <a:stretch>
            <a:fillRect/>
          </a:stretch>
        </p:blipFill>
        <p:spPr bwMode="auto">
          <a:xfrm>
            <a:off x="2516509" y="925688"/>
            <a:ext cx="4462494" cy="2833512"/>
          </a:xfrm>
          <a:prstGeom prst="rect">
            <a:avLst/>
          </a:prstGeom>
          <a:noFill/>
          <a:ln w="9525">
            <a:noFill/>
            <a:miter lim="800000"/>
            <a:headEnd/>
            <a:tailEnd/>
          </a:ln>
        </p:spPr>
      </p:pic>
      <p:sp>
        <p:nvSpPr>
          <p:cNvPr id="4" name="CasellaDiTesto 3"/>
          <p:cNvSpPr txBox="1"/>
          <p:nvPr/>
        </p:nvSpPr>
        <p:spPr>
          <a:xfrm>
            <a:off x="0" y="3883378"/>
            <a:ext cx="9144000" cy="646331"/>
          </a:xfrm>
          <a:prstGeom prst="rect">
            <a:avLst/>
          </a:prstGeom>
          <a:noFill/>
        </p:spPr>
        <p:txBody>
          <a:bodyPr wrap="square" rtlCol="0">
            <a:spAutoFit/>
          </a:bodyPr>
          <a:lstStyle/>
          <a:p>
            <a:pPr algn="just"/>
            <a:r>
              <a:rPr lang="it-IT" dirty="0" smtClean="0"/>
              <a:t>Premendo il </a:t>
            </a:r>
            <a:r>
              <a:rPr lang="it-IT" i="1" dirty="0" smtClean="0"/>
              <a:t>pulsante </a:t>
            </a:r>
            <a:r>
              <a:rPr lang="it-IT" b="1" dirty="0" smtClean="0"/>
              <a:t>Salva</a:t>
            </a:r>
            <a:r>
              <a:rPr lang="it-IT" dirty="0" smtClean="0"/>
              <a:t> si procede con il salvataggio e il set di stili creato viene reso disponibile nell’elenco  </a:t>
            </a:r>
            <a:r>
              <a:rPr lang="it-IT" b="1" dirty="0" smtClean="0"/>
              <a:t>Set di stili</a:t>
            </a:r>
            <a:endParaRPr lang="it-IT" dirty="0"/>
          </a:p>
        </p:txBody>
      </p:sp>
      <p:pic>
        <p:nvPicPr>
          <p:cNvPr id="4100" name="Picture 4"/>
          <p:cNvPicPr>
            <a:picLocks noChangeAspect="1" noChangeArrowheads="1"/>
          </p:cNvPicPr>
          <p:nvPr/>
        </p:nvPicPr>
        <p:blipFill>
          <a:blip r:embed="rId3" cstate="print"/>
          <a:srcRect l="69588" t="5918" r="864" b="45358"/>
          <a:stretch>
            <a:fillRect/>
          </a:stretch>
        </p:blipFill>
        <p:spPr bwMode="auto">
          <a:xfrm>
            <a:off x="3409245" y="4241556"/>
            <a:ext cx="2494844" cy="2571288"/>
          </a:xfrm>
          <a:prstGeom prst="rect">
            <a:avLst/>
          </a:prstGeom>
          <a:noFill/>
          <a:ln w="9525">
            <a:noFill/>
            <a:miter lim="800000"/>
            <a:headEnd/>
            <a:tailEnd/>
          </a:ln>
        </p:spPr>
      </p:pic>
      <p:sp>
        <p:nvSpPr>
          <p:cNvPr id="6" name="Ovale 5"/>
          <p:cNvSpPr/>
          <p:nvPr/>
        </p:nvSpPr>
        <p:spPr>
          <a:xfrm>
            <a:off x="3318933" y="3115733"/>
            <a:ext cx="846667" cy="2935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420534" y="5159022"/>
            <a:ext cx="846667" cy="2935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923330"/>
          </a:xfrm>
          <a:prstGeom prst="rect">
            <a:avLst/>
          </a:prstGeom>
        </p:spPr>
        <p:txBody>
          <a:bodyPr wrap="square">
            <a:spAutoFit/>
          </a:bodyPr>
          <a:lstStyle/>
          <a:p>
            <a:pPr marL="4763" algn="just"/>
            <a:r>
              <a:rPr lang="it-IT" dirty="0" smtClean="0"/>
              <a:t>Il </a:t>
            </a:r>
            <a:r>
              <a:rPr lang="it-IT" i="1" dirty="0" smtClean="0"/>
              <a:t>pulsante</a:t>
            </a:r>
            <a:r>
              <a:rPr lang="it-IT" dirty="0" smtClean="0"/>
              <a:t> </a:t>
            </a:r>
            <a:r>
              <a:rPr lang="it-IT" b="1" dirty="0" smtClean="0"/>
              <a:t>Controllo stili</a:t>
            </a:r>
            <a:r>
              <a:rPr lang="it-IT" dirty="0" smtClean="0"/>
              <a:t> del </a:t>
            </a:r>
            <a:r>
              <a:rPr lang="it-IT" i="1" dirty="0" smtClean="0"/>
              <a:t>riquadro attività</a:t>
            </a:r>
            <a:r>
              <a:rPr lang="it-IT" dirty="0" smtClean="0"/>
              <a:t> </a:t>
            </a:r>
            <a:r>
              <a:rPr lang="it-IT" b="1" dirty="0" smtClean="0"/>
              <a:t>Stili</a:t>
            </a:r>
            <a:r>
              <a:rPr lang="it-IT" b="1" i="1" dirty="0" smtClean="0"/>
              <a:t> </a:t>
            </a:r>
            <a:r>
              <a:rPr lang="it-IT" dirty="0" smtClean="0">
                <a:sym typeface="Symbol"/>
              </a:rPr>
              <a:t>apre il </a:t>
            </a:r>
            <a:r>
              <a:rPr lang="it-IT" i="1" dirty="0" smtClean="0">
                <a:sym typeface="Symbol"/>
              </a:rPr>
              <a:t>riquadro attività</a:t>
            </a:r>
            <a:r>
              <a:rPr lang="it-IT" dirty="0" smtClean="0">
                <a:sym typeface="Symbol"/>
              </a:rPr>
              <a:t> </a:t>
            </a:r>
            <a:r>
              <a:rPr lang="it-IT" b="1" dirty="0" smtClean="0">
                <a:sym typeface="Symbol"/>
              </a:rPr>
              <a:t>Controllo stili</a:t>
            </a:r>
            <a:r>
              <a:rPr lang="it-IT" dirty="0" smtClean="0">
                <a:sym typeface="Symbol"/>
              </a:rPr>
              <a:t> da cui è possibile monitorare lo stile applicato al testo selezionato nel documento/al paragrafo in cui è posizionato il cursore</a:t>
            </a:r>
            <a:endParaRPr lang="it-IT" b="1" dirty="0"/>
          </a:p>
        </p:txBody>
      </p:sp>
      <p:grpSp>
        <p:nvGrpSpPr>
          <p:cNvPr id="40" name="Gruppo 39"/>
          <p:cNvGrpSpPr/>
          <p:nvPr/>
        </p:nvGrpSpPr>
        <p:grpSpPr>
          <a:xfrm>
            <a:off x="2415823" y="699911"/>
            <a:ext cx="2318717" cy="2630311"/>
            <a:chOff x="6683023" y="146755"/>
            <a:chExt cx="2318717" cy="2630311"/>
          </a:xfrm>
        </p:grpSpPr>
        <p:pic>
          <p:nvPicPr>
            <p:cNvPr id="1027" name="Picture 3"/>
            <p:cNvPicPr>
              <a:picLocks noChangeAspect="1" noChangeArrowheads="1"/>
            </p:cNvPicPr>
            <p:nvPr/>
          </p:nvPicPr>
          <p:blipFill>
            <a:blip r:embed="rId2" cstate="print"/>
            <a:srcRect l="50247" t="44585" r="33704" b="23674"/>
            <a:stretch>
              <a:fillRect/>
            </a:stretch>
          </p:blipFill>
          <p:spPr bwMode="auto">
            <a:xfrm>
              <a:off x="6683023" y="146755"/>
              <a:ext cx="2201333" cy="2630311"/>
            </a:xfrm>
            <a:prstGeom prst="rect">
              <a:avLst/>
            </a:prstGeom>
            <a:noFill/>
            <a:ln w="9525">
              <a:noFill/>
              <a:miter lim="800000"/>
              <a:headEnd/>
              <a:tailEnd/>
            </a:ln>
          </p:spPr>
        </p:pic>
        <p:sp>
          <p:nvSpPr>
            <p:cNvPr id="7" name="Rettangolo 6"/>
            <p:cNvSpPr/>
            <p:nvPr/>
          </p:nvSpPr>
          <p:spPr>
            <a:xfrm>
              <a:off x="6778980" y="570082"/>
              <a:ext cx="1732844" cy="41205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6812847" y="1540927"/>
              <a:ext cx="1732844" cy="41205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6767692" y="999061"/>
              <a:ext cx="1744132" cy="32173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6801559" y="1981194"/>
              <a:ext cx="1744132" cy="32173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8804807" y="610907"/>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1</a:t>
              </a:r>
              <a:endParaRPr lang="it-IT" sz="1400" b="1" dirty="0">
                <a:solidFill>
                  <a:schemeClr val="tx1"/>
                </a:solidFill>
              </a:endParaRPr>
            </a:p>
          </p:txBody>
        </p:sp>
        <p:sp>
          <p:nvSpPr>
            <p:cNvPr id="13" name="Ovale 12"/>
            <p:cNvSpPr/>
            <p:nvPr/>
          </p:nvSpPr>
          <p:spPr>
            <a:xfrm>
              <a:off x="8804807" y="1003761"/>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2</a:t>
              </a:r>
              <a:endParaRPr lang="it-IT" sz="1400" b="1" dirty="0">
                <a:solidFill>
                  <a:schemeClr val="tx1"/>
                </a:solidFill>
              </a:endParaRPr>
            </a:p>
          </p:txBody>
        </p:sp>
        <p:sp>
          <p:nvSpPr>
            <p:cNvPr id="14" name="Ovale 13"/>
            <p:cNvSpPr/>
            <p:nvPr/>
          </p:nvSpPr>
          <p:spPr>
            <a:xfrm>
              <a:off x="8821740" y="1564818"/>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1</a:t>
              </a:r>
              <a:endParaRPr lang="it-IT" sz="1400" b="1" dirty="0">
                <a:solidFill>
                  <a:schemeClr val="tx1"/>
                </a:solidFill>
              </a:endParaRPr>
            </a:p>
          </p:txBody>
        </p:sp>
        <p:sp>
          <p:nvSpPr>
            <p:cNvPr id="15" name="Ovale 14"/>
            <p:cNvSpPr/>
            <p:nvPr/>
          </p:nvSpPr>
          <p:spPr>
            <a:xfrm>
              <a:off x="8810451" y="1957672"/>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2</a:t>
              </a:r>
              <a:endParaRPr lang="it-IT" sz="1400" b="1" dirty="0">
                <a:solidFill>
                  <a:schemeClr val="tx1"/>
                </a:solidFill>
              </a:endParaRPr>
            </a:p>
          </p:txBody>
        </p:sp>
      </p:grpSp>
      <p:cxnSp>
        <p:nvCxnSpPr>
          <p:cNvPr id="16" name="Connettore 2 15"/>
          <p:cNvCxnSpPr/>
          <p:nvPr/>
        </p:nvCxnSpPr>
        <p:spPr>
          <a:xfrm flipV="1">
            <a:off x="4255912" y="1365954"/>
            <a:ext cx="1044000" cy="2"/>
          </a:xfrm>
          <a:prstGeom prst="straightConnector1">
            <a:avLst/>
          </a:prstGeom>
          <a:ln w="19050">
            <a:solidFill>
              <a:srgbClr val="FFFF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4278490" y="1422400"/>
            <a:ext cx="1038577" cy="666042"/>
          </a:xfrm>
          <a:prstGeom prst="straightConnector1">
            <a:avLst/>
          </a:prstGeom>
          <a:ln w="19050">
            <a:solidFill>
              <a:srgbClr val="FFFF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260623" y="1106311"/>
            <a:ext cx="2909899" cy="369332"/>
          </a:xfrm>
          <a:prstGeom prst="rect">
            <a:avLst/>
          </a:prstGeom>
          <a:noFill/>
        </p:spPr>
        <p:txBody>
          <a:bodyPr wrap="none" rtlCol="0">
            <a:spAutoFit/>
          </a:bodyPr>
          <a:lstStyle/>
          <a:p>
            <a:r>
              <a:rPr lang="it-IT" dirty="0" smtClean="0"/>
              <a:t>Visualizzano lo stile applicato</a:t>
            </a:r>
            <a:endParaRPr lang="it-IT" dirty="0"/>
          </a:p>
        </p:txBody>
      </p:sp>
      <p:sp>
        <p:nvSpPr>
          <p:cNvPr id="20" name="CasellaDiTesto 19"/>
          <p:cNvSpPr txBox="1"/>
          <p:nvPr/>
        </p:nvSpPr>
        <p:spPr>
          <a:xfrm>
            <a:off x="5260623" y="1501423"/>
            <a:ext cx="3036711" cy="646331"/>
          </a:xfrm>
          <a:prstGeom prst="rect">
            <a:avLst/>
          </a:prstGeom>
          <a:noFill/>
        </p:spPr>
        <p:txBody>
          <a:bodyPr wrap="square" rtlCol="0">
            <a:spAutoFit/>
          </a:bodyPr>
          <a:lstStyle/>
          <a:p>
            <a:r>
              <a:rPr lang="it-IT" dirty="0" smtClean="0"/>
              <a:t>Visualizzano le formattazioni “aggiuntive“ applicate</a:t>
            </a:r>
            <a:endParaRPr lang="it-IT" dirty="0"/>
          </a:p>
        </p:txBody>
      </p:sp>
      <p:cxnSp>
        <p:nvCxnSpPr>
          <p:cNvPr id="21" name="Connettore 2 20"/>
          <p:cNvCxnSpPr/>
          <p:nvPr/>
        </p:nvCxnSpPr>
        <p:spPr>
          <a:xfrm>
            <a:off x="4255912" y="1738487"/>
            <a:ext cx="1044000" cy="0"/>
          </a:xfrm>
          <a:prstGeom prst="straightConnector1">
            <a:avLst/>
          </a:prstGeom>
          <a:ln w="1905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V="1">
            <a:off x="4289778" y="1873957"/>
            <a:ext cx="1038578" cy="654754"/>
          </a:xfrm>
          <a:prstGeom prst="straightConnector1">
            <a:avLst/>
          </a:prstGeom>
          <a:ln w="1905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4910664" y="2167465"/>
            <a:ext cx="4233336" cy="1477328"/>
          </a:xfrm>
          <a:prstGeom prst="rect">
            <a:avLst/>
          </a:prstGeom>
          <a:noFill/>
        </p:spPr>
        <p:txBody>
          <a:bodyPr wrap="square" rtlCol="0">
            <a:spAutoFit/>
          </a:bodyPr>
          <a:lstStyle/>
          <a:p>
            <a:pPr marL="342900" indent="-342900" algn="just">
              <a:buFont typeface="+mj-lt"/>
              <a:buAutoNum type="arabicPeriod"/>
            </a:pPr>
            <a:r>
              <a:rPr lang="it-IT" dirty="0" smtClean="0"/>
              <a:t>“Cancellano” lo stile applicato formattando carattere/paragrafo con lo stile di default </a:t>
            </a:r>
          </a:p>
          <a:p>
            <a:pPr marL="342900" indent="-342900" algn="just">
              <a:buFont typeface="+mj-lt"/>
              <a:buAutoNum type="arabicPeriod"/>
            </a:pPr>
            <a:r>
              <a:rPr lang="it-IT" dirty="0" smtClean="0"/>
              <a:t>“Cancellano” le formattazioni aggiuntive applicate</a:t>
            </a:r>
            <a:endParaRPr lang="it-IT" dirty="0"/>
          </a:p>
        </p:txBody>
      </p:sp>
      <p:pic>
        <p:nvPicPr>
          <p:cNvPr id="1028" name="Picture 4"/>
          <p:cNvPicPr>
            <a:picLocks noChangeAspect="1" noChangeArrowheads="1"/>
          </p:cNvPicPr>
          <p:nvPr/>
        </p:nvPicPr>
        <p:blipFill>
          <a:blip r:embed="rId3" cstate="print"/>
          <a:srcRect l="64280" t="24249" r="21811" b="9544"/>
          <a:stretch>
            <a:fillRect/>
          </a:stretch>
        </p:blipFill>
        <p:spPr bwMode="auto">
          <a:xfrm>
            <a:off x="0" y="1371600"/>
            <a:ext cx="1907822" cy="5486400"/>
          </a:xfrm>
          <a:prstGeom prst="rect">
            <a:avLst/>
          </a:prstGeom>
          <a:noFill/>
          <a:ln w="9525">
            <a:noFill/>
            <a:miter lim="800000"/>
            <a:headEnd/>
            <a:tailEnd/>
          </a:ln>
        </p:spPr>
      </p:pic>
      <p:sp>
        <p:nvSpPr>
          <p:cNvPr id="44" name="Ovale 43"/>
          <p:cNvSpPr/>
          <p:nvPr/>
        </p:nvSpPr>
        <p:spPr>
          <a:xfrm>
            <a:off x="2720622" y="2889955"/>
            <a:ext cx="395111" cy="2935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5" name="Connettore 2 44"/>
          <p:cNvCxnSpPr>
            <a:stCxn id="44" idx="2"/>
          </p:cNvCxnSpPr>
          <p:nvPr/>
        </p:nvCxnSpPr>
        <p:spPr>
          <a:xfrm flipH="1">
            <a:off x="1873956" y="3036710"/>
            <a:ext cx="84666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1907822" y="4391382"/>
            <a:ext cx="7236178" cy="1200329"/>
          </a:xfrm>
          <a:prstGeom prst="rect">
            <a:avLst/>
          </a:prstGeom>
          <a:noFill/>
        </p:spPr>
        <p:txBody>
          <a:bodyPr wrap="square" rtlCol="0">
            <a:spAutoFit/>
          </a:bodyPr>
          <a:lstStyle/>
          <a:p>
            <a:pPr algn="just"/>
            <a:r>
              <a:rPr lang="it-IT" i="1" dirty="0" smtClean="0"/>
              <a:t>Riquadro attività </a:t>
            </a:r>
            <a:r>
              <a:rPr lang="it-IT" b="1" dirty="0" smtClean="0"/>
              <a:t>Informazioni sul formato</a:t>
            </a:r>
            <a:r>
              <a:rPr lang="it-IT" dirty="0" smtClean="0"/>
              <a:t>: mostra informazioni dettagliate sul formato applicato (accessibile anche premendo la combinazione  di tasti SHIFT+F1). Il testo formattato in blu se cliccato apre le finestre di modifica del tipo selezionato (carattere, lingua, allineamento, …).</a:t>
            </a:r>
            <a:endParaRPr lang="it-IT" dirty="0"/>
          </a:p>
        </p:txBody>
      </p:sp>
      <p:sp>
        <p:nvSpPr>
          <p:cNvPr id="25" name="CasellaDiTesto 24"/>
          <p:cNvSpPr txBox="1"/>
          <p:nvPr/>
        </p:nvSpPr>
        <p:spPr>
          <a:xfrm>
            <a:off x="1896534" y="6211669"/>
            <a:ext cx="7236178" cy="646331"/>
          </a:xfrm>
          <a:prstGeom prst="rect">
            <a:avLst/>
          </a:prstGeom>
          <a:noFill/>
        </p:spPr>
        <p:txBody>
          <a:bodyPr wrap="square" rtlCol="0">
            <a:spAutoFit/>
          </a:bodyPr>
          <a:lstStyle/>
          <a:p>
            <a:pPr algn="just"/>
            <a:r>
              <a:rPr lang="it-IT" dirty="0" smtClean="0"/>
              <a:t>NOTA: entrambi i riquadri attività possono rimanere aperti ed essere posizionati nell’area del documento oppure venire ancorati ai lati.</a:t>
            </a:r>
            <a:endParaRPr lang="it-IT" dirty="0"/>
          </a:p>
        </p:txBody>
      </p:sp>
      <p:sp>
        <p:nvSpPr>
          <p:cNvPr id="26" name="CasellaDiTesto 25"/>
          <p:cNvSpPr txBox="1"/>
          <p:nvPr/>
        </p:nvSpPr>
        <p:spPr>
          <a:xfrm>
            <a:off x="3093157" y="3635022"/>
            <a:ext cx="4897495" cy="369332"/>
          </a:xfrm>
          <a:prstGeom prst="rect">
            <a:avLst/>
          </a:prstGeom>
          <a:noFill/>
        </p:spPr>
        <p:txBody>
          <a:bodyPr wrap="none" rtlCol="0">
            <a:spAutoFit/>
          </a:bodyPr>
          <a:lstStyle/>
          <a:p>
            <a:r>
              <a:rPr lang="it-IT" dirty="0" smtClean="0"/>
              <a:t>Apre la </a:t>
            </a:r>
            <a:r>
              <a:rPr lang="it-IT" i="1" dirty="0" smtClean="0"/>
              <a:t>finestra</a:t>
            </a:r>
            <a:r>
              <a:rPr lang="it-IT" dirty="0" smtClean="0"/>
              <a:t> </a:t>
            </a:r>
            <a:r>
              <a:rPr lang="it-IT" b="1" dirty="0" smtClean="0"/>
              <a:t>Crea nuovo stile da formattazione</a:t>
            </a:r>
            <a:endParaRPr lang="it-IT" b="1" dirty="0"/>
          </a:p>
        </p:txBody>
      </p:sp>
      <p:cxnSp>
        <p:nvCxnSpPr>
          <p:cNvPr id="28" name="Connettore 2 27"/>
          <p:cNvCxnSpPr/>
          <p:nvPr/>
        </p:nvCxnSpPr>
        <p:spPr>
          <a:xfrm>
            <a:off x="3228622" y="3149600"/>
            <a:ext cx="135467" cy="587022"/>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03201" y="1016000"/>
            <a:ext cx="4581525" cy="4791075"/>
          </a:xfrm>
          <a:prstGeom prst="rect">
            <a:avLst/>
          </a:prstGeom>
          <a:noFill/>
          <a:ln w="9525">
            <a:noFill/>
            <a:miter lim="800000"/>
            <a:headEnd/>
            <a:tailEnd/>
          </a:ln>
        </p:spPr>
      </p:pic>
      <p:sp>
        <p:nvSpPr>
          <p:cNvPr id="3" name="Rettangolo 2"/>
          <p:cNvSpPr/>
          <p:nvPr/>
        </p:nvSpPr>
        <p:spPr>
          <a:xfrm>
            <a:off x="0" y="0"/>
            <a:ext cx="9144000" cy="923330"/>
          </a:xfrm>
          <a:prstGeom prst="rect">
            <a:avLst/>
          </a:prstGeom>
        </p:spPr>
        <p:txBody>
          <a:bodyPr wrap="square">
            <a:spAutoFit/>
          </a:bodyPr>
          <a:lstStyle/>
          <a:p>
            <a:pPr marL="4763" algn="just"/>
            <a:r>
              <a:rPr lang="it-IT" dirty="0" smtClean="0"/>
              <a:t>Il </a:t>
            </a:r>
            <a:r>
              <a:rPr lang="it-IT" i="1" dirty="0" smtClean="0"/>
              <a:t>pulsante</a:t>
            </a:r>
            <a:r>
              <a:rPr lang="it-IT" dirty="0" smtClean="0"/>
              <a:t> </a:t>
            </a:r>
            <a:r>
              <a:rPr lang="it-IT" b="1" dirty="0" smtClean="0"/>
              <a:t>Gestione stili</a:t>
            </a:r>
            <a:r>
              <a:rPr lang="it-IT" dirty="0" smtClean="0"/>
              <a:t> del </a:t>
            </a:r>
            <a:r>
              <a:rPr lang="it-IT" i="1" dirty="0" smtClean="0"/>
              <a:t>riquadro attività</a:t>
            </a:r>
            <a:r>
              <a:rPr lang="it-IT" dirty="0" smtClean="0"/>
              <a:t> </a:t>
            </a:r>
            <a:r>
              <a:rPr lang="it-IT" b="1" dirty="0" smtClean="0"/>
              <a:t>Stili</a:t>
            </a:r>
            <a:r>
              <a:rPr lang="it-IT" b="1" i="1" dirty="0" smtClean="0"/>
              <a:t> </a:t>
            </a:r>
            <a:r>
              <a:rPr lang="it-IT" dirty="0" smtClean="0">
                <a:sym typeface="Symbol"/>
              </a:rPr>
              <a:t>apre la </a:t>
            </a:r>
            <a:r>
              <a:rPr lang="it-IT" i="1" dirty="0" smtClean="0">
                <a:sym typeface="Symbol"/>
              </a:rPr>
              <a:t>finestra </a:t>
            </a:r>
            <a:r>
              <a:rPr lang="it-IT" b="1" dirty="0" smtClean="0">
                <a:sym typeface="Symbol"/>
              </a:rPr>
              <a:t>Gestione stili</a:t>
            </a:r>
            <a:r>
              <a:rPr lang="it-IT" dirty="0" smtClean="0">
                <a:sym typeface="Symbol"/>
              </a:rPr>
              <a:t> da cui è possibile modificare uno stile, crearne di nuovi, decidere quali visualizzare nell’elenco dei consigliati, definire le limitazioni di modifica e impostare i valori predefiniti.</a:t>
            </a:r>
            <a:endParaRPr lang="it-IT" b="1" dirty="0"/>
          </a:p>
        </p:txBody>
      </p:sp>
      <p:sp>
        <p:nvSpPr>
          <p:cNvPr id="4" name="CasellaDiTesto 3"/>
          <p:cNvSpPr txBox="1"/>
          <p:nvPr/>
        </p:nvSpPr>
        <p:spPr>
          <a:xfrm>
            <a:off x="4842933" y="2415822"/>
            <a:ext cx="4097867" cy="923330"/>
          </a:xfrm>
          <a:prstGeom prst="rect">
            <a:avLst/>
          </a:prstGeom>
          <a:noFill/>
        </p:spPr>
        <p:txBody>
          <a:bodyPr wrap="square" rtlCol="0">
            <a:spAutoFit/>
          </a:bodyPr>
          <a:lstStyle/>
          <a:p>
            <a:pPr algn="just"/>
            <a:r>
              <a:rPr lang="it-IT" dirty="0" smtClean="0"/>
              <a:t>Elenco di tutti gli stili appartenenti al set selezionato (in grigio gli stili non presenti  nell’elenco dei consigliati)</a:t>
            </a:r>
            <a:endParaRPr lang="it-IT" dirty="0"/>
          </a:p>
        </p:txBody>
      </p:sp>
      <p:sp>
        <p:nvSpPr>
          <p:cNvPr id="5" name="Rettangolo 4"/>
          <p:cNvSpPr/>
          <p:nvPr/>
        </p:nvSpPr>
        <p:spPr>
          <a:xfrm>
            <a:off x="225779" y="5170311"/>
            <a:ext cx="3476978" cy="2483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842933" y="5091289"/>
            <a:ext cx="4097867" cy="646331"/>
          </a:xfrm>
          <a:prstGeom prst="rect">
            <a:avLst/>
          </a:prstGeom>
          <a:noFill/>
        </p:spPr>
        <p:txBody>
          <a:bodyPr wrap="square" rtlCol="0">
            <a:spAutoFit/>
          </a:bodyPr>
          <a:lstStyle/>
          <a:p>
            <a:pPr algn="just"/>
            <a:r>
              <a:rPr lang="it-IT" dirty="0" smtClean="0"/>
              <a:t>Pulsanti di selezione dell’ambito di applicazione delle modifiche effettuate.</a:t>
            </a:r>
            <a:endParaRPr lang="it-IT" dirty="0"/>
          </a:p>
        </p:txBody>
      </p:sp>
      <p:cxnSp>
        <p:nvCxnSpPr>
          <p:cNvPr id="7" name="Connettore 2 6"/>
          <p:cNvCxnSpPr>
            <a:stCxn id="5" idx="3"/>
            <a:endCxn id="6" idx="1"/>
          </p:cNvCxnSpPr>
          <p:nvPr/>
        </p:nvCxnSpPr>
        <p:spPr>
          <a:xfrm>
            <a:off x="3702757" y="5294489"/>
            <a:ext cx="1140176" cy="119966"/>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Connettore 2 9"/>
          <p:cNvCxnSpPr>
            <a:endCxn id="4" idx="1"/>
          </p:cNvCxnSpPr>
          <p:nvPr/>
        </p:nvCxnSpPr>
        <p:spPr>
          <a:xfrm flipV="1">
            <a:off x="2641600" y="2877487"/>
            <a:ext cx="2201333" cy="249535"/>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3" name="Ovale 12"/>
          <p:cNvSpPr/>
          <p:nvPr/>
        </p:nvSpPr>
        <p:spPr>
          <a:xfrm>
            <a:off x="237066" y="1320800"/>
            <a:ext cx="666045" cy="2935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47636" y="164215"/>
            <a:ext cx="4123373" cy="4311968"/>
          </a:xfrm>
          <a:prstGeom prst="rect">
            <a:avLst/>
          </a:prstGeom>
          <a:noFill/>
          <a:ln w="9525">
            <a:noFill/>
            <a:miter lim="800000"/>
            <a:headEnd/>
            <a:tailEnd/>
          </a:ln>
        </p:spPr>
      </p:pic>
      <p:sp>
        <p:nvSpPr>
          <p:cNvPr id="6" name="Ovale 5"/>
          <p:cNvSpPr/>
          <p:nvPr/>
        </p:nvSpPr>
        <p:spPr>
          <a:xfrm>
            <a:off x="733779" y="451556"/>
            <a:ext cx="715408" cy="2354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4"/>
          <p:cNvPicPr>
            <a:picLocks noChangeAspect="1" noChangeArrowheads="1"/>
          </p:cNvPicPr>
          <p:nvPr/>
        </p:nvPicPr>
        <p:blipFill>
          <a:blip r:embed="rId3" cstate="print"/>
          <a:srcRect/>
          <a:stretch>
            <a:fillRect/>
          </a:stretch>
        </p:blipFill>
        <p:spPr bwMode="auto">
          <a:xfrm>
            <a:off x="4719635" y="164215"/>
            <a:ext cx="4123373" cy="4311968"/>
          </a:xfrm>
          <a:prstGeom prst="rect">
            <a:avLst/>
          </a:prstGeom>
          <a:noFill/>
          <a:ln w="9525">
            <a:noFill/>
            <a:miter lim="800000"/>
            <a:headEnd/>
            <a:tailEnd/>
          </a:ln>
        </p:spPr>
      </p:pic>
      <p:sp>
        <p:nvSpPr>
          <p:cNvPr id="8" name="Ovale 7"/>
          <p:cNvSpPr/>
          <p:nvPr/>
        </p:nvSpPr>
        <p:spPr>
          <a:xfrm>
            <a:off x="5926667" y="474134"/>
            <a:ext cx="715408" cy="2354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58044" y="4628445"/>
            <a:ext cx="4075289" cy="923330"/>
          </a:xfrm>
          <a:prstGeom prst="rect">
            <a:avLst/>
          </a:prstGeom>
          <a:noFill/>
        </p:spPr>
        <p:txBody>
          <a:bodyPr wrap="square" rtlCol="0">
            <a:spAutoFit/>
          </a:bodyPr>
          <a:lstStyle/>
          <a:p>
            <a:pPr algn="just"/>
            <a:r>
              <a:rPr lang="it-IT" dirty="0" smtClean="0"/>
              <a:t>Gestione della visualizzazione e dell’ordinamento degli stili nell’elenco consigliato </a:t>
            </a:r>
            <a:endParaRPr lang="it-IT" dirty="0"/>
          </a:p>
        </p:txBody>
      </p:sp>
      <p:sp>
        <p:nvSpPr>
          <p:cNvPr id="10" name="CasellaDiTesto 9"/>
          <p:cNvSpPr txBox="1"/>
          <p:nvPr/>
        </p:nvSpPr>
        <p:spPr>
          <a:xfrm>
            <a:off x="4820355" y="4628445"/>
            <a:ext cx="4075289" cy="1200329"/>
          </a:xfrm>
          <a:prstGeom prst="rect">
            <a:avLst/>
          </a:prstGeom>
          <a:noFill/>
        </p:spPr>
        <p:txBody>
          <a:bodyPr wrap="square" rtlCol="0">
            <a:spAutoFit/>
          </a:bodyPr>
          <a:lstStyle/>
          <a:p>
            <a:pPr algn="just"/>
            <a:r>
              <a:rPr lang="it-IT" dirty="0" smtClean="0"/>
              <a:t>Gestione della limitazioni da applicare alle modifiche di formattazione nei documenti protetti da modifiche alla formattazione</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193676" y="175508"/>
            <a:ext cx="4581525" cy="4791075"/>
          </a:xfrm>
          <a:prstGeom prst="rect">
            <a:avLst/>
          </a:prstGeom>
          <a:noFill/>
          <a:ln w="9525">
            <a:noFill/>
            <a:miter lim="800000"/>
            <a:headEnd/>
            <a:tailEnd/>
          </a:ln>
        </p:spPr>
      </p:pic>
      <p:sp>
        <p:nvSpPr>
          <p:cNvPr id="5" name="Ovale 4"/>
          <p:cNvSpPr/>
          <p:nvPr/>
        </p:nvSpPr>
        <p:spPr>
          <a:xfrm>
            <a:off x="2235199" y="519289"/>
            <a:ext cx="1004711" cy="2596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831645" y="203202"/>
            <a:ext cx="4109156" cy="2585323"/>
          </a:xfrm>
          <a:prstGeom prst="rect">
            <a:avLst/>
          </a:prstGeom>
          <a:noFill/>
        </p:spPr>
        <p:txBody>
          <a:bodyPr wrap="square" rtlCol="0">
            <a:spAutoFit/>
          </a:bodyPr>
          <a:lstStyle/>
          <a:p>
            <a:pPr algn="just"/>
            <a:r>
              <a:rPr lang="it-IT" dirty="0" smtClean="0"/>
              <a:t>Impostazione dei valori predefiniti proposti di default nel documento corrente o in tutti i nuovi documenti basati sul modello corrente.</a:t>
            </a:r>
          </a:p>
          <a:p>
            <a:pPr algn="just"/>
            <a:endParaRPr lang="it-IT" dirty="0" smtClean="0"/>
          </a:p>
          <a:p>
            <a:pPr algn="just"/>
            <a:r>
              <a:rPr lang="it-IT" dirty="0" smtClean="0"/>
              <a:t>NOTA: se il modello corrente in cui si salvano le modifiche è il </a:t>
            </a:r>
            <a:r>
              <a:rPr lang="it-IT" dirty="0" err="1" smtClean="0"/>
              <a:t>Normal.dotm</a:t>
            </a:r>
            <a:r>
              <a:rPr lang="it-IT" dirty="0" smtClean="0"/>
              <a:t>, i valori di default saranno proposti in tutti i nuovi documenti di Word.</a:t>
            </a:r>
            <a:endParaRPr lang="it-IT" dirty="0"/>
          </a:p>
        </p:txBody>
      </p:sp>
      <p:sp>
        <p:nvSpPr>
          <p:cNvPr id="8" name="Rettangolo 7"/>
          <p:cNvSpPr/>
          <p:nvPr/>
        </p:nvSpPr>
        <p:spPr>
          <a:xfrm>
            <a:off x="513648" y="1168394"/>
            <a:ext cx="2229552" cy="32173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a:stCxn id="8" idx="2"/>
          </p:cNvCxnSpPr>
          <p:nvPr/>
        </p:nvCxnSpPr>
        <p:spPr>
          <a:xfrm>
            <a:off x="1628424" y="1490132"/>
            <a:ext cx="3485443" cy="206586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820355" y="3623733"/>
            <a:ext cx="4323645" cy="923330"/>
          </a:xfrm>
          <a:prstGeom prst="rect">
            <a:avLst/>
          </a:prstGeom>
          <a:noFill/>
        </p:spPr>
        <p:txBody>
          <a:bodyPr wrap="square" rtlCol="0">
            <a:spAutoFit/>
          </a:bodyPr>
          <a:lstStyle/>
          <a:p>
            <a:pPr algn="just"/>
            <a:r>
              <a:rPr lang="it-IT" dirty="0" smtClean="0"/>
              <a:t>Indicano i valori </a:t>
            </a:r>
            <a:r>
              <a:rPr lang="it-IT" dirty="0" err="1" smtClean="0"/>
              <a:t>preimpostati</a:t>
            </a:r>
            <a:r>
              <a:rPr lang="it-IT" dirty="0" smtClean="0"/>
              <a:t>  dai </a:t>
            </a:r>
            <a:r>
              <a:rPr lang="it-IT" b="1" dirty="0" smtClean="0"/>
              <a:t>Tipi di carattere</a:t>
            </a:r>
            <a:r>
              <a:rPr lang="it-IT" dirty="0" smtClean="0"/>
              <a:t> selezionati (ad esempio: Bodoni MT e </a:t>
            </a:r>
            <a:r>
              <a:rPr lang="it-IT" dirty="0" err="1" smtClean="0"/>
              <a:t>Verdana</a:t>
            </a:r>
            <a:r>
              <a:rPr lang="it-IT" dirty="0" smtClean="0"/>
              <a:t> per il </a:t>
            </a:r>
            <a:r>
              <a:rPr lang="it-IT" dirty="0" err="1" smtClean="0"/>
              <a:t>Carnival</a:t>
            </a:r>
            <a:r>
              <a:rPr lang="it-IT" dirty="0" smtClean="0"/>
              <a:t>).</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427038"/>
          </a:xfrm>
          <a:prstGeom prst="rect">
            <a:avLst/>
          </a:prstGeom>
          <a:noFill/>
          <a:ln w="9525">
            <a:noFill/>
            <a:miter lim="800000"/>
            <a:headEnd/>
            <a:tailEnd/>
          </a:ln>
          <a:effectLst/>
        </p:spPr>
        <p:txBody>
          <a:bodyPr wrap="square">
            <a:spAutoFit/>
          </a:bodyPr>
          <a:lstStyle/>
          <a:p>
            <a:pPr algn="l">
              <a:spcBef>
                <a:spcPct val="50000"/>
              </a:spcBef>
            </a:pPr>
            <a:r>
              <a:rPr lang="it-IT" sz="2200" dirty="0" smtClean="0">
                <a:solidFill>
                  <a:srgbClr val="FF0000"/>
                </a:solidFill>
              </a:rPr>
              <a:t>ESEMPIO – creazione di stili</a:t>
            </a:r>
            <a:endParaRPr lang="it-IT" sz="2200" dirty="0">
              <a:solidFill>
                <a:srgbClr val="FF0000"/>
              </a:solidFill>
            </a:endParaRPr>
          </a:p>
        </p:txBody>
      </p:sp>
      <p:sp>
        <p:nvSpPr>
          <p:cNvPr id="5" name="CasellaDiTesto 4"/>
          <p:cNvSpPr txBox="1"/>
          <p:nvPr/>
        </p:nvSpPr>
        <p:spPr>
          <a:xfrm>
            <a:off x="0" y="356260"/>
            <a:ext cx="7147149" cy="369332"/>
          </a:xfrm>
          <a:prstGeom prst="rect">
            <a:avLst/>
          </a:prstGeom>
          <a:noFill/>
        </p:spPr>
        <p:txBody>
          <a:bodyPr wrap="none" rtlCol="0">
            <a:spAutoFit/>
          </a:bodyPr>
          <a:lstStyle/>
          <a:p>
            <a:r>
              <a:rPr lang="it-IT" b="1" u="sng" dirty="0" smtClean="0"/>
              <a:t>Creazione stili per formattazione articolo da sottomettere a rivista JMMB</a:t>
            </a:r>
            <a:endParaRPr lang="it-IT" b="1" u="sng" dirty="0"/>
          </a:p>
        </p:txBody>
      </p:sp>
      <p:pic>
        <p:nvPicPr>
          <p:cNvPr id="2" name="Picture 2"/>
          <p:cNvPicPr>
            <a:picLocks noChangeAspect="1" noChangeArrowheads="1"/>
          </p:cNvPicPr>
          <p:nvPr/>
        </p:nvPicPr>
        <p:blipFill>
          <a:blip r:embed="rId2" cstate="print"/>
          <a:srcRect/>
          <a:stretch>
            <a:fillRect/>
          </a:stretch>
        </p:blipFill>
        <p:spPr bwMode="auto">
          <a:xfrm>
            <a:off x="237507" y="890650"/>
            <a:ext cx="4262454" cy="529577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t="4983"/>
          <a:stretch>
            <a:fillRect/>
          </a:stretch>
        </p:blipFill>
        <p:spPr bwMode="auto">
          <a:xfrm>
            <a:off x="4720132" y="943903"/>
            <a:ext cx="4067607" cy="5242523"/>
          </a:xfrm>
          <a:prstGeom prst="rect">
            <a:avLst/>
          </a:prstGeom>
          <a:noFill/>
          <a:ln w="9525">
            <a:noFill/>
            <a:miter lim="800000"/>
            <a:headEnd/>
            <a:tailEnd/>
          </a:ln>
        </p:spPr>
      </p:pic>
      <p:cxnSp>
        <p:nvCxnSpPr>
          <p:cNvPr id="9" name="Connettore 1 8"/>
          <p:cNvCxnSpPr/>
          <p:nvPr/>
        </p:nvCxnSpPr>
        <p:spPr>
          <a:xfrm>
            <a:off x="665684" y="3738069"/>
            <a:ext cx="1477670"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65685" y="3628339"/>
            <a:ext cx="3467403"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2384756" y="5544924"/>
            <a:ext cx="1894636"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475489" y="5640021"/>
            <a:ext cx="365759"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475489" y="5749750"/>
            <a:ext cx="1645919"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497434" y="6049673"/>
            <a:ext cx="870508"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5003598" y="1748335"/>
            <a:ext cx="3189426"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4849979" y="1872693"/>
            <a:ext cx="270661"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6020410" y="2479855"/>
            <a:ext cx="738835"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5852160" y="3043126"/>
            <a:ext cx="994867"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4871923" y="3606396"/>
            <a:ext cx="1880007"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5909310"/>
          </a:xfrm>
          <a:prstGeom prst="rect">
            <a:avLst/>
          </a:prstGeom>
          <a:noFill/>
        </p:spPr>
        <p:txBody>
          <a:bodyPr wrap="square" rtlCol="0">
            <a:spAutoFit/>
          </a:bodyPr>
          <a:lstStyle/>
          <a:p>
            <a:pPr algn="just"/>
            <a:r>
              <a:rPr lang="it-IT" dirty="0" smtClean="0"/>
              <a:t>… dalle istruzioni della rivista si evince quanti stili di formattazione differenti occorre creare per formattare l’articolo da sottomettere:</a:t>
            </a:r>
          </a:p>
          <a:p>
            <a:pPr algn="just"/>
            <a:endParaRPr lang="it-IT" dirty="0" smtClean="0"/>
          </a:p>
          <a:p>
            <a:pPr marL="342900" indent="-342900" algn="just">
              <a:buFont typeface="+mj-lt"/>
              <a:buAutoNum type="arabicPeriod"/>
            </a:pPr>
            <a:r>
              <a:rPr lang="it-IT" b="1" dirty="0" smtClean="0"/>
              <a:t>Title</a:t>
            </a:r>
            <a:r>
              <a:rPr lang="it-IT" dirty="0" smtClean="0"/>
              <a:t>: </a:t>
            </a:r>
            <a:r>
              <a:rPr lang="it-IT" i="1" dirty="0" smtClean="0"/>
              <a:t>tipo di carattere </a:t>
            </a:r>
            <a:r>
              <a:rPr lang="it-IT" dirty="0" err="1" smtClean="0"/>
              <a:t>Times</a:t>
            </a:r>
            <a:r>
              <a:rPr lang="it-IT" dirty="0" smtClean="0"/>
              <a:t> New Roman, </a:t>
            </a:r>
            <a:r>
              <a:rPr lang="it-IT" i="1" dirty="0" smtClean="0"/>
              <a:t>dimensione </a:t>
            </a:r>
            <a:r>
              <a:rPr lang="it-IT" dirty="0" smtClean="0"/>
              <a:t>10 pt, </a:t>
            </a:r>
            <a:r>
              <a:rPr lang="it-IT" i="1" dirty="0" smtClean="0"/>
              <a:t>stile </a:t>
            </a:r>
            <a:r>
              <a:rPr lang="it-IT" dirty="0" smtClean="0"/>
              <a:t>grassetto, tutto maiuscole,  </a:t>
            </a:r>
            <a:r>
              <a:rPr lang="it-IT" i="1" dirty="0" smtClean="0"/>
              <a:t>allineamento </a:t>
            </a:r>
            <a:r>
              <a:rPr lang="it-IT" dirty="0" smtClean="0"/>
              <a:t>centrato</a:t>
            </a:r>
          </a:p>
          <a:p>
            <a:pPr marL="342900" indent="-342900" algn="just">
              <a:buFont typeface="+mj-lt"/>
              <a:buAutoNum type="arabicPeriod"/>
            </a:pPr>
            <a:r>
              <a:rPr lang="it-IT" b="1" dirty="0" err="1" smtClean="0"/>
              <a:t>Name</a:t>
            </a:r>
            <a:r>
              <a:rPr lang="it-IT" dirty="0" smtClean="0"/>
              <a:t>: </a:t>
            </a:r>
            <a:r>
              <a:rPr lang="it-IT" i="1" dirty="0" smtClean="0"/>
              <a:t>tipo di carattere </a:t>
            </a:r>
            <a:r>
              <a:rPr lang="it-IT" dirty="0" err="1" smtClean="0"/>
              <a:t>Times</a:t>
            </a:r>
            <a:r>
              <a:rPr lang="it-IT" dirty="0" smtClean="0"/>
              <a:t> New Roman, </a:t>
            </a:r>
            <a:r>
              <a:rPr lang="it-IT" i="1" dirty="0" smtClean="0"/>
              <a:t>dimensione </a:t>
            </a:r>
            <a:r>
              <a:rPr lang="it-IT" dirty="0" smtClean="0"/>
              <a:t>8 pt, tutto maiuscole, </a:t>
            </a:r>
            <a:r>
              <a:rPr lang="it-IT" i="1" dirty="0" smtClean="0"/>
              <a:t>allineamento </a:t>
            </a:r>
            <a:r>
              <a:rPr lang="it-IT" dirty="0" smtClean="0"/>
              <a:t>centrato</a:t>
            </a:r>
          </a:p>
          <a:p>
            <a:pPr marL="342900" indent="-342900" algn="just">
              <a:buFont typeface="+mj-lt"/>
              <a:buAutoNum type="arabicPeriod"/>
            </a:pPr>
            <a:r>
              <a:rPr lang="it-IT" b="1" dirty="0" err="1" smtClean="0"/>
              <a:t>Affiliation</a:t>
            </a:r>
            <a:r>
              <a:rPr lang="it-IT" dirty="0" smtClean="0"/>
              <a:t>: </a:t>
            </a:r>
            <a:r>
              <a:rPr lang="it-IT" i="1" dirty="0" smtClean="0"/>
              <a:t>tipo di carattere </a:t>
            </a:r>
            <a:r>
              <a:rPr lang="it-IT" dirty="0" err="1" smtClean="0"/>
              <a:t>Times</a:t>
            </a:r>
            <a:r>
              <a:rPr lang="it-IT" dirty="0" smtClean="0"/>
              <a:t> New Roman, </a:t>
            </a:r>
            <a:r>
              <a:rPr lang="it-IT" i="1" dirty="0" smtClean="0"/>
              <a:t>dimensione </a:t>
            </a:r>
            <a:r>
              <a:rPr lang="it-IT" dirty="0" smtClean="0"/>
              <a:t>8 pt, </a:t>
            </a:r>
            <a:r>
              <a:rPr lang="it-IT" i="1" dirty="0" smtClean="0"/>
              <a:t>stile </a:t>
            </a:r>
            <a:r>
              <a:rPr lang="it-IT" dirty="0" smtClean="0"/>
              <a:t>corsivo, </a:t>
            </a:r>
            <a:r>
              <a:rPr lang="it-IT" i="1" dirty="0" smtClean="0"/>
              <a:t>allineamento </a:t>
            </a:r>
            <a:r>
              <a:rPr lang="it-IT" dirty="0" smtClean="0"/>
              <a:t>centrato</a:t>
            </a:r>
          </a:p>
          <a:p>
            <a:pPr marL="342900" indent="-342900" algn="just">
              <a:buFont typeface="+mj-lt"/>
              <a:buAutoNum type="arabicPeriod"/>
            </a:pPr>
            <a:r>
              <a:rPr lang="it-IT" b="1" dirty="0" err="1" smtClean="0"/>
              <a:t>Abstract</a:t>
            </a:r>
            <a:r>
              <a:rPr lang="it-IT" dirty="0" smtClean="0"/>
              <a:t>: </a:t>
            </a:r>
            <a:r>
              <a:rPr lang="it-IT" i="1" dirty="0" smtClean="0"/>
              <a:t>tipo di carattere </a:t>
            </a:r>
            <a:r>
              <a:rPr lang="it-IT" dirty="0" err="1" smtClean="0"/>
              <a:t>Times</a:t>
            </a:r>
            <a:r>
              <a:rPr lang="it-IT" dirty="0" smtClean="0"/>
              <a:t> New Roman, </a:t>
            </a:r>
            <a:r>
              <a:rPr lang="it-IT" i="1" dirty="0" smtClean="0"/>
              <a:t>dimensione </a:t>
            </a:r>
            <a:r>
              <a:rPr lang="it-IT" dirty="0" smtClean="0"/>
              <a:t>8 pt, </a:t>
            </a:r>
            <a:r>
              <a:rPr lang="it-IT" i="1" dirty="0" smtClean="0"/>
              <a:t>interlinea</a:t>
            </a:r>
            <a:r>
              <a:rPr lang="it-IT" dirty="0" smtClean="0"/>
              <a:t> 10pt, </a:t>
            </a:r>
            <a:r>
              <a:rPr lang="it-IT" i="1" dirty="0" smtClean="0"/>
              <a:t>allineamento </a:t>
            </a:r>
            <a:r>
              <a:rPr lang="it-IT" dirty="0" smtClean="0"/>
              <a:t>giustificato, </a:t>
            </a:r>
            <a:r>
              <a:rPr lang="it-IT" i="1" dirty="0" smtClean="0"/>
              <a:t>rientro</a:t>
            </a:r>
            <a:r>
              <a:rPr lang="it-IT" dirty="0" smtClean="0"/>
              <a:t>  sinistra/destra 1,5pica (</a:t>
            </a:r>
            <a:r>
              <a:rPr lang="it-IT" i="1" dirty="0" smtClean="0"/>
              <a:t>nota</a:t>
            </a:r>
            <a:r>
              <a:rPr lang="it-IT" dirty="0" smtClean="0"/>
              <a:t>: 1 pica=12pt)</a:t>
            </a:r>
          </a:p>
          <a:p>
            <a:pPr marL="342900" indent="-342900" algn="just">
              <a:buFont typeface="+mj-lt"/>
              <a:buAutoNum type="arabicPeriod"/>
            </a:pPr>
            <a:r>
              <a:rPr lang="it-IT" b="1" dirty="0" err="1" smtClean="0"/>
              <a:t>Main</a:t>
            </a:r>
            <a:r>
              <a:rPr lang="it-IT" b="1" dirty="0" smtClean="0"/>
              <a:t> text</a:t>
            </a:r>
            <a:r>
              <a:rPr lang="it-IT" dirty="0" smtClean="0"/>
              <a:t>: </a:t>
            </a:r>
            <a:r>
              <a:rPr lang="it-IT" i="1" dirty="0" smtClean="0"/>
              <a:t>tipo di carattere </a:t>
            </a:r>
            <a:r>
              <a:rPr lang="it-IT" dirty="0" err="1" smtClean="0"/>
              <a:t>Times</a:t>
            </a:r>
            <a:r>
              <a:rPr lang="it-IT" dirty="0" smtClean="0"/>
              <a:t> New Roman, </a:t>
            </a:r>
            <a:r>
              <a:rPr lang="it-IT" i="1" dirty="0" smtClean="0"/>
              <a:t>dimensione </a:t>
            </a:r>
            <a:r>
              <a:rPr lang="it-IT" dirty="0" smtClean="0"/>
              <a:t>10 pt, </a:t>
            </a:r>
            <a:r>
              <a:rPr lang="it-IT" i="1" dirty="0" smtClean="0"/>
              <a:t>interlinea</a:t>
            </a:r>
            <a:r>
              <a:rPr lang="it-IT" dirty="0" smtClean="0"/>
              <a:t> 13pt, </a:t>
            </a:r>
            <a:r>
              <a:rPr lang="it-IT" i="1" dirty="0" smtClean="0"/>
              <a:t>allineamento </a:t>
            </a:r>
            <a:r>
              <a:rPr lang="it-IT" dirty="0" smtClean="0"/>
              <a:t>giustificato</a:t>
            </a:r>
          </a:p>
          <a:p>
            <a:pPr marL="342900" indent="-342900" algn="just">
              <a:buFont typeface="+mj-lt"/>
              <a:buAutoNum type="arabicPeriod"/>
            </a:pPr>
            <a:r>
              <a:rPr lang="it-IT" b="1" dirty="0" err="1" smtClean="0"/>
              <a:t>Main</a:t>
            </a:r>
            <a:r>
              <a:rPr lang="it-IT" b="1" dirty="0" smtClean="0"/>
              <a:t> text rientro</a:t>
            </a:r>
            <a:r>
              <a:rPr lang="it-IT" dirty="0" smtClean="0"/>
              <a:t>: </a:t>
            </a:r>
            <a:r>
              <a:rPr lang="it-IT" i="1" dirty="0" smtClean="0"/>
              <a:t>tipo di carattere </a:t>
            </a:r>
            <a:r>
              <a:rPr lang="it-IT" dirty="0" err="1" smtClean="0"/>
              <a:t>Times</a:t>
            </a:r>
            <a:r>
              <a:rPr lang="it-IT" dirty="0" smtClean="0"/>
              <a:t> New Roman, </a:t>
            </a:r>
            <a:r>
              <a:rPr lang="it-IT" i="1" dirty="0" smtClean="0"/>
              <a:t>dimensione </a:t>
            </a:r>
            <a:r>
              <a:rPr lang="it-IT" dirty="0" smtClean="0"/>
              <a:t>10 pt, </a:t>
            </a:r>
            <a:r>
              <a:rPr lang="it-IT" i="1" dirty="0" smtClean="0"/>
              <a:t>interlinea</a:t>
            </a:r>
            <a:r>
              <a:rPr lang="it-IT" dirty="0" smtClean="0"/>
              <a:t> 13pt, </a:t>
            </a:r>
            <a:r>
              <a:rPr lang="it-IT" i="1" dirty="0" smtClean="0"/>
              <a:t>allineamento </a:t>
            </a:r>
            <a:r>
              <a:rPr lang="it-IT" dirty="0" smtClean="0"/>
              <a:t>giustificato, </a:t>
            </a:r>
            <a:r>
              <a:rPr lang="it-IT" i="1" dirty="0" smtClean="0"/>
              <a:t>rientro</a:t>
            </a:r>
            <a:r>
              <a:rPr lang="it-IT" dirty="0" smtClean="0"/>
              <a:t> prima riga</a:t>
            </a:r>
          </a:p>
          <a:p>
            <a:pPr marL="342900" indent="-342900" algn="just">
              <a:buFont typeface="+mj-lt"/>
              <a:buAutoNum type="arabicPeriod"/>
            </a:pPr>
            <a:r>
              <a:rPr lang="it-IT" b="1" dirty="0" smtClean="0"/>
              <a:t>Major </a:t>
            </a:r>
            <a:r>
              <a:rPr lang="it-IT" b="1" dirty="0" err="1" smtClean="0"/>
              <a:t>Headings</a:t>
            </a:r>
            <a:r>
              <a:rPr lang="it-IT" dirty="0" smtClean="0"/>
              <a:t>: </a:t>
            </a:r>
            <a:r>
              <a:rPr lang="it-IT" i="1" dirty="0" smtClean="0"/>
              <a:t>tipo di carattere </a:t>
            </a:r>
            <a:r>
              <a:rPr lang="it-IT" dirty="0" err="1" smtClean="0"/>
              <a:t>Times</a:t>
            </a:r>
            <a:r>
              <a:rPr lang="it-IT" dirty="0" smtClean="0"/>
              <a:t> New Roman, </a:t>
            </a:r>
            <a:r>
              <a:rPr lang="it-IT" i="1" dirty="0" smtClean="0"/>
              <a:t>dimensione </a:t>
            </a:r>
            <a:r>
              <a:rPr lang="it-IT" dirty="0" smtClean="0"/>
              <a:t>10 pt, </a:t>
            </a:r>
            <a:r>
              <a:rPr lang="it-IT" i="1" dirty="0" smtClean="0"/>
              <a:t>stile </a:t>
            </a:r>
            <a:r>
              <a:rPr lang="it-IT" dirty="0" smtClean="0"/>
              <a:t>grassetto, </a:t>
            </a:r>
            <a:r>
              <a:rPr lang="it-IT" i="1" dirty="0" smtClean="0"/>
              <a:t>interlinea</a:t>
            </a:r>
            <a:r>
              <a:rPr lang="it-IT" dirty="0" smtClean="0"/>
              <a:t> 13pt, elenco numerato-livello 1 (x.)</a:t>
            </a:r>
            <a:endParaRPr lang="it-IT" b="1" dirty="0" smtClean="0"/>
          </a:p>
          <a:p>
            <a:pPr marL="342900" indent="-342900" algn="just">
              <a:buFont typeface="+mj-lt"/>
              <a:buAutoNum type="arabicPeriod"/>
            </a:pPr>
            <a:r>
              <a:rPr lang="it-IT" b="1" dirty="0" err="1" smtClean="0"/>
              <a:t>Sub-headings</a:t>
            </a:r>
            <a:r>
              <a:rPr lang="it-IT" dirty="0" smtClean="0"/>
              <a:t>:</a:t>
            </a:r>
            <a:r>
              <a:rPr lang="it-IT" i="1" dirty="0" smtClean="0"/>
              <a:t> tipo di carattere </a:t>
            </a:r>
            <a:r>
              <a:rPr lang="it-IT" dirty="0" err="1" smtClean="0"/>
              <a:t>Times</a:t>
            </a:r>
            <a:r>
              <a:rPr lang="it-IT" dirty="0" smtClean="0"/>
              <a:t> New Roman, </a:t>
            </a:r>
            <a:r>
              <a:rPr lang="it-IT" i="1" dirty="0" smtClean="0"/>
              <a:t>dimensione </a:t>
            </a:r>
            <a:r>
              <a:rPr lang="it-IT" dirty="0" smtClean="0"/>
              <a:t>10 pt, </a:t>
            </a:r>
            <a:r>
              <a:rPr lang="it-IT" i="1" dirty="0" smtClean="0"/>
              <a:t>stile </a:t>
            </a:r>
            <a:r>
              <a:rPr lang="it-IT" dirty="0" err="1" smtClean="0"/>
              <a:t>grassetto-corsivo</a:t>
            </a:r>
            <a:r>
              <a:rPr lang="it-IT" dirty="0" smtClean="0"/>
              <a:t>, </a:t>
            </a:r>
            <a:r>
              <a:rPr lang="it-IT" i="1" dirty="0" smtClean="0"/>
              <a:t>interlinea</a:t>
            </a:r>
            <a:r>
              <a:rPr lang="it-IT" dirty="0" smtClean="0"/>
              <a:t> 13pt, elenco numerato-livello 2 (</a:t>
            </a:r>
            <a:r>
              <a:rPr lang="it-IT" dirty="0" err="1" smtClean="0"/>
              <a:t>x.y.</a:t>
            </a:r>
            <a:r>
              <a:rPr lang="it-IT" dirty="0" smtClean="0"/>
              <a:t>)</a:t>
            </a:r>
            <a:endParaRPr lang="it-IT" b="1" dirty="0" smtClean="0"/>
          </a:p>
          <a:p>
            <a:pPr marL="342900" indent="-342900" algn="just">
              <a:buFont typeface="+mj-lt"/>
              <a:buAutoNum type="arabicPeriod"/>
            </a:pPr>
            <a:r>
              <a:rPr lang="it-IT" b="1" dirty="0" err="1" smtClean="0"/>
              <a:t>Sub-subheadings</a:t>
            </a:r>
            <a:r>
              <a:rPr lang="it-IT" dirty="0" smtClean="0"/>
              <a:t>:</a:t>
            </a:r>
            <a:r>
              <a:rPr lang="it-IT" i="1" dirty="0" smtClean="0"/>
              <a:t> tipo di carattere </a:t>
            </a:r>
            <a:r>
              <a:rPr lang="it-IT" dirty="0" err="1" smtClean="0"/>
              <a:t>Times</a:t>
            </a:r>
            <a:r>
              <a:rPr lang="it-IT" dirty="0" smtClean="0"/>
              <a:t> New Roman, </a:t>
            </a:r>
            <a:r>
              <a:rPr lang="it-IT" i="1" dirty="0" smtClean="0"/>
              <a:t>dimensione </a:t>
            </a:r>
            <a:r>
              <a:rPr lang="it-IT" dirty="0" smtClean="0"/>
              <a:t>10 pt, </a:t>
            </a:r>
            <a:r>
              <a:rPr lang="it-IT" i="1" dirty="0" smtClean="0"/>
              <a:t>interlinea</a:t>
            </a:r>
            <a:r>
              <a:rPr lang="it-IT" dirty="0" smtClean="0"/>
              <a:t> 13pt, elenco numerato-livello 3 (</a:t>
            </a:r>
            <a:r>
              <a:rPr lang="it-IT" dirty="0" err="1" smtClean="0"/>
              <a:t>x.y.z.</a:t>
            </a:r>
            <a:r>
              <a:rPr lang="it-IT" dirty="0" smtClean="0"/>
              <a:t>)</a:t>
            </a:r>
            <a:endParaRPr lang="it-IT" b="1" dirty="0"/>
          </a:p>
        </p:txBody>
      </p:sp>
      <p:sp>
        <p:nvSpPr>
          <p:cNvPr id="3" name="CasellaDiTesto 2"/>
          <p:cNvSpPr txBox="1"/>
          <p:nvPr/>
        </p:nvSpPr>
        <p:spPr>
          <a:xfrm>
            <a:off x="0" y="6241312"/>
            <a:ext cx="6850080" cy="369332"/>
          </a:xfrm>
          <a:prstGeom prst="rect">
            <a:avLst/>
          </a:prstGeom>
          <a:noFill/>
        </p:spPr>
        <p:txBody>
          <a:bodyPr wrap="none" rtlCol="0">
            <a:spAutoFit/>
          </a:bodyPr>
          <a:lstStyle/>
          <a:p>
            <a:r>
              <a:rPr lang="it-IT" b="1" dirty="0" smtClean="0"/>
              <a:t>Aprire un nuovo documento e creare i nuovi stili descritti ai punti 4-9.</a:t>
            </a:r>
            <a:endParaRPr lang="it-IT"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2"/>
          <p:cNvSpPr txBox="1">
            <a:spLocks noChangeArrowheads="1"/>
          </p:cNvSpPr>
          <p:nvPr/>
        </p:nvSpPr>
        <p:spPr bwMode="auto">
          <a:xfrm>
            <a:off x="0" y="0"/>
            <a:ext cx="9144000" cy="427038"/>
          </a:xfrm>
          <a:prstGeom prst="rect">
            <a:avLst/>
          </a:prstGeom>
          <a:noFill/>
          <a:ln w="9525">
            <a:noFill/>
            <a:miter lim="800000"/>
            <a:headEnd/>
            <a:tailEnd/>
          </a:ln>
          <a:effectLst/>
        </p:spPr>
        <p:txBody>
          <a:bodyPr wrap="square">
            <a:spAutoFit/>
          </a:bodyPr>
          <a:lstStyle/>
          <a:p>
            <a:pPr algn="l">
              <a:spcBef>
                <a:spcPct val="50000"/>
              </a:spcBef>
            </a:pPr>
            <a:r>
              <a:rPr lang="it-IT" sz="2200" dirty="0" smtClean="0">
                <a:solidFill>
                  <a:srgbClr val="FF0000"/>
                </a:solidFill>
              </a:rPr>
              <a:t>IL SOMMARIO</a:t>
            </a:r>
            <a:endParaRPr lang="it-IT" sz="2200" dirty="0">
              <a:solidFill>
                <a:srgbClr val="FF0000"/>
              </a:solidFill>
            </a:endParaRPr>
          </a:p>
        </p:txBody>
      </p:sp>
      <p:sp>
        <p:nvSpPr>
          <p:cNvPr id="3" name="CasellaDiTesto 2"/>
          <p:cNvSpPr txBox="1"/>
          <p:nvPr/>
        </p:nvSpPr>
        <p:spPr>
          <a:xfrm>
            <a:off x="0" y="395111"/>
            <a:ext cx="9144000" cy="1477328"/>
          </a:xfrm>
          <a:prstGeom prst="rect">
            <a:avLst/>
          </a:prstGeom>
          <a:noFill/>
        </p:spPr>
        <p:txBody>
          <a:bodyPr wrap="square" rtlCol="0">
            <a:spAutoFit/>
          </a:bodyPr>
          <a:lstStyle/>
          <a:p>
            <a:r>
              <a:rPr lang="it-IT" dirty="0" smtClean="0"/>
              <a:t>L’utilizzo degli stili consente la creazione automatica del sommario.</a:t>
            </a:r>
          </a:p>
          <a:p>
            <a:endParaRPr lang="it-IT" dirty="0" smtClean="0"/>
          </a:p>
          <a:p>
            <a:pPr algn="just"/>
            <a:r>
              <a:rPr lang="it-IT" dirty="0" smtClean="0"/>
              <a:t>Per la creazione del sommario posizionare il cursore dove si vuole inserire il sommario e selezionare </a:t>
            </a:r>
            <a:r>
              <a:rPr lang="it-IT" i="1" dirty="0" smtClean="0"/>
              <a:t>scheda </a:t>
            </a:r>
            <a:r>
              <a:rPr lang="it-IT" b="1" dirty="0" smtClean="0"/>
              <a:t>Riferimenti</a:t>
            </a:r>
            <a:r>
              <a:rPr lang="it-IT" dirty="0" smtClean="0"/>
              <a:t> </a:t>
            </a:r>
            <a:r>
              <a:rPr lang="it-IT" dirty="0" smtClean="0">
                <a:sym typeface="Symbol"/>
              </a:rPr>
              <a:t></a:t>
            </a:r>
            <a:r>
              <a:rPr lang="it-IT" i="1" dirty="0" smtClean="0">
                <a:sym typeface="Symbol"/>
              </a:rPr>
              <a:t> gruppo</a:t>
            </a:r>
            <a:r>
              <a:rPr lang="it-IT" dirty="0" smtClean="0">
                <a:sym typeface="Symbol"/>
              </a:rPr>
              <a:t> </a:t>
            </a:r>
            <a:r>
              <a:rPr lang="it-IT" b="1" dirty="0" smtClean="0">
                <a:sym typeface="Symbol"/>
              </a:rPr>
              <a:t>Sommario</a:t>
            </a:r>
            <a:r>
              <a:rPr lang="it-IT" dirty="0" smtClean="0">
                <a:sym typeface="Symbol"/>
              </a:rPr>
              <a:t>  </a:t>
            </a:r>
            <a:r>
              <a:rPr lang="it-IT" b="1" dirty="0" smtClean="0">
                <a:sym typeface="Symbol"/>
              </a:rPr>
              <a:t>Sommario </a:t>
            </a:r>
            <a:r>
              <a:rPr lang="it-IT" dirty="0" smtClean="0">
                <a:sym typeface="Symbol"/>
              </a:rPr>
              <a:t> selezionare uno dei Sommari predefiniti, oppure </a:t>
            </a:r>
            <a:r>
              <a:rPr lang="it-IT" b="1" dirty="0" smtClean="0">
                <a:sym typeface="Symbol"/>
              </a:rPr>
              <a:t>Inserisci </a:t>
            </a:r>
            <a:r>
              <a:rPr lang="it-IT" b="1" dirty="0" err="1" smtClean="0">
                <a:sym typeface="Symbol"/>
              </a:rPr>
              <a:t>sommario…</a:t>
            </a:r>
            <a:endParaRPr lang="it-IT" i="1" dirty="0" smtClean="0">
              <a:sym typeface="Symbol"/>
            </a:endParaRPr>
          </a:p>
        </p:txBody>
      </p:sp>
      <p:pic>
        <p:nvPicPr>
          <p:cNvPr id="2050" name="Picture 2"/>
          <p:cNvPicPr>
            <a:picLocks noChangeAspect="1" noChangeArrowheads="1"/>
          </p:cNvPicPr>
          <p:nvPr/>
        </p:nvPicPr>
        <p:blipFill>
          <a:blip r:embed="rId2" cstate="print"/>
          <a:srcRect/>
          <a:stretch>
            <a:fillRect/>
          </a:stretch>
        </p:blipFill>
        <p:spPr bwMode="auto">
          <a:xfrm>
            <a:off x="172121" y="1952981"/>
            <a:ext cx="2706546" cy="322862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41243" y="3744284"/>
            <a:ext cx="3537263" cy="2950906"/>
          </a:xfrm>
          <a:prstGeom prst="rect">
            <a:avLst/>
          </a:prstGeom>
          <a:noFill/>
          <a:ln w="9525">
            <a:noFill/>
            <a:miter lim="800000"/>
            <a:headEnd/>
            <a:tailEnd/>
          </a:ln>
        </p:spPr>
      </p:pic>
      <p:sp>
        <p:nvSpPr>
          <p:cNvPr id="6" name="Ovale 5"/>
          <p:cNvSpPr/>
          <p:nvPr/>
        </p:nvSpPr>
        <p:spPr>
          <a:xfrm>
            <a:off x="169333" y="4673603"/>
            <a:ext cx="1004711" cy="22577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52403" y="2105373"/>
            <a:ext cx="2748842" cy="1631251"/>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152403" y="3798709"/>
            <a:ext cx="2748841" cy="85231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a:stCxn id="6" idx="6"/>
          </p:cNvCxnSpPr>
          <p:nvPr/>
        </p:nvCxnSpPr>
        <p:spPr>
          <a:xfrm flipV="1">
            <a:off x="1174044" y="4784651"/>
            <a:ext cx="4206030" cy="18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3307644" y="2065867"/>
            <a:ext cx="5700889" cy="646331"/>
          </a:xfrm>
          <a:prstGeom prst="rect">
            <a:avLst/>
          </a:prstGeom>
          <a:noFill/>
        </p:spPr>
        <p:txBody>
          <a:bodyPr wrap="square" rtlCol="0">
            <a:spAutoFit/>
          </a:bodyPr>
          <a:lstStyle/>
          <a:p>
            <a:pPr algn="just"/>
            <a:r>
              <a:rPr lang="it-IT" dirty="0" smtClean="0"/>
              <a:t>Creano la struttura e popolano il sommario includendo il testo formattato come Titolo1-3</a:t>
            </a:r>
            <a:endParaRPr lang="it-IT" dirty="0"/>
          </a:p>
        </p:txBody>
      </p:sp>
      <p:sp>
        <p:nvSpPr>
          <p:cNvPr id="22" name="CasellaDiTesto 21"/>
          <p:cNvSpPr txBox="1"/>
          <p:nvPr/>
        </p:nvSpPr>
        <p:spPr>
          <a:xfrm>
            <a:off x="3307644" y="3014134"/>
            <a:ext cx="5700889" cy="646331"/>
          </a:xfrm>
          <a:prstGeom prst="rect">
            <a:avLst/>
          </a:prstGeom>
          <a:noFill/>
        </p:spPr>
        <p:txBody>
          <a:bodyPr wrap="square" rtlCol="0">
            <a:spAutoFit/>
          </a:bodyPr>
          <a:lstStyle/>
          <a:p>
            <a:pPr algn="just"/>
            <a:r>
              <a:rPr lang="it-IT" dirty="0" smtClean="0"/>
              <a:t>Crea una struttura che deve essere popolata manualmente in maniera indipendente dal testo del documento</a:t>
            </a:r>
            <a:endParaRPr lang="it-IT" dirty="0"/>
          </a:p>
        </p:txBody>
      </p:sp>
      <p:cxnSp>
        <p:nvCxnSpPr>
          <p:cNvPr id="24" name="Connettore 2 23"/>
          <p:cNvCxnSpPr/>
          <p:nvPr/>
        </p:nvCxnSpPr>
        <p:spPr>
          <a:xfrm>
            <a:off x="2885787" y="2288643"/>
            <a:ext cx="475700"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a:stCxn id="9" idx="3"/>
          </p:cNvCxnSpPr>
          <p:nvPr/>
        </p:nvCxnSpPr>
        <p:spPr>
          <a:xfrm flipV="1">
            <a:off x="2901244" y="3203043"/>
            <a:ext cx="460243" cy="102182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Rettangolo 34"/>
          <p:cNvSpPr/>
          <p:nvPr/>
        </p:nvSpPr>
        <p:spPr>
          <a:xfrm>
            <a:off x="5511213" y="5042718"/>
            <a:ext cx="1729559" cy="120922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202020" y="5592726"/>
            <a:ext cx="5029200" cy="1200329"/>
          </a:xfrm>
          <a:prstGeom prst="rect">
            <a:avLst/>
          </a:prstGeom>
          <a:noFill/>
        </p:spPr>
        <p:txBody>
          <a:bodyPr wrap="square" rtlCol="0">
            <a:spAutoFit/>
          </a:bodyPr>
          <a:lstStyle/>
          <a:p>
            <a:pPr algn="just"/>
            <a:r>
              <a:rPr lang="it-IT" dirty="0" smtClean="0"/>
              <a:t>Area di impostazione  opzioni del sommario. Opzioni aggiuntive relative all’associazione dei livelli sono disponibili nella </a:t>
            </a:r>
            <a:r>
              <a:rPr lang="it-IT" i="1" dirty="0" smtClean="0"/>
              <a:t>finestra </a:t>
            </a:r>
            <a:r>
              <a:rPr lang="it-IT" b="1" dirty="0" smtClean="0"/>
              <a:t>Opzioni sommario</a:t>
            </a:r>
            <a:r>
              <a:rPr lang="it-IT" dirty="0" smtClean="0"/>
              <a:t> attivabile premendo il </a:t>
            </a:r>
            <a:r>
              <a:rPr lang="it-IT" i="1" dirty="0" smtClean="0"/>
              <a:t>pulsante</a:t>
            </a:r>
            <a:r>
              <a:rPr lang="it-IT" dirty="0" smtClean="0"/>
              <a:t> </a:t>
            </a:r>
            <a:r>
              <a:rPr lang="it-IT" b="1" dirty="0" err="1" smtClean="0"/>
              <a:t>Opzioni…</a:t>
            </a:r>
            <a:endParaRPr lang="it-IT" b="1" i="1" dirty="0"/>
          </a:p>
        </p:txBody>
      </p:sp>
      <p:cxnSp>
        <p:nvCxnSpPr>
          <p:cNvPr id="37" name="Connettore 2 36"/>
          <p:cNvCxnSpPr/>
          <p:nvPr/>
        </p:nvCxnSpPr>
        <p:spPr>
          <a:xfrm>
            <a:off x="255181" y="5911702"/>
            <a:ext cx="5252484" cy="1063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flipV="1">
            <a:off x="4189228" y="6347637"/>
            <a:ext cx="3593805" cy="3296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51432" y="893916"/>
            <a:ext cx="3638550" cy="3038475"/>
          </a:xfrm>
          <a:prstGeom prst="rect">
            <a:avLst/>
          </a:prstGeom>
          <a:noFill/>
          <a:ln w="9525">
            <a:noFill/>
            <a:miter lim="800000"/>
            <a:headEnd/>
            <a:tailEnd/>
          </a:ln>
        </p:spPr>
      </p:pic>
      <p:sp>
        <p:nvSpPr>
          <p:cNvPr id="3" name="CasellaDiTesto 2"/>
          <p:cNvSpPr txBox="1"/>
          <p:nvPr/>
        </p:nvSpPr>
        <p:spPr>
          <a:xfrm>
            <a:off x="3918860" y="997508"/>
            <a:ext cx="5106390" cy="1477328"/>
          </a:xfrm>
          <a:prstGeom prst="rect">
            <a:avLst/>
          </a:prstGeom>
          <a:noFill/>
        </p:spPr>
        <p:txBody>
          <a:bodyPr wrap="square" rtlCol="0">
            <a:spAutoFit/>
          </a:bodyPr>
          <a:lstStyle/>
          <a:p>
            <a:pPr algn="just"/>
            <a:r>
              <a:rPr lang="it-IT" dirty="0" smtClean="0"/>
              <a:t>La </a:t>
            </a:r>
            <a:r>
              <a:rPr lang="it-IT" i="1" dirty="0" smtClean="0"/>
              <a:t>finestra </a:t>
            </a:r>
            <a:r>
              <a:rPr lang="it-IT" b="1" dirty="0" smtClean="0"/>
              <a:t>Opzioni sommario</a:t>
            </a:r>
            <a:r>
              <a:rPr lang="it-IT" dirty="0" smtClean="0"/>
              <a:t> consente di effettuare l’associazione tra livelli del sommari e stili di titolo/sottotiolo/capitolo impostati nel documento, al fine di poter creare e aggiornare automaticamente il sommario del documento. </a:t>
            </a:r>
            <a:endParaRPr lang="it-IT" dirty="0"/>
          </a:p>
        </p:txBody>
      </p:sp>
      <p:sp>
        <p:nvSpPr>
          <p:cNvPr id="4" name="CasellaDiTesto 3"/>
          <p:cNvSpPr txBox="1"/>
          <p:nvPr/>
        </p:nvSpPr>
        <p:spPr>
          <a:xfrm>
            <a:off x="0" y="0"/>
            <a:ext cx="9144000" cy="646331"/>
          </a:xfrm>
          <a:prstGeom prst="rect">
            <a:avLst/>
          </a:prstGeom>
          <a:noFill/>
        </p:spPr>
        <p:txBody>
          <a:bodyPr wrap="square" rtlCol="0">
            <a:spAutoFit/>
          </a:bodyPr>
          <a:lstStyle/>
          <a:p>
            <a:pPr algn="just"/>
            <a:r>
              <a:rPr lang="it-IT" dirty="0" smtClean="0"/>
              <a:t>Il sommario inserito nel documento è un </a:t>
            </a:r>
            <a:r>
              <a:rPr lang="it-IT" i="1" dirty="0" smtClean="0"/>
              <a:t>campo</a:t>
            </a:r>
            <a:r>
              <a:rPr lang="it-IT" dirty="0" smtClean="0"/>
              <a:t> che è possibile aggiornare selezionando </a:t>
            </a:r>
            <a:r>
              <a:rPr lang="it-IT" b="1" dirty="0" smtClean="0"/>
              <a:t>Aggiorna campo</a:t>
            </a:r>
            <a:r>
              <a:rPr lang="it-IT" dirty="0" smtClean="0"/>
              <a:t> dal menù contestuale dell’oggetto campo.</a:t>
            </a:r>
            <a:endParaRPr lang="it-IT" dirty="0"/>
          </a:p>
        </p:txBody>
      </p:sp>
      <p:pic>
        <p:nvPicPr>
          <p:cNvPr id="3074" name="Picture 2"/>
          <p:cNvPicPr>
            <a:picLocks noChangeAspect="1" noChangeArrowheads="1"/>
          </p:cNvPicPr>
          <p:nvPr/>
        </p:nvPicPr>
        <p:blipFill>
          <a:blip r:embed="rId3" cstate="print"/>
          <a:srcRect/>
          <a:stretch>
            <a:fillRect/>
          </a:stretch>
        </p:blipFill>
        <p:spPr bwMode="auto">
          <a:xfrm>
            <a:off x="4916385" y="3468796"/>
            <a:ext cx="4156104" cy="3389203"/>
          </a:xfrm>
          <a:prstGeom prst="rect">
            <a:avLst/>
          </a:prstGeom>
          <a:noFill/>
          <a:ln w="9525">
            <a:noFill/>
            <a:miter lim="800000"/>
            <a:headEnd/>
            <a:tailEnd/>
          </a:ln>
        </p:spPr>
      </p:pic>
      <p:sp>
        <p:nvSpPr>
          <p:cNvPr id="6" name="CasellaDiTesto 5"/>
          <p:cNvSpPr txBox="1"/>
          <p:nvPr/>
        </p:nvSpPr>
        <p:spPr>
          <a:xfrm>
            <a:off x="130631" y="4583875"/>
            <a:ext cx="4750128" cy="1754326"/>
          </a:xfrm>
          <a:prstGeom prst="rect">
            <a:avLst/>
          </a:prstGeom>
          <a:noFill/>
        </p:spPr>
        <p:txBody>
          <a:bodyPr wrap="square" rtlCol="0">
            <a:spAutoFit/>
          </a:bodyPr>
          <a:lstStyle/>
          <a:p>
            <a:pPr algn="just"/>
            <a:r>
              <a:rPr lang="it-IT" i="1" u="sng" dirty="0" smtClean="0"/>
              <a:t>NOTA</a:t>
            </a:r>
            <a:r>
              <a:rPr lang="it-IT" dirty="0" smtClean="0"/>
              <a:t>: nell’area </a:t>
            </a:r>
            <a:r>
              <a:rPr lang="it-IT" b="1" dirty="0" smtClean="0"/>
              <a:t>Visualizzazione </a:t>
            </a:r>
            <a:r>
              <a:rPr lang="it-IT" dirty="0" smtClean="0"/>
              <a:t>della finestra </a:t>
            </a:r>
            <a:r>
              <a:rPr lang="it-IT" b="1" dirty="0" smtClean="0"/>
              <a:t>Opzioni di Word</a:t>
            </a:r>
            <a:r>
              <a:rPr lang="it-IT" dirty="0" smtClean="0"/>
              <a:t> selezionando il </a:t>
            </a:r>
            <a:r>
              <a:rPr lang="it-IT" dirty="0" err="1" smtClean="0"/>
              <a:t>check</a:t>
            </a:r>
            <a:r>
              <a:rPr lang="it-IT" dirty="0" smtClean="0"/>
              <a:t> </a:t>
            </a:r>
            <a:r>
              <a:rPr lang="it-IT" b="1" dirty="0" smtClean="0"/>
              <a:t>Aggiorna campi prima della stampa</a:t>
            </a:r>
            <a:r>
              <a:rPr lang="it-IT" dirty="0" smtClean="0"/>
              <a:t> è possibile forzare l’aggiornamento di tutti i campi del documento (e quindi anche del sommario) prima di ogni stampa.</a:t>
            </a:r>
            <a:endParaRPr lang="it-IT"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427038"/>
          </a:xfrm>
          <a:prstGeom prst="rect">
            <a:avLst/>
          </a:prstGeom>
          <a:noFill/>
          <a:ln w="9525">
            <a:noFill/>
            <a:miter lim="800000"/>
            <a:headEnd/>
            <a:tailEnd/>
          </a:ln>
          <a:effectLst/>
        </p:spPr>
        <p:txBody>
          <a:bodyPr wrap="square">
            <a:spAutoFit/>
          </a:bodyPr>
          <a:lstStyle/>
          <a:p>
            <a:pPr algn="l">
              <a:spcBef>
                <a:spcPct val="50000"/>
              </a:spcBef>
            </a:pPr>
            <a:r>
              <a:rPr lang="it-IT" sz="2200" dirty="0" smtClean="0">
                <a:solidFill>
                  <a:srgbClr val="FF0000"/>
                </a:solidFill>
              </a:rPr>
              <a:t>LE TABELLE</a:t>
            </a:r>
            <a:endParaRPr lang="it-IT" sz="2200" dirty="0">
              <a:solidFill>
                <a:srgbClr val="FF0000"/>
              </a:solidFill>
            </a:endParaRPr>
          </a:p>
        </p:txBody>
      </p:sp>
      <p:sp>
        <p:nvSpPr>
          <p:cNvPr id="7" name="CasellaDiTesto 6"/>
          <p:cNvSpPr txBox="1"/>
          <p:nvPr/>
        </p:nvSpPr>
        <p:spPr>
          <a:xfrm>
            <a:off x="-2" y="467832"/>
            <a:ext cx="7006443" cy="1754326"/>
          </a:xfrm>
          <a:prstGeom prst="rect">
            <a:avLst/>
          </a:prstGeom>
          <a:noFill/>
        </p:spPr>
        <p:txBody>
          <a:bodyPr wrap="square" rtlCol="0">
            <a:spAutoFit/>
          </a:bodyPr>
          <a:lstStyle/>
          <a:p>
            <a:pPr algn="just"/>
            <a:r>
              <a:rPr lang="it-IT" i="1" dirty="0" smtClean="0"/>
              <a:t>Scheda </a:t>
            </a:r>
            <a:r>
              <a:rPr lang="it-IT" b="1" dirty="0" smtClean="0"/>
              <a:t>Inserisci</a:t>
            </a:r>
            <a:r>
              <a:rPr lang="it-IT" dirty="0" smtClean="0"/>
              <a:t> </a:t>
            </a:r>
            <a:r>
              <a:rPr lang="it-IT" dirty="0" smtClean="0">
                <a:sym typeface="Symbol"/>
              </a:rPr>
              <a:t> </a:t>
            </a:r>
            <a:r>
              <a:rPr lang="it-IT" i="1" dirty="0" smtClean="0">
                <a:sym typeface="Symbol"/>
              </a:rPr>
              <a:t>gruppo </a:t>
            </a:r>
            <a:r>
              <a:rPr lang="it-IT" b="1" dirty="0" smtClean="0">
                <a:sym typeface="Symbol"/>
              </a:rPr>
              <a:t>Tabelle</a:t>
            </a:r>
            <a:r>
              <a:rPr lang="it-IT" dirty="0" smtClean="0">
                <a:sym typeface="Symbol"/>
              </a:rPr>
              <a:t>  </a:t>
            </a:r>
            <a:r>
              <a:rPr lang="it-IT" b="1" dirty="0" smtClean="0">
                <a:sym typeface="Symbol"/>
              </a:rPr>
              <a:t>Tabella</a:t>
            </a:r>
            <a:r>
              <a:rPr lang="it-IT" dirty="0" smtClean="0">
                <a:sym typeface="Symbol"/>
              </a:rPr>
              <a:t>  posizionarsi sulla matrice per impostare la dimensione della tabella da inserire, oppure selezionare una delle voci presenti:</a:t>
            </a:r>
          </a:p>
          <a:p>
            <a:pPr algn="just"/>
            <a:endParaRPr lang="it-IT" dirty="0" smtClean="0">
              <a:sym typeface="Symbol"/>
            </a:endParaRPr>
          </a:p>
          <a:p>
            <a:pPr algn="just"/>
            <a:r>
              <a:rPr lang="it-IT" b="1" dirty="0" smtClean="0">
                <a:sym typeface="Symbol"/>
              </a:rPr>
              <a:t>Inserisci </a:t>
            </a:r>
            <a:r>
              <a:rPr lang="it-IT" b="1" dirty="0" err="1" smtClean="0">
                <a:sym typeface="Symbol"/>
              </a:rPr>
              <a:t>tabella…</a:t>
            </a:r>
            <a:r>
              <a:rPr lang="it-IT" dirty="0" smtClean="0">
                <a:sym typeface="Symbol"/>
              </a:rPr>
              <a:t>: apre la finestra omonima che consente di specificare dimensioni ed opzioni per la tabella da inserire</a:t>
            </a:r>
          </a:p>
        </p:txBody>
      </p:sp>
      <p:pic>
        <p:nvPicPr>
          <p:cNvPr id="1026" name="Picture 2"/>
          <p:cNvPicPr>
            <a:picLocks noChangeAspect="1" noChangeArrowheads="1"/>
          </p:cNvPicPr>
          <p:nvPr/>
        </p:nvPicPr>
        <p:blipFill>
          <a:blip r:embed="rId3" cstate="print"/>
          <a:srcRect l="13506" t="5818" r="72295" b="54147"/>
          <a:stretch>
            <a:fillRect/>
          </a:stretch>
        </p:blipFill>
        <p:spPr bwMode="auto">
          <a:xfrm>
            <a:off x="7077697" y="581881"/>
            <a:ext cx="1947553" cy="34319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940135" y="2406898"/>
            <a:ext cx="1935678" cy="2018207"/>
          </a:xfrm>
          <a:prstGeom prst="rect">
            <a:avLst/>
          </a:prstGeom>
          <a:noFill/>
          <a:ln w="9525">
            <a:noFill/>
            <a:miter lim="800000"/>
            <a:headEnd/>
            <a:tailEnd/>
          </a:ln>
        </p:spPr>
      </p:pic>
      <p:sp>
        <p:nvSpPr>
          <p:cNvPr id="9" name="CasellaDiTesto 8"/>
          <p:cNvSpPr txBox="1"/>
          <p:nvPr/>
        </p:nvSpPr>
        <p:spPr>
          <a:xfrm>
            <a:off x="0" y="5020265"/>
            <a:ext cx="9144000" cy="646331"/>
          </a:xfrm>
          <a:prstGeom prst="rect">
            <a:avLst/>
          </a:prstGeom>
          <a:noFill/>
        </p:spPr>
        <p:txBody>
          <a:bodyPr wrap="square" rtlCol="0">
            <a:spAutoFit/>
          </a:bodyPr>
          <a:lstStyle/>
          <a:p>
            <a:pPr algn="just"/>
            <a:r>
              <a:rPr lang="it-IT" dirty="0" smtClean="0"/>
              <a:t>Quando il cursore è posizionato sulla tabella appaiono le schede </a:t>
            </a:r>
            <a:r>
              <a:rPr lang="it-IT" b="1" dirty="0" smtClean="0"/>
              <a:t>Strumenti tabella </a:t>
            </a:r>
            <a:r>
              <a:rPr lang="it-IT" dirty="0" smtClean="0"/>
              <a:t>– </a:t>
            </a:r>
            <a:r>
              <a:rPr lang="it-IT" b="1" dirty="0" smtClean="0"/>
              <a:t>Progettazione </a:t>
            </a:r>
            <a:r>
              <a:rPr lang="it-IT" dirty="0" smtClean="0"/>
              <a:t>e </a:t>
            </a:r>
            <a:r>
              <a:rPr lang="it-IT" b="1" dirty="0" smtClean="0"/>
              <a:t>Strumenti tabella </a:t>
            </a:r>
            <a:r>
              <a:rPr lang="it-IT" dirty="0" smtClean="0"/>
              <a:t>– </a:t>
            </a:r>
            <a:r>
              <a:rPr lang="it-IT" b="1" dirty="0" smtClean="0"/>
              <a:t>Layout</a:t>
            </a:r>
            <a:r>
              <a:rPr lang="it-IT" dirty="0" smtClean="0"/>
              <a:t> che consentono di formattare e modificare la tabella</a:t>
            </a:r>
            <a:endParaRPr lang="it-IT" dirty="0"/>
          </a:p>
        </p:txBody>
      </p:sp>
      <p:sp>
        <p:nvSpPr>
          <p:cNvPr id="10" name="CasellaDiTesto 9"/>
          <p:cNvSpPr txBox="1"/>
          <p:nvPr/>
        </p:nvSpPr>
        <p:spPr>
          <a:xfrm>
            <a:off x="0" y="2268187"/>
            <a:ext cx="4773881" cy="2585323"/>
          </a:xfrm>
          <a:prstGeom prst="rect">
            <a:avLst/>
          </a:prstGeom>
          <a:noFill/>
        </p:spPr>
        <p:txBody>
          <a:bodyPr wrap="square" rtlCol="0">
            <a:spAutoFit/>
          </a:bodyPr>
          <a:lstStyle/>
          <a:p>
            <a:pPr algn="just"/>
            <a:r>
              <a:rPr lang="it-IT" b="1" dirty="0" smtClean="0">
                <a:sym typeface="Symbol"/>
              </a:rPr>
              <a:t>Disegna tabella</a:t>
            </a:r>
            <a:r>
              <a:rPr lang="it-IT" dirty="0" smtClean="0">
                <a:sym typeface="Symbol"/>
              </a:rPr>
              <a:t>: attiva la modalità di disegno della tabella; il puntatore diventa una matita e si possono disegnare i bordi della tabella da inserire</a:t>
            </a:r>
          </a:p>
          <a:p>
            <a:pPr algn="just"/>
            <a:r>
              <a:rPr lang="it-IT" b="1" dirty="0" smtClean="0">
                <a:sym typeface="Symbol"/>
              </a:rPr>
              <a:t>Foglio di lavoro Excel</a:t>
            </a:r>
            <a:r>
              <a:rPr lang="it-IT" dirty="0" smtClean="0">
                <a:sym typeface="Symbol"/>
              </a:rPr>
              <a:t>: inserisce un foglio di lavoro di Excel come oggetto incorporato</a:t>
            </a:r>
          </a:p>
          <a:p>
            <a:pPr algn="just"/>
            <a:r>
              <a:rPr lang="it-IT" b="1" dirty="0" smtClean="0">
                <a:sym typeface="Symbol"/>
              </a:rPr>
              <a:t>Tabelle veloci</a:t>
            </a:r>
            <a:r>
              <a:rPr lang="it-IT" dirty="0" smtClean="0">
                <a:sym typeface="Symbol"/>
              </a:rPr>
              <a:t>: consente di selezionare tabelle predefinite (blocchi predefiniti)</a:t>
            </a:r>
            <a:endParaRPr lang="it-IT" b="1" dirty="0" smtClean="0"/>
          </a:p>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1269996"/>
            <a:ext cx="7772400" cy="823913"/>
          </a:xfrm>
          <a:prstGeom prst="rect">
            <a:avLst/>
          </a:prstGeom>
          <a:noFill/>
          <a:ln w="9525">
            <a:noFill/>
            <a:miter lim="800000"/>
            <a:headEnd/>
            <a:tailEnd/>
          </a:ln>
          <a:effectLst/>
        </p:spPr>
        <p:txBody>
          <a:bodyPr>
            <a:spAutoFit/>
          </a:bodyPr>
          <a:lstStyle/>
          <a:p>
            <a:pPr algn="l">
              <a:spcBef>
                <a:spcPct val="50000"/>
              </a:spcBef>
            </a:pPr>
            <a:r>
              <a:rPr lang="it-IT" sz="4800" b="1" dirty="0" smtClean="0"/>
              <a:t>ELABORAZIONE TESTI</a:t>
            </a:r>
            <a:endParaRPr lang="it-IT" sz="4800" b="1" dirty="0"/>
          </a:p>
        </p:txBody>
      </p:sp>
      <p:sp>
        <p:nvSpPr>
          <p:cNvPr id="5" name="Text Box 3"/>
          <p:cNvSpPr txBox="1">
            <a:spLocks noChangeArrowheads="1"/>
          </p:cNvSpPr>
          <p:nvPr/>
        </p:nvSpPr>
        <p:spPr bwMode="auto">
          <a:xfrm>
            <a:off x="457200" y="2510804"/>
            <a:ext cx="6400800" cy="701675"/>
          </a:xfrm>
          <a:prstGeom prst="rect">
            <a:avLst/>
          </a:prstGeom>
          <a:noFill/>
          <a:ln w="9525">
            <a:noFill/>
            <a:miter lim="800000"/>
            <a:headEnd/>
            <a:tailEnd/>
          </a:ln>
          <a:effectLst/>
        </p:spPr>
        <p:txBody>
          <a:bodyPr>
            <a:spAutoFit/>
          </a:bodyPr>
          <a:lstStyle/>
          <a:p>
            <a:pPr algn="l">
              <a:spcBef>
                <a:spcPct val="50000"/>
              </a:spcBef>
            </a:pPr>
            <a:r>
              <a:rPr lang="it-IT" sz="4000" dirty="0"/>
              <a:t>Microsoft</a:t>
            </a:r>
            <a:r>
              <a:rPr lang="it-IT" sz="4000" baseline="30000" dirty="0">
                <a:sym typeface="Symbol" pitchFamily="18" charset="2"/>
              </a:rPr>
              <a:t></a:t>
            </a:r>
            <a:r>
              <a:rPr lang="it-IT" sz="4000" dirty="0"/>
              <a:t> </a:t>
            </a:r>
            <a:r>
              <a:rPr lang="it-IT" sz="4000" dirty="0" smtClean="0"/>
              <a:t>WORD 2007</a:t>
            </a:r>
            <a:endParaRPr lang="it-IT" sz="4000" dirty="0"/>
          </a:p>
        </p:txBody>
      </p:sp>
      <p:sp>
        <p:nvSpPr>
          <p:cNvPr id="6" name="Text Box 3"/>
          <p:cNvSpPr txBox="1">
            <a:spLocks noChangeArrowheads="1"/>
          </p:cNvSpPr>
          <p:nvPr/>
        </p:nvSpPr>
        <p:spPr bwMode="auto">
          <a:xfrm>
            <a:off x="457200" y="3629373"/>
            <a:ext cx="6400800" cy="701675"/>
          </a:xfrm>
          <a:prstGeom prst="rect">
            <a:avLst/>
          </a:prstGeom>
          <a:noFill/>
          <a:ln w="9525">
            <a:noFill/>
            <a:miter lim="800000"/>
            <a:headEnd/>
            <a:tailEnd/>
          </a:ln>
          <a:effectLst/>
        </p:spPr>
        <p:txBody>
          <a:bodyPr>
            <a:spAutoFit/>
          </a:bodyPr>
          <a:lstStyle/>
          <a:p>
            <a:pPr algn="l">
              <a:spcBef>
                <a:spcPct val="50000"/>
              </a:spcBef>
            </a:pPr>
            <a:r>
              <a:rPr lang="it-IT" sz="4000" i="1" dirty="0" smtClean="0"/>
              <a:t>Nozioni avanzate</a:t>
            </a:r>
            <a:endParaRPr lang="it-IT" sz="40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76797" t="2771" r="7273" b="84069"/>
          <a:stretch>
            <a:fillRect/>
          </a:stretch>
        </p:blipFill>
        <p:spPr bwMode="auto">
          <a:xfrm>
            <a:off x="6958940" y="0"/>
            <a:ext cx="2185060" cy="1128156"/>
          </a:xfrm>
          <a:prstGeom prst="rect">
            <a:avLst/>
          </a:prstGeom>
          <a:noFill/>
          <a:ln w="9525">
            <a:noFill/>
            <a:miter lim="800000"/>
            <a:headEnd/>
            <a:tailEnd/>
          </a:ln>
        </p:spPr>
      </p:pic>
      <p:sp>
        <p:nvSpPr>
          <p:cNvPr id="10" name="CasellaDiTesto 9"/>
          <p:cNvSpPr txBox="1"/>
          <p:nvPr/>
        </p:nvSpPr>
        <p:spPr>
          <a:xfrm>
            <a:off x="0" y="0"/>
            <a:ext cx="6935190" cy="923330"/>
          </a:xfrm>
          <a:prstGeom prst="rect">
            <a:avLst/>
          </a:prstGeom>
          <a:noFill/>
        </p:spPr>
        <p:txBody>
          <a:bodyPr wrap="square" rtlCol="0">
            <a:spAutoFit/>
          </a:bodyPr>
          <a:lstStyle/>
          <a:p>
            <a:pPr algn="just"/>
            <a:r>
              <a:rPr lang="it-IT" i="1" dirty="0" smtClean="0"/>
              <a:t>scheda </a:t>
            </a:r>
            <a:r>
              <a:rPr lang="it-IT" b="1" dirty="0" smtClean="0"/>
              <a:t>Strumenti tabella </a:t>
            </a:r>
            <a:r>
              <a:rPr lang="it-IT" dirty="0" smtClean="0">
                <a:sym typeface="Symbol"/>
              </a:rPr>
              <a:t> </a:t>
            </a:r>
            <a:r>
              <a:rPr lang="it-IT" i="1" dirty="0" smtClean="0">
                <a:sym typeface="Symbol"/>
              </a:rPr>
              <a:t>scheda </a:t>
            </a:r>
            <a:r>
              <a:rPr lang="it-IT" b="1" dirty="0" smtClean="0">
                <a:sym typeface="Symbol"/>
              </a:rPr>
              <a:t>Layout </a:t>
            </a:r>
            <a:r>
              <a:rPr lang="it-IT" dirty="0" smtClean="0">
                <a:sym typeface="Symbol"/>
              </a:rPr>
              <a:t> </a:t>
            </a:r>
            <a:r>
              <a:rPr lang="it-IT" i="1" dirty="0" smtClean="0">
                <a:sym typeface="Symbol"/>
              </a:rPr>
              <a:t>gruppo </a:t>
            </a:r>
            <a:r>
              <a:rPr lang="it-IT" b="1" dirty="0" smtClean="0">
                <a:sym typeface="Symbol"/>
              </a:rPr>
              <a:t>Dati </a:t>
            </a:r>
            <a:r>
              <a:rPr lang="it-IT" dirty="0" smtClean="0">
                <a:sym typeface="Symbol"/>
              </a:rPr>
              <a:t> </a:t>
            </a:r>
            <a:r>
              <a:rPr lang="it-IT" b="1" dirty="0" smtClean="0">
                <a:sym typeface="Symbol"/>
              </a:rPr>
              <a:t>Formula</a:t>
            </a:r>
            <a:r>
              <a:rPr lang="it-IT" dirty="0" smtClean="0">
                <a:sym typeface="Symbol"/>
              </a:rPr>
              <a:t> apre l’omonima finestra che consente di inserire formule all’interno della cella selezionata</a:t>
            </a:r>
            <a:endParaRPr lang="it-IT" dirty="0"/>
          </a:p>
        </p:txBody>
      </p:sp>
      <p:sp>
        <p:nvSpPr>
          <p:cNvPr id="12" name="CasellaDiTesto 11"/>
          <p:cNvSpPr txBox="1"/>
          <p:nvPr/>
        </p:nvSpPr>
        <p:spPr>
          <a:xfrm>
            <a:off x="3336966" y="1211283"/>
            <a:ext cx="237566" cy="369332"/>
          </a:xfrm>
          <a:prstGeom prst="rect">
            <a:avLst/>
          </a:prstGeom>
          <a:noFill/>
        </p:spPr>
        <p:txBody>
          <a:bodyPr wrap="none" rtlCol="0">
            <a:spAutoFit/>
          </a:bodyPr>
          <a:lstStyle/>
          <a:p>
            <a:r>
              <a:rPr lang="it-IT" dirty="0" smtClean="0"/>
              <a:t> </a:t>
            </a:r>
            <a:endParaRPr lang="it-IT" dirty="0"/>
          </a:p>
        </p:txBody>
      </p:sp>
      <p:pic>
        <p:nvPicPr>
          <p:cNvPr id="2056" name="Picture 8"/>
          <p:cNvPicPr>
            <a:picLocks noChangeAspect="1" noChangeArrowheads="1"/>
          </p:cNvPicPr>
          <p:nvPr/>
        </p:nvPicPr>
        <p:blipFill>
          <a:blip r:embed="rId4" cstate="print"/>
          <a:srcRect l="37835" t="54996" r="38961" b="16052"/>
          <a:stretch>
            <a:fillRect/>
          </a:stretch>
        </p:blipFill>
        <p:spPr bwMode="auto">
          <a:xfrm>
            <a:off x="154375" y="1045030"/>
            <a:ext cx="3182587" cy="2481943"/>
          </a:xfrm>
          <a:prstGeom prst="rect">
            <a:avLst/>
          </a:prstGeom>
          <a:noFill/>
          <a:ln w="9525">
            <a:noFill/>
            <a:miter lim="800000"/>
            <a:headEnd/>
            <a:tailEnd/>
          </a:ln>
        </p:spPr>
      </p:pic>
      <p:sp>
        <p:nvSpPr>
          <p:cNvPr id="14" name="CasellaDiTesto 13"/>
          <p:cNvSpPr txBox="1"/>
          <p:nvPr/>
        </p:nvSpPr>
        <p:spPr>
          <a:xfrm>
            <a:off x="3384469" y="1223159"/>
            <a:ext cx="5759532" cy="646331"/>
          </a:xfrm>
          <a:prstGeom prst="rect">
            <a:avLst/>
          </a:prstGeom>
          <a:noFill/>
        </p:spPr>
        <p:txBody>
          <a:bodyPr wrap="square" rtlCol="0">
            <a:spAutoFit/>
          </a:bodyPr>
          <a:lstStyle/>
          <a:p>
            <a:r>
              <a:rPr lang="it-IT" dirty="0" smtClean="0"/>
              <a:t>Scrivere direttamente la formula nel campo </a:t>
            </a:r>
            <a:r>
              <a:rPr lang="it-IT" b="1" dirty="0" smtClean="0"/>
              <a:t>Formula</a:t>
            </a:r>
            <a:r>
              <a:rPr lang="it-IT" dirty="0" smtClean="0"/>
              <a:t>, oppure selezionare le funzioni da </a:t>
            </a:r>
            <a:r>
              <a:rPr lang="it-IT" b="1" dirty="0" smtClean="0"/>
              <a:t>Incolla funzione</a:t>
            </a:r>
            <a:r>
              <a:rPr lang="it-IT" dirty="0" smtClean="0"/>
              <a:t>.</a:t>
            </a:r>
          </a:p>
        </p:txBody>
      </p:sp>
      <p:sp>
        <p:nvSpPr>
          <p:cNvPr id="16" name="CasellaDiTesto 15"/>
          <p:cNvSpPr txBox="1"/>
          <p:nvPr/>
        </p:nvSpPr>
        <p:spPr>
          <a:xfrm>
            <a:off x="3503221" y="1900052"/>
            <a:ext cx="5248893" cy="1754326"/>
          </a:xfrm>
          <a:prstGeom prst="rect">
            <a:avLst/>
          </a:prstGeom>
          <a:noFill/>
        </p:spPr>
        <p:txBody>
          <a:bodyPr wrap="square" rtlCol="0">
            <a:spAutoFit/>
          </a:bodyPr>
          <a:lstStyle/>
          <a:p>
            <a:r>
              <a:rPr lang="it-IT" dirty="0" smtClean="0"/>
              <a:t>È possibile fare riferimento alle celle utilizzando:</a:t>
            </a:r>
          </a:p>
          <a:p>
            <a:pPr marL="342900" indent="-342900">
              <a:buFont typeface="+mj-lt"/>
              <a:buAutoNum type="arabicPeriod"/>
            </a:pPr>
            <a:r>
              <a:rPr lang="it-IT" dirty="0" smtClean="0"/>
              <a:t>argomenti di posizione: LEFT, RIGHT, ABOVE, BELOW (validi per AVERAGE, COUNT, MAX, MIN, PRODUCT, SUM)</a:t>
            </a:r>
          </a:p>
          <a:p>
            <a:pPr marL="342900" indent="-342900">
              <a:buFont typeface="+mj-lt"/>
              <a:buAutoNum type="arabicPeriod"/>
            </a:pPr>
            <a:r>
              <a:rPr lang="it-IT" dirty="0" smtClean="0"/>
              <a:t>riferimenti di tipo </a:t>
            </a:r>
            <a:r>
              <a:rPr lang="it-IT" dirty="0" err="1" smtClean="0"/>
              <a:t>RnCn</a:t>
            </a:r>
            <a:endParaRPr lang="it-IT" dirty="0" smtClean="0"/>
          </a:p>
          <a:p>
            <a:pPr marL="342900" indent="-342900">
              <a:buFont typeface="+mj-lt"/>
              <a:buAutoNum type="arabicPeriod"/>
            </a:pPr>
            <a:r>
              <a:rPr lang="it-IT" dirty="0" smtClean="0"/>
              <a:t>riferimenti di tipo A1</a:t>
            </a:r>
            <a:endParaRPr lang="it-IT" dirty="0"/>
          </a:p>
        </p:txBody>
      </p:sp>
      <p:pic>
        <p:nvPicPr>
          <p:cNvPr id="2058" name="Picture 10"/>
          <p:cNvPicPr>
            <a:picLocks noChangeAspect="1" noChangeArrowheads="1"/>
          </p:cNvPicPr>
          <p:nvPr/>
        </p:nvPicPr>
        <p:blipFill>
          <a:blip r:embed="rId5" cstate="print"/>
          <a:srcRect l="26926" t="31240" r="46927" b="52566"/>
          <a:stretch>
            <a:fillRect/>
          </a:stretch>
        </p:blipFill>
        <p:spPr bwMode="auto">
          <a:xfrm>
            <a:off x="249381" y="3782290"/>
            <a:ext cx="3586348" cy="1341912"/>
          </a:xfrm>
          <a:prstGeom prst="rect">
            <a:avLst/>
          </a:prstGeom>
          <a:noFill/>
          <a:ln w="9525">
            <a:noFill/>
            <a:miter lim="800000"/>
            <a:headEnd/>
            <a:tailEnd/>
          </a:ln>
        </p:spPr>
      </p:pic>
      <p:pic>
        <p:nvPicPr>
          <p:cNvPr id="2059" name="Picture 11"/>
          <p:cNvPicPr>
            <a:picLocks noChangeAspect="1" noChangeArrowheads="1"/>
          </p:cNvPicPr>
          <p:nvPr/>
        </p:nvPicPr>
        <p:blipFill>
          <a:blip r:embed="rId6" cstate="print"/>
          <a:srcRect l="26797" t="30833" r="46796" b="52400"/>
          <a:stretch>
            <a:fillRect/>
          </a:stretch>
        </p:blipFill>
        <p:spPr bwMode="auto">
          <a:xfrm>
            <a:off x="4619500" y="3758540"/>
            <a:ext cx="3621974" cy="1389413"/>
          </a:xfrm>
          <a:prstGeom prst="rect">
            <a:avLst/>
          </a:prstGeom>
          <a:noFill/>
          <a:ln w="9525">
            <a:noFill/>
            <a:miter lim="800000"/>
            <a:headEnd/>
            <a:tailEnd/>
          </a:ln>
        </p:spPr>
      </p:pic>
      <p:sp>
        <p:nvSpPr>
          <p:cNvPr id="20" name="Rettangolo 19"/>
          <p:cNvSpPr/>
          <p:nvPr/>
        </p:nvSpPr>
        <p:spPr>
          <a:xfrm>
            <a:off x="1472540" y="3776352"/>
            <a:ext cx="2090057" cy="1353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5771407" y="3800103"/>
            <a:ext cx="320635" cy="1353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2 22"/>
          <p:cNvCxnSpPr/>
          <p:nvPr/>
        </p:nvCxnSpPr>
        <p:spPr>
          <a:xfrm>
            <a:off x="3883231" y="4465122"/>
            <a:ext cx="65314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0" y="5391397"/>
            <a:ext cx="9144000" cy="923330"/>
          </a:xfrm>
          <a:prstGeom prst="rect">
            <a:avLst/>
          </a:prstGeom>
          <a:noFill/>
        </p:spPr>
        <p:txBody>
          <a:bodyPr wrap="square" rtlCol="0">
            <a:spAutoFit/>
          </a:bodyPr>
          <a:lstStyle/>
          <a:p>
            <a:pPr algn="just"/>
            <a:r>
              <a:rPr lang="it-IT" dirty="0" smtClean="0"/>
              <a:t>L’aggiornamento del risultato NON avviene automaticamente al variare degli argomenti delle formule, ma è necessario forzarlo utilizzando il comando </a:t>
            </a:r>
            <a:r>
              <a:rPr lang="it-IT" b="1" dirty="0" smtClean="0"/>
              <a:t>Aggiorna campo </a:t>
            </a:r>
            <a:r>
              <a:rPr lang="it-IT" dirty="0" smtClean="0"/>
              <a:t>disponibile nel menù contestuale della formula.</a:t>
            </a:r>
            <a:endParaRPr lang="it-IT" dirty="0"/>
          </a:p>
        </p:txBody>
      </p:sp>
      <p:pic>
        <p:nvPicPr>
          <p:cNvPr id="2060" name="Picture 12"/>
          <p:cNvPicPr>
            <a:picLocks noChangeAspect="1" noChangeArrowheads="1"/>
          </p:cNvPicPr>
          <p:nvPr/>
        </p:nvPicPr>
        <p:blipFill>
          <a:blip r:embed="rId7" cstate="print"/>
          <a:srcRect t="27366" b="62245"/>
          <a:stretch>
            <a:fillRect/>
          </a:stretch>
        </p:blipFill>
        <p:spPr bwMode="auto">
          <a:xfrm>
            <a:off x="2833007" y="6068291"/>
            <a:ext cx="2171700" cy="2493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b="33121"/>
          <a:stretch>
            <a:fillRect/>
          </a:stretch>
        </p:blipFill>
        <p:spPr bwMode="auto">
          <a:xfrm>
            <a:off x="6465600" y="4264788"/>
            <a:ext cx="2678400" cy="2593212"/>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l="42728" t="19974" r="41688" b="61602"/>
          <a:stretch>
            <a:fillRect/>
          </a:stretch>
        </p:blipFill>
        <p:spPr bwMode="auto">
          <a:xfrm>
            <a:off x="154380" y="2671948"/>
            <a:ext cx="2137558" cy="1579419"/>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2418670" y="3174175"/>
            <a:ext cx="3000375" cy="2362200"/>
          </a:xfrm>
          <a:prstGeom prst="rect">
            <a:avLst/>
          </a:prstGeom>
          <a:noFill/>
          <a:ln w="9525">
            <a:noFill/>
            <a:miter lim="800000"/>
            <a:headEnd/>
            <a:tailEnd/>
          </a:ln>
        </p:spPr>
      </p:pic>
      <p:sp>
        <p:nvSpPr>
          <p:cNvPr id="2" name="Text Box 2"/>
          <p:cNvSpPr txBox="1">
            <a:spLocks noChangeArrowheads="1"/>
          </p:cNvSpPr>
          <p:nvPr/>
        </p:nvSpPr>
        <p:spPr bwMode="auto">
          <a:xfrm>
            <a:off x="0" y="0"/>
            <a:ext cx="9144000" cy="427038"/>
          </a:xfrm>
          <a:prstGeom prst="rect">
            <a:avLst/>
          </a:prstGeom>
          <a:noFill/>
          <a:ln w="9525">
            <a:noFill/>
            <a:miter lim="800000"/>
            <a:headEnd/>
            <a:tailEnd/>
          </a:ln>
          <a:effectLst/>
        </p:spPr>
        <p:txBody>
          <a:bodyPr wrap="square">
            <a:spAutoFit/>
          </a:bodyPr>
          <a:lstStyle/>
          <a:p>
            <a:pPr algn="l">
              <a:spcBef>
                <a:spcPct val="50000"/>
              </a:spcBef>
            </a:pPr>
            <a:r>
              <a:rPr lang="it-IT" sz="2200" dirty="0" smtClean="0">
                <a:solidFill>
                  <a:srgbClr val="FF0000"/>
                </a:solidFill>
              </a:rPr>
              <a:t>LE EQUAZIONI</a:t>
            </a:r>
            <a:endParaRPr lang="it-IT" sz="2200" dirty="0">
              <a:solidFill>
                <a:srgbClr val="FF0000"/>
              </a:solidFill>
            </a:endParaRPr>
          </a:p>
        </p:txBody>
      </p:sp>
      <p:sp>
        <p:nvSpPr>
          <p:cNvPr id="3" name="CasellaDiTesto 2"/>
          <p:cNvSpPr txBox="1"/>
          <p:nvPr/>
        </p:nvSpPr>
        <p:spPr>
          <a:xfrm>
            <a:off x="-1" y="467832"/>
            <a:ext cx="6379535" cy="923330"/>
          </a:xfrm>
          <a:prstGeom prst="rect">
            <a:avLst/>
          </a:prstGeom>
          <a:noFill/>
        </p:spPr>
        <p:txBody>
          <a:bodyPr wrap="square" rtlCol="0">
            <a:spAutoFit/>
          </a:bodyPr>
          <a:lstStyle/>
          <a:p>
            <a:pPr algn="just"/>
            <a:r>
              <a:rPr lang="it-IT" i="1" dirty="0" smtClean="0"/>
              <a:t>Scheda </a:t>
            </a:r>
            <a:r>
              <a:rPr lang="it-IT" b="1" dirty="0" smtClean="0"/>
              <a:t>Inserisci</a:t>
            </a:r>
            <a:r>
              <a:rPr lang="it-IT" dirty="0" smtClean="0"/>
              <a:t> </a:t>
            </a:r>
            <a:r>
              <a:rPr lang="it-IT" dirty="0" smtClean="0">
                <a:sym typeface="Symbol"/>
              </a:rPr>
              <a:t> </a:t>
            </a:r>
            <a:r>
              <a:rPr lang="it-IT" i="1" dirty="0" smtClean="0">
                <a:sym typeface="Symbol"/>
              </a:rPr>
              <a:t>gruppo </a:t>
            </a:r>
            <a:r>
              <a:rPr lang="it-IT" b="1" dirty="0" smtClean="0">
                <a:sym typeface="Symbol"/>
              </a:rPr>
              <a:t>Simboli</a:t>
            </a:r>
            <a:r>
              <a:rPr lang="it-IT" dirty="0" smtClean="0">
                <a:sym typeface="Symbol"/>
              </a:rPr>
              <a:t>  </a:t>
            </a:r>
            <a:r>
              <a:rPr lang="it-IT" b="1" dirty="0" smtClean="0">
                <a:sym typeface="Symbol"/>
              </a:rPr>
              <a:t>Equazioni</a:t>
            </a:r>
            <a:r>
              <a:rPr lang="it-IT" dirty="0" smtClean="0">
                <a:sym typeface="Symbol"/>
              </a:rPr>
              <a:t>  selezionare una della equazioni predefinite, oppure selezionare </a:t>
            </a:r>
            <a:r>
              <a:rPr lang="it-IT" b="1" dirty="0" smtClean="0">
                <a:sym typeface="Symbol"/>
              </a:rPr>
              <a:t>Inserisci nuova equazione</a:t>
            </a:r>
            <a:endParaRPr lang="it-IT" b="1" dirty="0"/>
          </a:p>
        </p:txBody>
      </p:sp>
      <p:pic>
        <p:nvPicPr>
          <p:cNvPr id="1026" name="Picture 2"/>
          <p:cNvPicPr>
            <a:picLocks noChangeAspect="1" noChangeArrowheads="1"/>
          </p:cNvPicPr>
          <p:nvPr/>
        </p:nvPicPr>
        <p:blipFill>
          <a:blip r:embed="rId6" cstate="print"/>
          <a:srcRect l="71163" t="13023" b="22729"/>
          <a:stretch>
            <a:fillRect/>
          </a:stretch>
        </p:blipFill>
        <p:spPr bwMode="auto">
          <a:xfrm>
            <a:off x="6464594" y="340241"/>
            <a:ext cx="2679405" cy="3730999"/>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r="2248" b="74828"/>
          <a:stretch>
            <a:fillRect/>
          </a:stretch>
        </p:blipFill>
        <p:spPr bwMode="auto">
          <a:xfrm>
            <a:off x="127590" y="1425167"/>
            <a:ext cx="6148087" cy="956525"/>
          </a:xfrm>
          <a:prstGeom prst="rect">
            <a:avLst/>
          </a:prstGeom>
          <a:noFill/>
          <a:ln w="9525">
            <a:solidFill>
              <a:schemeClr val="tx1"/>
            </a:solidFill>
            <a:miter lim="800000"/>
            <a:headEnd/>
            <a:tailEnd/>
          </a:ln>
        </p:spPr>
      </p:pic>
      <p:sp>
        <p:nvSpPr>
          <p:cNvPr id="6" name="Ovale 5"/>
          <p:cNvSpPr/>
          <p:nvPr/>
        </p:nvSpPr>
        <p:spPr>
          <a:xfrm>
            <a:off x="6421277" y="3727305"/>
            <a:ext cx="1255430" cy="2390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p:cNvCxnSpPr>
            <a:stCxn id="6" idx="2"/>
          </p:cNvCxnSpPr>
          <p:nvPr/>
        </p:nvCxnSpPr>
        <p:spPr>
          <a:xfrm flipH="1" flipV="1">
            <a:off x="4678327" y="2381694"/>
            <a:ext cx="1742950" cy="14651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e 11"/>
          <p:cNvSpPr/>
          <p:nvPr/>
        </p:nvSpPr>
        <p:spPr>
          <a:xfrm>
            <a:off x="2678571" y="2181534"/>
            <a:ext cx="1255430" cy="2386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p:cNvCxnSpPr>
            <a:stCxn id="12" idx="2"/>
          </p:cNvCxnSpPr>
          <p:nvPr/>
        </p:nvCxnSpPr>
        <p:spPr>
          <a:xfrm flipH="1">
            <a:off x="2018805" y="2300854"/>
            <a:ext cx="659766" cy="3948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e 19"/>
          <p:cNvSpPr/>
          <p:nvPr/>
        </p:nvSpPr>
        <p:spPr>
          <a:xfrm>
            <a:off x="0" y="3177083"/>
            <a:ext cx="2244436" cy="290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2 20"/>
          <p:cNvCxnSpPr>
            <a:stCxn id="20" idx="5"/>
          </p:cNvCxnSpPr>
          <p:nvPr/>
        </p:nvCxnSpPr>
        <p:spPr>
          <a:xfrm>
            <a:off x="1915746" y="3425051"/>
            <a:ext cx="518696" cy="900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e 25"/>
          <p:cNvSpPr/>
          <p:nvPr/>
        </p:nvSpPr>
        <p:spPr>
          <a:xfrm>
            <a:off x="3669475" y="5153891"/>
            <a:ext cx="997528" cy="2850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2 26"/>
          <p:cNvCxnSpPr>
            <a:stCxn id="26" idx="6"/>
          </p:cNvCxnSpPr>
          <p:nvPr/>
        </p:nvCxnSpPr>
        <p:spPr>
          <a:xfrm flipV="1">
            <a:off x="4667003" y="5047013"/>
            <a:ext cx="1757548" cy="24938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6466410" y="4416221"/>
            <a:ext cx="1193174" cy="64266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5589" r="88225" b="83950"/>
          <a:stretch>
            <a:fillRect/>
          </a:stretch>
        </p:blipFill>
        <p:spPr bwMode="auto">
          <a:xfrm>
            <a:off x="95004" y="463138"/>
            <a:ext cx="1615044" cy="866898"/>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1948" t="5589" r="44329" b="83950"/>
          <a:stretch>
            <a:fillRect/>
          </a:stretch>
        </p:blipFill>
        <p:spPr bwMode="auto">
          <a:xfrm>
            <a:off x="95000" y="3477479"/>
            <a:ext cx="5997039" cy="866898"/>
          </a:xfrm>
          <a:prstGeom prst="rect">
            <a:avLst/>
          </a:prstGeom>
          <a:noFill/>
          <a:ln w="9525">
            <a:noFill/>
            <a:miter lim="800000"/>
            <a:headEnd/>
            <a:tailEnd/>
          </a:ln>
        </p:spPr>
      </p:pic>
      <p:sp>
        <p:nvSpPr>
          <p:cNvPr id="7" name="CasellaDiTesto 6"/>
          <p:cNvSpPr txBox="1"/>
          <p:nvPr/>
        </p:nvSpPr>
        <p:spPr>
          <a:xfrm>
            <a:off x="0" y="0"/>
            <a:ext cx="2408865" cy="400110"/>
          </a:xfrm>
          <a:prstGeom prst="rect">
            <a:avLst/>
          </a:prstGeom>
          <a:noFill/>
        </p:spPr>
        <p:txBody>
          <a:bodyPr wrap="none" rtlCol="0">
            <a:spAutoFit/>
          </a:bodyPr>
          <a:lstStyle/>
          <a:p>
            <a:r>
              <a:rPr lang="it-IT" sz="2000" b="1" u="sng" dirty="0" smtClean="0"/>
              <a:t>Strumenti equazione</a:t>
            </a:r>
            <a:endParaRPr lang="it-IT" sz="2000" b="1" u="sng" dirty="0"/>
          </a:p>
        </p:txBody>
      </p:sp>
      <p:sp>
        <p:nvSpPr>
          <p:cNvPr id="8" name="CasellaDiTesto 7"/>
          <p:cNvSpPr txBox="1"/>
          <p:nvPr/>
        </p:nvSpPr>
        <p:spPr>
          <a:xfrm>
            <a:off x="1805049" y="448919"/>
            <a:ext cx="7184571" cy="923330"/>
          </a:xfrm>
          <a:prstGeom prst="rect">
            <a:avLst/>
          </a:prstGeom>
          <a:noFill/>
        </p:spPr>
        <p:txBody>
          <a:bodyPr wrap="square" rtlCol="0">
            <a:spAutoFit/>
          </a:bodyPr>
          <a:lstStyle/>
          <a:p>
            <a:pPr algn="just"/>
            <a:r>
              <a:rPr lang="it-IT" i="1" u="sng" dirty="0" smtClean="0"/>
              <a:t>scheda</a:t>
            </a:r>
            <a:r>
              <a:rPr lang="it-IT" u="sng" dirty="0" smtClean="0"/>
              <a:t> </a:t>
            </a:r>
            <a:r>
              <a:rPr lang="it-IT" b="1" u="sng" dirty="0" smtClean="0"/>
              <a:t>Progettazione</a:t>
            </a:r>
            <a:r>
              <a:rPr lang="it-IT" u="sng" dirty="0" smtClean="0"/>
              <a:t> </a:t>
            </a:r>
            <a:r>
              <a:rPr lang="it-IT" u="sng" dirty="0" smtClean="0">
                <a:sym typeface="Symbol"/>
              </a:rPr>
              <a:t> </a:t>
            </a:r>
            <a:r>
              <a:rPr lang="it-IT" i="1" u="sng" dirty="0" smtClean="0">
                <a:sym typeface="Symbol"/>
              </a:rPr>
              <a:t>gruppo</a:t>
            </a:r>
            <a:r>
              <a:rPr lang="it-IT" u="sng" dirty="0" smtClean="0">
                <a:sym typeface="Symbol"/>
              </a:rPr>
              <a:t> </a:t>
            </a:r>
            <a:r>
              <a:rPr lang="it-IT" b="1" u="sng" dirty="0" smtClean="0">
                <a:sym typeface="Symbol"/>
              </a:rPr>
              <a:t>Strumenti</a:t>
            </a:r>
          </a:p>
          <a:p>
            <a:pPr algn="just"/>
            <a:r>
              <a:rPr lang="it-IT" b="1" dirty="0" smtClean="0">
                <a:sym typeface="Symbol"/>
              </a:rPr>
              <a:t>Equazione</a:t>
            </a:r>
            <a:r>
              <a:rPr lang="it-IT" dirty="0" smtClean="0">
                <a:sym typeface="Symbol"/>
              </a:rPr>
              <a:t>: apre il menù per l’inserimento delle equazioni, disponibile anche in </a:t>
            </a:r>
            <a:r>
              <a:rPr lang="it-IT" i="1" dirty="0" smtClean="0"/>
              <a:t>Scheda </a:t>
            </a:r>
            <a:r>
              <a:rPr lang="it-IT" b="1" dirty="0" smtClean="0"/>
              <a:t>Inserisci</a:t>
            </a:r>
            <a:r>
              <a:rPr lang="it-IT" dirty="0" smtClean="0"/>
              <a:t> </a:t>
            </a:r>
            <a:r>
              <a:rPr lang="it-IT" dirty="0" smtClean="0">
                <a:sym typeface="Symbol"/>
              </a:rPr>
              <a:t> </a:t>
            </a:r>
            <a:r>
              <a:rPr lang="it-IT" i="1" dirty="0" smtClean="0">
                <a:sym typeface="Symbol"/>
              </a:rPr>
              <a:t>gruppo </a:t>
            </a:r>
            <a:r>
              <a:rPr lang="it-IT" b="1" dirty="0" smtClean="0">
                <a:sym typeface="Symbol"/>
              </a:rPr>
              <a:t>Simboli</a:t>
            </a:r>
            <a:r>
              <a:rPr lang="it-IT" dirty="0" smtClean="0">
                <a:sym typeface="Symbol"/>
              </a:rPr>
              <a:t>  </a:t>
            </a:r>
            <a:r>
              <a:rPr lang="it-IT" b="1" dirty="0" smtClean="0">
                <a:sym typeface="Symbol"/>
              </a:rPr>
              <a:t>Equazioni</a:t>
            </a:r>
            <a:r>
              <a:rPr lang="it-IT" dirty="0" smtClean="0">
                <a:sym typeface="Symbol"/>
              </a:rPr>
              <a:t> </a:t>
            </a:r>
          </a:p>
        </p:txBody>
      </p:sp>
      <p:pic>
        <p:nvPicPr>
          <p:cNvPr id="2052" name="Picture 4"/>
          <p:cNvPicPr>
            <a:picLocks noChangeAspect="1" noChangeArrowheads="1"/>
          </p:cNvPicPr>
          <p:nvPr/>
        </p:nvPicPr>
        <p:blipFill>
          <a:blip r:embed="rId3" cstate="print"/>
          <a:srcRect l="11991" t="5844" r="44545" b="70052"/>
          <a:stretch>
            <a:fillRect/>
          </a:stretch>
        </p:blipFill>
        <p:spPr bwMode="auto">
          <a:xfrm>
            <a:off x="2125684" y="4928256"/>
            <a:ext cx="5427024" cy="188108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l="42511" t="35683" r="41558" b="58585"/>
          <a:stretch>
            <a:fillRect/>
          </a:stretch>
        </p:blipFill>
        <p:spPr bwMode="auto">
          <a:xfrm>
            <a:off x="5569527" y="1508167"/>
            <a:ext cx="2185060" cy="475013"/>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l="37359" t="35562" r="36580" b="60999"/>
          <a:stretch>
            <a:fillRect/>
          </a:stretch>
        </p:blipFill>
        <p:spPr bwMode="auto">
          <a:xfrm>
            <a:off x="5569527" y="2066306"/>
            <a:ext cx="3574473" cy="285008"/>
          </a:xfrm>
          <a:prstGeom prst="rect">
            <a:avLst/>
          </a:prstGeom>
          <a:noFill/>
          <a:ln w="9525">
            <a:noFill/>
            <a:miter lim="800000"/>
            <a:headEnd/>
            <a:tailEnd/>
          </a:ln>
        </p:spPr>
      </p:pic>
      <p:sp>
        <p:nvSpPr>
          <p:cNvPr id="13" name="Rettangolo 12"/>
          <p:cNvSpPr/>
          <p:nvPr/>
        </p:nvSpPr>
        <p:spPr>
          <a:xfrm>
            <a:off x="-2" y="1427547"/>
            <a:ext cx="5569529" cy="1200329"/>
          </a:xfrm>
          <a:prstGeom prst="rect">
            <a:avLst/>
          </a:prstGeom>
        </p:spPr>
        <p:txBody>
          <a:bodyPr wrap="square">
            <a:spAutoFit/>
          </a:bodyPr>
          <a:lstStyle/>
          <a:p>
            <a:pPr algn="just"/>
            <a:r>
              <a:rPr lang="it-IT" b="1" dirty="0" smtClean="0"/>
              <a:t>Professionale</a:t>
            </a:r>
            <a:r>
              <a:rPr lang="it-IT" dirty="0" smtClean="0">
                <a:sym typeface="Symbol"/>
              </a:rPr>
              <a:t>: converte la selezione in un formato professionale bidimensionale</a:t>
            </a:r>
          </a:p>
          <a:p>
            <a:pPr algn="just"/>
            <a:r>
              <a:rPr lang="it-IT" b="1" dirty="0" smtClean="0">
                <a:sym typeface="Symbol"/>
              </a:rPr>
              <a:t>Lineare</a:t>
            </a:r>
            <a:r>
              <a:rPr lang="it-IT" dirty="0" smtClean="0">
                <a:sym typeface="Symbol"/>
              </a:rPr>
              <a:t>: converte la selezione in un formato unidimensionale</a:t>
            </a:r>
          </a:p>
        </p:txBody>
      </p:sp>
      <p:sp>
        <p:nvSpPr>
          <p:cNvPr id="14" name="Rettangolo 13"/>
          <p:cNvSpPr/>
          <p:nvPr/>
        </p:nvSpPr>
        <p:spPr>
          <a:xfrm>
            <a:off x="0" y="3125568"/>
            <a:ext cx="3984745" cy="369332"/>
          </a:xfrm>
          <a:prstGeom prst="rect">
            <a:avLst/>
          </a:prstGeom>
        </p:spPr>
        <p:txBody>
          <a:bodyPr wrap="none">
            <a:spAutoFit/>
          </a:bodyPr>
          <a:lstStyle/>
          <a:p>
            <a:pPr algn="just"/>
            <a:r>
              <a:rPr lang="it-IT" i="1" u="sng" dirty="0" smtClean="0"/>
              <a:t>scheda</a:t>
            </a:r>
            <a:r>
              <a:rPr lang="it-IT" u="sng" dirty="0" smtClean="0"/>
              <a:t> </a:t>
            </a:r>
            <a:r>
              <a:rPr lang="it-IT" b="1" u="sng" dirty="0" smtClean="0"/>
              <a:t>Progettazione</a:t>
            </a:r>
            <a:r>
              <a:rPr lang="it-IT" u="sng" dirty="0" smtClean="0"/>
              <a:t> </a:t>
            </a:r>
            <a:r>
              <a:rPr lang="it-IT" u="sng" dirty="0" smtClean="0">
                <a:sym typeface="Symbol"/>
              </a:rPr>
              <a:t> </a:t>
            </a:r>
            <a:r>
              <a:rPr lang="it-IT" i="1" u="sng" dirty="0" smtClean="0">
                <a:sym typeface="Symbol"/>
              </a:rPr>
              <a:t>gruppo</a:t>
            </a:r>
            <a:r>
              <a:rPr lang="it-IT" u="sng" dirty="0" smtClean="0">
                <a:sym typeface="Symbol"/>
              </a:rPr>
              <a:t> </a:t>
            </a:r>
            <a:r>
              <a:rPr lang="it-IT" b="1" u="sng" dirty="0" smtClean="0">
                <a:sym typeface="Symbol"/>
              </a:rPr>
              <a:t>Simboli</a:t>
            </a:r>
          </a:p>
        </p:txBody>
      </p:sp>
      <p:sp>
        <p:nvSpPr>
          <p:cNvPr id="15" name="CasellaDiTesto 14"/>
          <p:cNvSpPr txBox="1"/>
          <p:nvPr/>
        </p:nvSpPr>
        <p:spPr>
          <a:xfrm>
            <a:off x="0" y="4310732"/>
            <a:ext cx="9144000" cy="646331"/>
          </a:xfrm>
          <a:prstGeom prst="rect">
            <a:avLst/>
          </a:prstGeom>
          <a:noFill/>
        </p:spPr>
        <p:txBody>
          <a:bodyPr wrap="square" rtlCol="0">
            <a:spAutoFit/>
          </a:bodyPr>
          <a:lstStyle/>
          <a:p>
            <a:pPr algn="just"/>
            <a:r>
              <a:rPr lang="it-IT" dirty="0" smtClean="0"/>
              <a:t>Consente scorrere ed inserire i simboli matematici disponibili, organizzati in raccolte visibili nel menù reso accessibile alla pressione del tasto altro.</a:t>
            </a:r>
            <a:endParaRPr lang="it-IT" dirty="0"/>
          </a:p>
        </p:txBody>
      </p:sp>
      <p:sp>
        <p:nvSpPr>
          <p:cNvPr id="16" name="Ovale 15"/>
          <p:cNvSpPr/>
          <p:nvPr/>
        </p:nvSpPr>
        <p:spPr>
          <a:xfrm>
            <a:off x="5818910" y="3906970"/>
            <a:ext cx="249382" cy="285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p:cNvCxnSpPr/>
          <p:nvPr/>
        </p:nvCxnSpPr>
        <p:spPr>
          <a:xfrm flipH="1">
            <a:off x="5735782" y="4180103"/>
            <a:ext cx="166255" cy="9381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flipH="1">
            <a:off x="0" y="2470074"/>
            <a:ext cx="9144000" cy="646331"/>
          </a:xfrm>
          <a:prstGeom prst="rect">
            <a:avLst/>
          </a:prstGeom>
          <a:noFill/>
        </p:spPr>
        <p:txBody>
          <a:bodyPr wrap="square" rtlCol="0">
            <a:spAutoFit/>
          </a:bodyPr>
          <a:lstStyle/>
          <a:p>
            <a:r>
              <a:rPr lang="it-IT" b="1" dirty="0" smtClean="0"/>
              <a:t>Testo normale</a:t>
            </a:r>
            <a:r>
              <a:rPr lang="it-IT" dirty="0" smtClean="0"/>
              <a:t>: consente di inserire testo normale (formattabile con font differente da default per equazioni)</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55527" t="5589" r="2395" b="83950"/>
          <a:stretch>
            <a:fillRect/>
          </a:stretch>
        </p:blipFill>
        <p:spPr bwMode="auto">
          <a:xfrm>
            <a:off x="106880" y="421576"/>
            <a:ext cx="5771408" cy="866898"/>
          </a:xfrm>
          <a:prstGeom prst="rect">
            <a:avLst/>
          </a:prstGeom>
          <a:noFill/>
          <a:ln w="9525">
            <a:noFill/>
            <a:miter lim="800000"/>
            <a:headEnd/>
            <a:tailEnd/>
          </a:ln>
        </p:spPr>
      </p:pic>
      <p:sp>
        <p:nvSpPr>
          <p:cNvPr id="3" name="Rettangolo 2"/>
          <p:cNvSpPr/>
          <p:nvPr/>
        </p:nvSpPr>
        <p:spPr>
          <a:xfrm>
            <a:off x="0" y="0"/>
            <a:ext cx="4142994" cy="369332"/>
          </a:xfrm>
          <a:prstGeom prst="rect">
            <a:avLst/>
          </a:prstGeom>
        </p:spPr>
        <p:txBody>
          <a:bodyPr wrap="none">
            <a:spAutoFit/>
          </a:bodyPr>
          <a:lstStyle/>
          <a:p>
            <a:pPr algn="just"/>
            <a:r>
              <a:rPr lang="it-IT" i="1" u="sng" dirty="0" smtClean="0"/>
              <a:t>scheda</a:t>
            </a:r>
            <a:r>
              <a:rPr lang="it-IT" u="sng" dirty="0" smtClean="0"/>
              <a:t> </a:t>
            </a:r>
            <a:r>
              <a:rPr lang="it-IT" b="1" u="sng" dirty="0" smtClean="0"/>
              <a:t>Progettazione</a:t>
            </a:r>
            <a:r>
              <a:rPr lang="it-IT" u="sng" dirty="0" smtClean="0"/>
              <a:t> </a:t>
            </a:r>
            <a:r>
              <a:rPr lang="it-IT" u="sng" dirty="0" smtClean="0">
                <a:sym typeface="Symbol"/>
              </a:rPr>
              <a:t> </a:t>
            </a:r>
            <a:r>
              <a:rPr lang="it-IT" i="1" u="sng" dirty="0" smtClean="0">
                <a:sym typeface="Symbol"/>
              </a:rPr>
              <a:t>gruppo</a:t>
            </a:r>
            <a:r>
              <a:rPr lang="it-IT" u="sng" dirty="0" smtClean="0">
                <a:sym typeface="Symbol"/>
              </a:rPr>
              <a:t> </a:t>
            </a:r>
            <a:r>
              <a:rPr lang="it-IT" b="1" u="sng" dirty="0" smtClean="0">
                <a:sym typeface="Symbol"/>
              </a:rPr>
              <a:t>Strutture</a:t>
            </a:r>
          </a:p>
        </p:txBody>
      </p:sp>
      <p:sp>
        <p:nvSpPr>
          <p:cNvPr id="4" name="CasellaDiTesto 3"/>
          <p:cNvSpPr txBox="1"/>
          <p:nvPr/>
        </p:nvSpPr>
        <p:spPr>
          <a:xfrm>
            <a:off x="0" y="1448790"/>
            <a:ext cx="9144000" cy="646331"/>
          </a:xfrm>
          <a:prstGeom prst="rect">
            <a:avLst/>
          </a:prstGeom>
          <a:noFill/>
        </p:spPr>
        <p:txBody>
          <a:bodyPr wrap="square" rtlCol="0">
            <a:spAutoFit/>
          </a:bodyPr>
          <a:lstStyle/>
          <a:p>
            <a:r>
              <a:rPr lang="it-IT" dirty="0" smtClean="0"/>
              <a:t>Rende disponibili svariate strutture con segnaposto per l’inserimento dei simboli matematici o del testo.</a:t>
            </a:r>
            <a:endParaRPr lang="it-IT" dirty="0"/>
          </a:p>
        </p:txBody>
      </p:sp>
      <p:pic>
        <p:nvPicPr>
          <p:cNvPr id="3074" name="Picture 2"/>
          <p:cNvPicPr>
            <a:picLocks noChangeAspect="1" noChangeArrowheads="1"/>
          </p:cNvPicPr>
          <p:nvPr/>
        </p:nvPicPr>
        <p:blipFill>
          <a:blip r:embed="rId3" cstate="print"/>
          <a:srcRect/>
          <a:stretch>
            <a:fillRect/>
          </a:stretch>
        </p:blipFill>
        <p:spPr bwMode="auto">
          <a:xfrm>
            <a:off x="5941586" y="2179927"/>
            <a:ext cx="1939100" cy="4271963"/>
          </a:xfrm>
          <a:prstGeom prst="rect">
            <a:avLst/>
          </a:prstGeom>
          <a:noFill/>
          <a:ln w="19050">
            <a:solidFill>
              <a:schemeClr val="accent6"/>
            </a:solid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87916" y="2179927"/>
            <a:ext cx="2520526" cy="2712707"/>
          </a:xfrm>
          <a:prstGeom prst="rect">
            <a:avLst/>
          </a:prstGeom>
          <a:noFill/>
          <a:ln w="19050">
            <a:solidFill>
              <a:srgbClr val="00B050"/>
            </a:solid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108284" y="2179927"/>
            <a:ext cx="2533460" cy="1953959"/>
          </a:xfrm>
          <a:prstGeom prst="rect">
            <a:avLst/>
          </a:prstGeom>
          <a:noFill/>
          <a:ln w="19050">
            <a:solidFill>
              <a:srgbClr val="FFFF00"/>
            </a:solidFill>
            <a:miter lim="800000"/>
            <a:headEnd/>
            <a:tailEnd/>
          </a:ln>
        </p:spPr>
      </p:pic>
      <p:sp>
        <p:nvSpPr>
          <p:cNvPr id="8" name="Rettangolo 7"/>
          <p:cNvSpPr/>
          <p:nvPr/>
        </p:nvSpPr>
        <p:spPr>
          <a:xfrm>
            <a:off x="148737" y="449863"/>
            <a:ext cx="492531" cy="64266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659376" y="449863"/>
            <a:ext cx="670660" cy="642666"/>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757549" y="449863"/>
            <a:ext cx="522514" cy="6426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WINDOWS\Desktop\1.bmp"/>
          <p:cNvPicPr>
            <a:picLocks noChangeAspect="1" noChangeArrowheads="1"/>
          </p:cNvPicPr>
          <p:nvPr/>
        </p:nvPicPr>
        <p:blipFill>
          <a:blip r:embed="rId2" cstate="print"/>
          <a:srcRect t="32175" b="35772"/>
          <a:stretch>
            <a:fillRect/>
          </a:stretch>
        </p:blipFill>
        <p:spPr bwMode="auto">
          <a:xfrm>
            <a:off x="215735" y="617517"/>
            <a:ext cx="3690938" cy="1828800"/>
          </a:xfrm>
          <a:prstGeom prst="rect">
            <a:avLst/>
          </a:prstGeom>
          <a:noFill/>
          <a:ln w="9525">
            <a:noFill/>
            <a:miter lim="800000"/>
            <a:headEnd/>
            <a:tailEnd/>
          </a:ln>
        </p:spPr>
      </p:pic>
      <p:sp>
        <p:nvSpPr>
          <p:cNvPr id="3" name="CasellaDiTesto 2"/>
          <p:cNvSpPr txBox="1"/>
          <p:nvPr/>
        </p:nvSpPr>
        <p:spPr>
          <a:xfrm>
            <a:off x="154379" y="178130"/>
            <a:ext cx="3834191" cy="369332"/>
          </a:xfrm>
          <a:prstGeom prst="rect">
            <a:avLst/>
          </a:prstGeom>
          <a:noFill/>
        </p:spPr>
        <p:txBody>
          <a:bodyPr wrap="none" rtlCol="0">
            <a:spAutoFit/>
          </a:bodyPr>
          <a:lstStyle/>
          <a:p>
            <a:r>
              <a:rPr lang="it-IT" dirty="0" smtClean="0"/>
              <a:t>Scrivere la seguente formula e salvarla</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427038"/>
          </a:xfrm>
          <a:prstGeom prst="rect">
            <a:avLst/>
          </a:prstGeom>
          <a:noFill/>
          <a:ln w="9525">
            <a:noFill/>
            <a:miter lim="800000"/>
            <a:headEnd/>
            <a:tailEnd/>
          </a:ln>
          <a:effectLst/>
        </p:spPr>
        <p:txBody>
          <a:bodyPr wrap="square">
            <a:spAutoFit/>
          </a:bodyPr>
          <a:lstStyle/>
          <a:p>
            <a:pPr algn="l">
              <a:spcBef>
                <a:spcPct val="50000"/>
              </a:spcBef>
            </a:pPr>
            <a:r>
              <a:rPr lang="it-IT" sz="2200" dirty="0" smtClean="0">
                <a:solidFill>
                  <a:srgbClr val="FF0000"/>
                </a:solidFill>
              </a:rPr>
              <a:t>REVISIONE DEI DOCUMENTI</a:t>
            </a:r>
            <a:endParaRPr lang="it-IT" sz="2200" dirty="0">
              <a:solidFill>
                <a:srgbClr val="FF0000"/>
              </a:solidFill>
            </a:endParaRPr>
          </a:p>
        </p:txBody>
      </p:sp>
      <p:sp>
        <p:nvSpPr>
          <p:cNvPr id="3" name="CasellaDiTesto 2"/>
          <p:cNvSpPr txBox="1"/>
          <p:nvPr/>
        </p:nvSpPr>
        <p:spPr>
          <a:xfrm>
            <a:off x="1" y="760019"/>
            <a:ext cx="9144000" cy="2308324"/>
          </a:xfrm>
          <a:prstGeom prst="rect">
            <a:avLst/>
          </a:prstGeom>
          <a:noFill/>
        </p:spPr>
        <p:txBody>
          <a:bodyPr wrap="square" rtlCol="0">
            <a:spAutoFit/>
          </a:bodyPr>
          <a:lstStyle/>
          <a:p>
            <a:pPr algn="just"/>
            <a:r>
              <a:rPr lang="it-IT" dirty="0" smtClean="0"/>
              <a:t>Attiva la funzione per rilevare tutte le modifiche apportate al documento senza perdere traccia del testo originale.</a:t>
            </a:r>
          </a:p>
          <a:p>
            <a:pPr algn="just"/>
            <a:r>
              <a:rPr lang="it-IT" dirty="0" smtClean="0"/>
              <a:t>NOTE:</a:t>
            </a:r>
          </a:p>
          <a:p>
            <a:pPr marL="342900" indent="-342900" algn="just">
              <a:buAutoNum type="arabicParenR"/>
            </a:pPr>
            <a:r>
              <a:rPr lang="it-IT" dirty="0" smtClean="0"/>
              <a:t>l’attivazione ha effetto solamente sul documento attivo e non su altri documenti eventualmente aperti;</a:t>
            </a:r>
          </a:p>
          <a:p>
            <a:pPr marL="342900" indent="-342900" algn="just">
              <a:buAutoNum type="arabicParenR"/>
            </a:pPr>
            <a:r>
              <a:rPr lang="it-IT" dirty="0" smtClean="0"/>
              <a:t>per vedere se la funzione è attiva quando non ci si trova nella </a:t>
            </a:r>
            <a:r>
              <a:rPr lang="it-IT" i="1" dirty="0" smtClean="0"/>
              <a:t>scheda</a:t>
            </a:r>
            <a:r>
              <a:rPr lang="it-IT" dirty="0" smtClean="0"/>
              <a:t> </a:t>
            </a:r>
            <a:r>
              <a:rPr lang="it-IT" b="1" dirty="0" smtClean="0"/>
              <a:t>Revisione</a:t>
            </a:r>
            <a:r>
              <a:rPr lang="it-IT" dirty="0" smtClean="0"/>
              <a:t>:</a:t>
            </a:r>
          </a:p>
          <a:p>
            <a:pPr marL="342900" indent="-342900" algn="just"/>
            <a:r>
              <a:rPr lang="it-IT" dirty="0" smtClean="0"/>
              <a:t>	visualizzare lo stato delle Revisioni sulla barra di stato di Word </a:t>
            </a:r>
            <a:r>
              <a:rPr lang="it-IT" dirty="0" smtClean="0">
                <a:sym typeface="Symbol"/>
              </a:rPr>
              <a:t> </a:t>
            </a:r>
            <a:r>
              <a:rPr lang="it-IT" dirty="0" smtClean="0"/>
              <a:t>fare clic con il tasto </a:t>
            </a:r>
            <a:r>
              <a:rPr lang="it-IT" dirty="0" err="1" smtClean="0"/>
              <a:t>dx</a:t>
            </a:r>
            <a:r>
              <a:rPr lang="it-IT" dirty="0" smtClean="0"/>
              <a:t> del mouse sulla barra di stato e selezionare la voce Revisioni</a:t>
            </a:r>
            <a:endParaRPr lang="it-IT" dirty="0"/>
          </a:p>
        </p:txBody>
      </p:sp>
      <p:sp>
        <p:nvSpPr>
          <p:cNvPr id="4" name="CasellaDiTesto 3"/>
          <p:cNvSpPr txBox="1"/>
          <p:nvPr/>
        </p:nvSpPr>
        <p:spPr>
          <a:xfrm>
            <a:off x="0" y="427511"/>
            <a:ext cx="9144000" cy="369332"/>
          </a:xfrm>
          <a:prstGeom prst="rect">
            <a:avLst/>
          </a:prstGeom>
          <a:noFill/>
        </p:spPr>
        <p:txBody>
          <a:bodyPr wrap="square" rtlCol="0">
            <a:spAutoFit/>
          </a:bodyPr>
          <a:lstStyle/>
          <a:p>
            <a:r>
              <a:rPr lang="it-IT" i="1" dirty="0" smtClean="0"/>
              <a:t>scheda</a:t>
            </a:r>
            <a:r>
              <a:rPr lang="it-IT" dirty="0" smtClean="0"/>
              <a:t> </a:t>
            </a:r>
            <a:r>
              <a:rPr lang="it-IT" b="1" dirty="0" smtClean="0"/>
              <a:t>Revisione</a:t>
            </a:r>
            <a:r>
              <a:rPr lang="it-IT" dirty="0" smtClean="0"/>
              <a:t> </a:t>
            </a:r>
            <a:r>
              <a:rPr lang="it-IT" dirty="0" smtClean="0">
                <a:sym typeface="Symbol"/>
              </a:rPr>
              <a:t> </a:t>
            </a:r>
            <a:r>
              <a:rPr lang="it-IT" i="1" dirty="0" smtClean="0">
                <a:sym typeface="Symbol"/>
              </a:rPr>
              <a:t>gruppo</a:t>
            </a:r>
            <a:r>
              <a:rPr lang="it-IT" dirty="0" smtClean="0">
                <a:sym typeface="Symbol"/>
              </a:rPr>
              <a:t> </a:t>
            </a:r>
            <a:r>
              <a:rPr lang="it-IT" b="1" dirty="0" smtClean="0">
                <a:sym typeface="Symbol"/>
              </a:rPr>
              <a:t>Rilevamento modifiche </a:t>
            </a:r>
            <a:r>
              <a:rPr lang="it-IT" dirty="0" smtClean="0">
                <a:sym typeface="Symbol"/>
              </a:rPr>
              <a:t> </a:t>
            </a:r>
            <a:r>
              <a:rPr lang="it-IT" b="1" dirty="0" smtClean="0">
                <a:sym typeface="Symbol"/>
              </a:rPr>
              <a:t>Revisioni</a:t>
            </a:r>
            <a:r>
              <a:rPr lang="it-IT" dirty="0" smtClean="0">
                <a:sym typeface="Symbol"/>
              </a:rPr>
              <a:t>  </a:t>
            </a:r>
            <a:r>
              <a:rPr lang="it-IT" b="1" dirty="0" smtClean="0">
                <a:sym typeface="Symbol"/>
              </a:rPr>
              <a:t>Revisioni</a:t>
            </a:r>
            <a:endParaRPr lang="it-IT" b="1" dirty="0"/>
          </a:p>
        </p:txBody>
      </p:sp>
      <p:pic>
        <p:nvPicPr>
          <p:cNvPr id="1026" name="Picture 2"/>
          <p:cNvPicPr>
            <a:picLocks noChangeAspect="1" noChangeArrowheads="1"/>
          </p:cNvPicPr>
          <p:nvPr/>
        </p:nvPicPr>
        <p:blipFill>
          <a:blip r:embed="rId2" cstate="print"/>
          <a:srcRect/>
          <a:stretch>
            <a:fillRect/>
          </a:stretch>
        </p:blipFill>
        <p:spPr bwMode="auto">
          <a:xfrm>
            <a:off x="444084" y="3098752"/>
            <a:ext cx="2821627" cy="346885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96467" r="67835" b="-49"/>
          <a:stretch>
            <a:fillRect/>
          </a:stretch>
        </p:blipFill>
        <p:spPr bwMode="auto">
          <a:xfrm>
            <a:off x="4019798" y="5854535"/>
            <a:ext cx="4411683" cy="296883"/>
          </a:xfrm>
          <a:prstGeom prst="rect">
            <a:avLst/>
          </a:prstGeom>
          <a:noFill/>
          <a:ln w="9525">
            <a:noFill/>
            <a:miter lim="800000"/>
            <a:headEnd/>
            <a:tailEnd/>
          </a:ln>
        </p:spPr>
      </p:pic>
      <p:sp>
        <p:nvSpPr>
          <p:cNvPr id="8" name="Ovale 7"/>
          <p:cNvSpPr/>
          <p:nvPr/>
        </p:nvSpPr>
        <p:spPr>
          <a:xfrm>
            <a:off x="261257" y="5165766"/>
            <a:ext cx="3087584" cy="3206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p:cNvPicPr>
            <a:picLocks noChangeAspect="1" noChangeArrowheads="1"/>
          </p:cNvPicPr>
          <p:nvPr/>
        </p:nvPicPr>
        <p:blipFill>
          <a:blip r:embed="rId4" cstate="print"/>
          <a:srcRect t="60782" r="73778" b="33468"/>
          <a:stretch>
            <a:fillRect/>
          </a:stretch>
        </p:blipFill>
        <p:spPr bwMode="auto">
          <a:xfrm>
            <a:off x="4149188" y="4934198"/>
            <a:ext cx="969077" cy="261257"/>
          </a:xfrm>
          <a:prstGeom prst="rect">
            <a:avLst/>
          </a:prstGeom>
          <a:noFill/>
          <a:ln w="9525">
            <a:noFill/>
            <a:miter lim="800000"/>
            <a:headEnd/>
            <a:tailEnd/>
          </a:ln>
        </p:spPr>
      </p:pic>
      <p:cxnSp>
        <p:nvCxnSpPr>
          <p:cNvPr id="11" name="Connettore 2 10"/>
          <p:cNvCxnSpPr>
            <a:stCxn id="8" idx="6"/>
            <a:endCxn id="1028" idx="1"/>
          </p:cNvCxnSpPr>
          <p:nvPr/>
        </p:nvCxnSpPr>
        <p:spPr>
          <a:xfrm flipV="1">
            <a:off x="3348841" y="5064827"/>
            <a:ext cx="800347" cy="2612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8" idx="6"/>
          </p:cNvCxnSpPr>
          <p:nvPr/>
        </p:nvCxnSpPr>
        <p:spPr>
          <a:xfrm>
            <a:off x="3348841" y="5326084"/>
            <a:ext cx="3610099" cy="6590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e 21"/>
          <p:cNvSpPr/>
          <p:nvPr/>
        </p:nvSpPr>
        <p:spPr>
          <a:xfrm>
            <a:off x="6863938" y="5842660"/>
            <a:ext cx="1353787" cy="3206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3775736" y="6198920"/>
            <a:ext cx="5368264" cy="369332"/>
          </a:xfrm>
          <a:prstGeom prst="rect">
            <a:avLst/>
          </a:prstGeom>
          <a:noFill/>
        </p:spPr>
        <p:txBody>
          <a:bodyPr wrap="none" rtlCol="0">
            <a:spAutoFit/>
          </a:bodyPr>
          <a:lstStyle/>
          <a:p>
            <a:r>
              <a:rPr lang="it-IT" dirty="0" smtClean="0"/>
              <a:t>può essere utilizzato per attivare/disattivare le revisioni</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0" y="1508160"/>
            <a:ext cx="6697683" cy="1323439"/>
          </a:xfrm>
          <a:prstGeom prst="rect">
            <a:avLst/>
          </a:prstGeom>
          <a:noFill/>
        </p:spPr>
        <p:txBody>
          <a:bodyPr wrap="square" rtlCol="0">
            <a:spAutoFit/>
          </a:bodyPr>
          <a:lstStyle/>
          <a:p>
            <a:pPr algn="just"/>
            <a:r>
              <a:rPr lang="it-IT" sz="1600" b="1" dirty="0" smtClean="0"/>
              <a:t>Visualizza per revisione</a:t>
            </a:r>
            <a:r>
              <a:rPr lang="it-IT" sz="1600" dirty="0" smtClean="0"/>
              <a:t>: consente di scegliere come visualizzare le modifiche</a:t>
            </a:r>
          </a:p>
          <a:p>
            <a:pPr marL="273050" indent="-95250">
              <a:buFontTx/>
              <a:buChar char="-"/>
            </a:pPr>
            <a:r>
              <a:rPr lang="it-IT" sz="1600" dirty="0" smtClean="0"/>
              <a:t>Documento originale</a:t>
            </a:r>
          </a:p>
          <a:p>
            <a:pPr marL="273050" indent="-95250">
              <a:buFontTx/>
              <a:buChar char="-"/>
            </a:pPr>
            <a:r>
              <a:rPr lang="it-IT" sz="1600" dirty="0" smtClean="0"/>
              <a:t>Documento finale</a:t>
            </a:r>
          </a:p>
          <a:p>
            <a:pPr marL="273050" indent="-95250">
              <a:buFontTx/>
              <a:buChar char="-"/>
            </a:pPr>
            <a:r>
              <a:rPr lang="it-IT" sz="1600" dirty="0" smtClean="0"/>
              <a:t>Commenti all’originale</a:t>
            </a:r>
          </a:p>
          <a:p>
            <a:pPr marL="273050" indent="-95250">
              <a:buFontTx/>
              <a:buChar char="-"/>
            </a:pPr>
            <a:r>
              <a:rPr lang="it-IT" sz="1600" dirty="0" smtClean="0"/>
              <a:t>Commenti al finale</a:t>
            </a:r>
            <a:endParaRPr lang="it-IT" sz="1600" dirty="0"/>
          </a:p>
        </p:txBody>
      </p:sp>
      <p:pic>
        <p:nvPicPr>
          <p:cNvPr id="4098" name="Picture 2"/>
          <p:cNvPicPr>
            <a:picLocks noChangeAspect="1" noChangeArrowheads="1"/>
          </p:cNvPicPr>
          <p:nvPr/>
        </p:nvPicPr>
        <p:blipFill>
          <a:blip r:embed="rId2" cstate="print"/>
          <a:srcRect l="46321" t="5446" r="33852" b="83949"/>
          <a:stretch>
            <a:fillRect/>
          </a:stretch>
        </p:blipFill>
        <p:spPr bwMode="auto">
          <a:xfrm>
            <a:off x="6388926" y="35625"/>
            <a:ext cx="2719449" cy="87877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897828" y="637429"/>
            <a:ext cx="3467100" cy="6667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573607" y="1934187"/>
            <a:ext cx="1285875" cy="685800"/>
          </a:xfrm>
          <a:prstGeom prst="rect">
            <a:avLst/>
          </a:prstGeom>
          <a:noFill/>
          <a:ln w="9525">
            <a:noFill/>
            <a:miter lim="800000"/>
            <a:headEnd/>
            <a:tailEnd/>
          </a:ln>
        </p:spPr>
      </p:pic>
      <p:grpSp>
        <p:nvGrpSpPr>
          <p:cNvPr id="7" name="Gruppo 6"/>
          <p:cNvGrpSpPr/>
          <p:nvPr/>
        </p:nvGrpSpPr>
        <p:grpSpPr>
          <a:xfrm>
            <a:off x="5536559" y="2330030"/>
            <a:ext cx="3441186" cy="1738746"/>
            <a:chOff x="3951885" y="845622"/>
            <a:chExt cx="3441186" cy="1738746"/>
          </a:xfrm>
        </p:grpSpPr>
        <p:pic>
          <p:nvPicPr>
            <p:cNvPr id="4101" name="Picture 5"/>
            <p:cNvPicPr>
              <a:picLocks noChangeAspect="1" noChangeArrowheads="1"/>
            </p:cNvPicPr>
            <p:nvPr/>
          </p:nvPicPr>
          <p:blipFill>
            <a:blip r:embed="rId5" cstate="print"/>
            <a:srcRect/>
            <a:stretch>
              <a:fillRect/>
            </a:stretch>
          </p:blipFill>
          <p:spPr bwMode="auto">
            <a:xfrm>
              <a:off x="5954796" y="1898568"/>
              <a:ext cx="1438275" cy="685800"/>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3951885" y="845622"/>
              <a:ext cx="2000250" cy="1295400"/>
            </a:xfrm>
            <a:prstGeom prst="rect">
              <a:avLst/>
            </a:prstGeom>
            <a:noFill/>
            <a:ln w="9525">
              <a:noFill/>
              <a:miter lim="800000"/>
              <a:headEnd/>
              <a:tailEnd/>
            </a:ln>
          </p:spPr>
        </p:pic>
      </p:grpSp>
      <p:pic>
        <p:nvPicPr>
          <p:cNvPr id="4104" name="Picture 8"/>
          <p:cNvPicPr>
            <a:picLocks noChangeAspect="1" noChangeArrowheads="1"/>
          </p:cNvPicPr>
          <p:nvPr/>
        </p:nvPicPr>
        <p:blipFill>
          <a:blip r:embed="rId7" cstate="print"/>
          <a:srcRect/>
          <a:stretch>
            <a:fillRect/>
          </a:stretch>
        </p:blipFill>
        <p:spPr bwMode="auto">
          <a:xfrm>
            <a:off x="4184131" y="4233550"/>
            <a:ext cx="2390775" cy="457200"/>
          </a:xfrm>
          <a:prstGeom prst="rect">
            <a:avLst/>
          </a:prstGeom>
          <a:noFill/>
          <a:ln w="9525">
            <a:noFill/>
            <a:miter lim="800000"/>
            <a:headEnd/>
            <a:tailEnd/>
          </a:ln>
        </p:spPr>
      </p:pic>
      <p:sp>
        <p:nvSpPr>
          <p:cNvPr id="11" name="CasellaDiTesto 10"/>
          <p:cNvSpPr txBox="1"/>
          <p:nvPr/>
        </p:nvSpPr>
        <p:spPr>
          <a:xfrm>
            <a:off x="0" y="558137"/>
            <a:ext cx="2909455" cy="830997"/>
          </a:xfrm>
          <a:prstGeom prst="rect">
            <a:avLst/>
          </a:prstGeom>
          <a:noFill/>
        </p:spPr>
        <p:txBody>
          <a:bodyPr wrap="square" rtlCol="0">
            <a:spAutoFit/>
          </a:bodyPr>
          <a:lstStyle/>
          <a:p>
            <a:pPr algn="just"/>
            <a:r>
              <a:rPr lang="it-IT" sz="1600" b="1" dirty="0" smtClean="0"/>
              <a:t>Aree commenti</a:t>
            </a:r>
            <a:r>
              <a:rPr lang="it-IT" sz="1600" dirty="0" smtClean="0"/>
              <a:t>: consente di specificare come visualizzare le revisioni</a:t>
            </a:r>
            <a:endParaRPr lang="it-IT" sz="1600" dirty="0"/>
          </a:p>
        </p:txBody>
      </p:sp>
      <p:sp>
        <p:nvSpPr>
          <p:cNvPr id="12" name="CasellaDiTesto 11"/>
          <p:cNvSpPr txBox="1"/>
          <p:nvPr/>
        </p:nvSpPr>
        <p:spPr>
          <a:xfrm>
            <a:off x="0" y="2956947"/>
            <a:ext cx="5438899" cy="584775"/>
          </a:xfrm>
          <a:prstGeom prst="rect">
            <a:avLst/>
          </a:prstGeom>
          <a:noFill/>
        </p:spPr>
        <p:txBody>
          <a:bodyPr wrap="square" rtlCol="0">
            <a:spAutoFit/>
          </a:bodyPr>
          <a:lstStyle/>
          <a:p>
            <a:pPr algn="just"/>
            <a:r>
              <a:rPr lang="it-IT" sz="1600" b="1" dirty="0" smtClean="0"/>
              <a:t>Mostra commenti</a:t>
            </a:r>
            <a:r>
              <a:rPr lang="it-IT" sz="1600" dirty="0" smtClean="0"/>
              <a:t>: consente di specificare quali modifiche visualizzare e di quali revisori</a:t>
            </a:r>
            <a:endParaRPr lang="it-IT" sz="1600" dirty="0"/>
          </a:p>
        </p:txBody>
      </p:sp>
      <p:sp>
        <p:nvSpPr>
          <p:cNvPr id="13" name="CasellaDiTesto 12"/>
          <p:cNvSpPr txBox="1"/>
          <p:nvPr/>
        </p:nvSpPr>
        <p:spPr>
          <a:xfrm>
            <a:off x="0" y="4180111"/>
            <a:ext cx="3966357" cy="830997"/>
          </a:xfrm>
          <a:prstGeom prst="rect">
            <a:avLst/>
          </a:prstGeom>
          <a:noFill/>
        </p:spPr>
        <p:txBody>
          <a:bodyPr wrap="square" rtlCol="0">
            <a:spAutoFit/>
          </a:bodyPr>
          <a:lstStyle/>
          <a:p>
            <a:pPr algn="just"/>
            <a:r>
              <a:rPr lang="it-IT" sz="1600" b="1" dirty="0" smtClean="0"/>
              <a:t>Riquadro delle revisioni</a:t>
            </a:r>
            <a:r>
              <a:rPr lang="it-IT" sz="1600" dirty="0" smtClean="0"/>
              <a:t>: mostra/nasconde il riquadro delle revisioni ancorato al lato sinistro o al lato inferiore </a:t>
            </a:r>
            <a:endParaRPr lang="it-IT" sz="1600" dirty="0"/>
          </a:p>
        </p:txBody>
      </p:sp>
      <p:pic>
        <p:nvPicPr>
          <p:cNvPr id="4105" name="Picture 9"/>
          <p:cNvPicPr>
            <a:picLocks noChangeAspect="1" noChangeArrowheads="1"/>
          </p:cNvPicPr>
          <p:nvPr/>
        </p:nvPicPr>
        <p:blipFill>
          <a:blip r:embed="rId8" cstate="print"/>
          <a:srcRect l="-130" t="16216" r="74935" b="38037"/>
          <a:stretch>
            <a:fillRect/>
          </a:stretch>
        </p:blipFill>
        <p:spPr bwMode="auto">
          <a:xfrm>
            <a:off x="6717975" y="4217934"/>
            <a:ext cx="2390400" cy="2622249"/>
          </a:xfrm>
          <a:prstGeom prst="rect">
            <a:avLst/>
          </a:prstGeom>
          <a:noFill/>
          <a:ln w="9525">
            <a:noFill/>
            <a:miter lim="800000"/>
            <a:headEnd/>
            <a:tailEnd/>
          </a:ln>
        </p:spPr>
      </p:pic>
      <p:sp>
        <p:nvSpPr>
          <p:cNvPr id="15" name="CasellaDiTesto 14"/>
          <p:cNvSpPr txBox="1"/>
          <p:nvPr/>
        </p:nvSpPr>
        <p:spPr>
          <a:xfrm>
            <a:off x="0" y="0"/>
            <a:ext cx="6460177" cy="369332"/>
          </a:xfrm>
          <a:prstGeom prst="rect">
            <a:avLst/>
          </a:prstGeom>
          <a:noFill/>
        </p:spPr>
        <p:txBody>
          <a:bodyPr wrap="square" rtlCol="0">
            <a:spAutoFit/>
          </a:bodyPr>
          <a:lstStyle/>
          <a:p>
            <a:r>
              <a:rPr lang="it-IT" i="1" u="sng" dirty="0" smtClean="0"/>
              <a:t>scheda</a:t>
            </a:r>
            <a:r>
              <a:rPr lang="it-IT" u="sng" dirty="0" smtClean="0"/>
              <a:t> </a:t>
            </a:r>
            <a:r>
              <a:rPr lang="it-IT" b="1" u="sng" dirty="0" smtClean="0"/>
              <a:t>Revisione</a:t>
            </a:r>
            <a:r>
              <a:rPr lang="it-IT" u="sng" dirty="0" smtClean="0"/>
              <a:t> </a:t>
            </a:r>
            <a:r>
              <a:rPr lang="it-IT" u="sng" dirty="0" smtClean="0">
                <a:sym typeface="Symbol"/>
              </a:rPr>
              <a:t> </a:t>
            </a:r>
            <a:r>
              <a:rPr lang="it-IT" i="1" u="sng" dirty="0" smtClean="0">
                <a:sym typeface="Symbol"/>
              </a:rPr>
              <a:t>gruppo</a:t>
            </a:r>
            <a:r>
              <a:rPr lang="it-IT" u="sng" dirty="0" smtClean="0">
                <a:sym typeface="Symbol"/>
              </a:rPr>
              <a:t> </a:t>
            </a:r>
            <a:r>
              <a:rPr lang="it-IT" b="1" u="sng" dirty="0" smtClean="0">
                <a:sym typeface="Symbol"/>
              </a:rPr>
              <a:t>Rilevamento modifiche</a:t>
            </a:r>
            <a:endParaRPr lang="it-IT" b="1" u="sng" dirty="0"/>
          </a:p>
        </p:txBody>
      </p:sp>
      <p:sp>
        <p:nvSpPr>
          <p:cNvPr id="16" name="Ovale 15"/>
          <p:cNvSpPr/>
          <p:nvPr/>
        </p:nvSpPr>
        <p:spPr>
          <a:xfrm>
            <a:off x="6578930" y="4108864"/>
            <a:ext cx="2565070" cy="617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p:cNvCxnSpPr>
            <a:endCxn id="16" idx="3"/>
          </p:cNvCxnSpPr>
          <p:nvPr/>
        </p:nvCxnSpPr>
        <p:spPr>
          <a:xfrm flipV="1">
            <a:off x="6151418" y="4635947"/>
            <a:ext cx="803158" cy="5060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2232561" y="5070764"/>
            <a:ext cx="4429495" cy="1077218"/>
          </a:xfrm>
          <a:prstGeom prst="rect">
            <a:avLst/>
          </a:prstGeom>
          <a:noFill/>
        </p:spPr>
        <p:txBody>
          <a:bodyPr wrap="square" rtlCol="0">
            <a:spAutoFit/>
          </a:bodyPr>
          <a:lstStyle/>
          <a:p>
            <a:pPr algn="just"/>
            <a:r>
              <a:rPr lang="it-IT" sz="1600" dirty="0" smtClean="0"/>
              <a:t>riporta il numero esatto di revisioni presenti nel documento - è molto utile per verificare che non rimangano revisioni/commenti che non si vogliono mostrare ai lettori finali</a:t>
            </a:r>
            <a:endParaRPr lang="it-IT"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a:stretch>
            <a:fillRect/>
          </a:stretch>
        </p:blipFill>
        <p:spPr bwMode="auto">
          <a:xfrm>
            <a:off x="153947" y="1171822"/>
            <a:ext cx="2162175" cy="666750"/>
          </a:xfrm>
          <a:prstGeom prst="rect">
            <a:avLst/>
          </a:prstGeom>
          <a:noFill/>
          <a:ln w="9525">
            <a:noFill/>
            <a:miter lim="800000"/>
            <a:headEnd/>
            <a:tailEnd/>
          </a:ln>
        </p:spPr>
      </p:pic>
      <p:sp>
        <p:nvSpPr>
          <p:cNvPr id="3" name="CasellaDiTesto 2"/>
          <p:cNvSpPr txBox="1"/>
          <p:nvPr/>
        </p:nvSpPr>
        <p:spPr>
          <a:xfrm>
            <a:off x="0" y="534389"/>
            <a:ext cx="6282047" cy="584775"/>
          </a:xfrm>
          <a:prstGeom prst="rect">
            <a:avLst/>
          </a:prstGeom>
          <a:noFill/>
        </p:spPr>
        <p:txBody>
          <a:bodyPr wrap="square" rtlCol="0">
            <a:spAutoFit/>
          </a:bodyPr>
          <a:lstStyle/>
          <a:p>
            <a:pPr algn="just"/>
            <a:r>
              <a:rPr lang="it-IT" sz="1600" b="1" dirty="0" smtClean="0"/>
              <a:t>Revisioni</a:t>
            </a:r>
            <a:r>
              <a:rPr lang="it-IT" sz="1600" dirty="0" smtClean="0"/>
              <a:t>: consente di attivare/disattivare le revisioni e di modificare le opzioni per il rilevamento delle modifiche</a:t>
            </a:r>
            <a:endParaRPr lang="it-IT" sz="1600" dirty="0"/>
          </a:p>
        </p:txBody>
      </p:sp>
      <p:sp>
        <p:nvSpPr>
          <p:cNvPr id="5" name="CasellaDiTesto 4"/>
          <p:cNvSpPr txBox="1"/>
          <p:nvPr/>
        </p:nvSpPr>
        <p:spPr>
          <a:xfrm>
            <a:off x="0" y="0"/>
            <a:ext cx="6460177" cy="369332"/>
          </a:xfrm>
          <a:prstGeom prst="rect">
            <a:avLst/>
          </a:prstGeom>
          <a:noFill/>
        </p:spPr>
        <p:txBody>
          <a:bodyPr wrap="square" rtlCol="0">
            <a:spAutoFit/>
          </a:bodyPr>
          <a:lstStyle/>
          <a:p>
            <a:r>
              <a:rPr lang="it-IT" i="1" u="sng" dirty="0" smtClean="0"/>
              <a:t>scheda</a:t>
            </a:r>
            <a:r>
              <a:rPr lang="it-IT" u="sng" dirty="0" smtClean="0"/>
              <a:t> </a:t>
            </a:r>
            <a:r>
              <a:rPr lang="it-IT" b="1" u="sng" dirty="0" smtClean="0"/>
              <a:t>Revisione</a:t>
            </a:r>
            <a:r>
              <a:rPr lang="it-IT" u="sng" dirty="0" smtClean="0"/>
              <a:t> </a:t>
            </a:r>
            <a:r>
              <a:rPr lang="it-IT" u="sng" dirty="0" smtClean="0">
                <a:sym typeface="Symbol"/>
              </a:rPr>
              <a:t> </a:t>
            </a:r>
            <a:r>
              <a:rPr lang="it-IT" i="1" u="sng" dirty="0" smtClean="0">
                <a:sym typeface="Symbol"/>
              </a:rPr>
              <a:t>gruppo</a:t>
            </a:r>
            <a:r>
              <a:rPr lang="it-IT" u="sng" dirty="0" smtClean="0">
                <a:sym typeface="Symbol"/>
              </a:rPr>
              <a:t> </a:t>
            </a:r>
            <a:r>
              <a:rPr lang="it-IT" b="1" u="sng" dirty="0" smtClean="0">
                <a:sym typeface="Symbol"/>
              </a:rPr>
              <a:t>Rilevamento modifiche</a:t>
            </a:r>
            <a:endParaRPr lang="it-IT" b="1" u="sng" dirty="0"/>
          </a:p>
        </p:txBody>
      </p:sp>
      <p:pic>
        <p:nvPicPr>
          <p:cNvPr id="6146" name="Picture 2"/>
          <p:cNvPicPr>
            <a:picLocks noChangeAspect="1" noChangeArrowheads="1"/>
          </p:cNvPicPr>
          <p:nvPr/>
        </p:nvPicPr>
        <p:blipFill>
          <a:blip r:embed="rId3" cstate="print"/>
          <a:srcRect/>
          <a:stretch>
            <a:fillRect/>
          </a:stretch>
        </p:blipFill>
        <p:spPr bwMode="auto">
          <a:xfrm>
            <a:off x="4590756" y="1151907"/>
            <a:ext cx="4383895" cy="5424859"/>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54380" y="2493817"/>
            <a:ext cx="4077194" cy="2572307"/>
          </a:xfrm>
          <a:prstGeom prst="rect">
            <a:avLst/>
          </a:prstGeom>
          <a:noFill/>
          <a:ln w="9525">
            <a:noFill/>
            <a:miter lim="800000"/>
            <a:headEnd/>
            <a:tailEnd/>
          </a:ln>
        </p:spPr>
      </p:pic>
      <p:sp>
        <p:nvSpPr>
          <p:cNvPr id="8" name="Ovale 7"/>
          <p:cNvSpPr/>
          <p:nvPr/>
        </p:nvSpPr>
        <p:spPr>
          <a:xfrm>
            <a:off x="237506" y="1591294"/>
            <a:ext cx="1650671" cy="261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37506" y="1353787"/>
            <a:ext cx="2006931" cy="261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p:cNvCxnSpPr>
            <a:stCxn id="9" idx="6"/>
          </p:cNvCxnSpPr>
          <p:nvPr/>
        </p:nvCxnSpPr>
        <p:spPr>
          <a:xfrm flipV="1">
            <a:off x="2244437" y="1258784"/>
            <a:ext cx="2220685" cy="2256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8" idx="4"/>
          </p:cNvCxnSpPr>
          <p:nvPr/>
        </p:nvCxnSpPr>
        <p:spPr>
          <a:xfrm>
            <a:off x="1062842" y="1852551"/>
            <a:ext cx="5937" cy="6293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1151906" y="4310743"/>
            <a:ext cx="1911928" cy="3206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2"/>
          <p:cNvPicPr>
            <a:picLocks noChangeAspect="1" noChangeArrowheads="1"/>
          </p:cNvPicPr>
          <p:nvPr/>
        </p:nvPicPr>
        <p:blipFill>
          <a:blip r:embed="rId5" cstate="print"/>
          <a:srcRect l="46321" t="5446" r="33852" b="83949"/>
          <a:stretch>
            <a:fillRect/>
          </a:stretch>
        </p:blipFill>
        <p:spPr bwMode="auto">
          <a:xfrm>
            <a:off x="6388926" y="35625"/>
            <a:ext cx="2719449" cy="878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6460177" cy="369332"/>
          </a:xfrm>
          <a:prstGeom prst="rect">
            <a:avLst/>
          </a:prstGeom>
          <a:noFill/>
        </p:spPr>
        <p:txBody>
          <a:bodyPr wrap="square" rtlCol="0">
            <a:spAutoFit/>
          </a:bodyPr>
          <a:lstStyle/>
          <a:p>
            <a:r>
              <a:rPr lang="it-IT" i="1" u="sng" dirty="0" smtClean="0"/>
              <a:t>scheda</a:t>
            </a:r>
            <a:r>
              <a:rPr lang="it-IT" u="sng" dirty="0" smtClean="0"/>
              <a:t> </a:t>
            </a:r>
            <a:r>
              <a:rPr lang="it-IT" b="1" u="sng" dirty="0" smtClean="0"/>
              <a:t>Revisione</a:t>
            </a:r>
            <a:r>
              <a:rPr lang="it-IT" u="sng" dirty="0" smtClean="0"/>
              <a:t> </a:t>
            </a:r>
            <a:r>
              <a:rPr lang="it-IT" u="sng" dirty="0" smtClean="0">
                <a:sym typeface="Symbol"/>
              </a:rPr>
              <a:t> </a:t>
            </a:r>
            <a:r>
              <a:rPr lang="it-IT" i="1" u="sng" dirty="0" smtClean="0">
                <a:sym typeface="Symbol"/>
              </a:rPr>
              <a:t>gruppo</a:t>
            </a:r>
            <a:r>
              <a:rPr lang="it-IT" u="sng" dirty="0" smtClean="0">
                <a:sym typeface="Symbol"/>
              </a:rPr>
              <a:t> </a:t>
            </a:r>
            <a:r>
              <a:rPr lang="it-IT" b="1" u="sng" dirty="0" smtClean="0">
                <a:sym typeface="Symbol"/>
              </a:rPr>
              <a:t>Commenti</a:t>
            </a:r>
            <a:endParaRPr lang="it-IT" b="1" u="sng" dirty="0"/>
          </a:p>
        </p:txBody>
      </p:sp>
      <p:sp>
        <p:nvSpPr>
          <p:cNvPr id="4" name="CasellaDiTesto 3"/>
          <p:cNvSpPr txBox="1"/>
          <p:nvPr/>
        </p:nvSpPr>
        <p:spPr>
          <a:xfrm>
            <a:off x="1" y="1436915"/>
            <a:ext cx="9144000" cy="923330"/>
          </a:xfrm>
          <a:prstGeom prst="rect">
            <a:avLst/>
          </a:prstGeom>
          <a:noFill/>
        </p:spPr>
        <p:txBody>
          <a:bodyPr wrap="square" rtlCol="0">
            <a:spAutoFit/>
          </a:bodyPr>
          <a:lstStyle/>
          <a:p>
            <a:pPr algn="just"/>
            <a:r>
              <a:rPr lang="it-IT" b="1" dirty="0" smtClean="0"/>
              <a:t>Nuovo commento</a:t>
            </a:r>
            <a:r>
              <a:rPr lang="it-IT" dirty="0" smtClean="0"/>
              <a:t>: aggiunge un commento al testo selezionato, che viene evidenziato con il colore di revisione e racchiuso tra parentesi; inoltre nell’area commenti viene aggiunto un riquadro che riporta la dicitura Commento e le </a:t>
            </a:r>
            <a:r>
              <a:rPr lang="it-IT" u="sng" dirty="0" smtClean="0"/>
              <a:t>iniziali del revisore</a:t>
            </a:r>
            <a:endParaRPr lang="it-IT" u="sng" dirty="0"/>
          </a:p>
        </p:txBody>
      </p:sp>
      <p:pic>
        <p:nvPicPr>
          <p:cNvPr id="1028" name="Picture 4"/>
          <p:cNvPicPr>
            <a:picLocks noChangeAspect="1" noChangeArrowheads="1"/>
          </p:cNvPicPr>
          <p:nvPr/>
        </p:nvPicPr>
        <p:blipFill>
          <a:blip r:embed="rId3" cstate="print"/>
          <a:srcRect l="30087" t="5611" r="53549" b="83784"/>
          <a:stretch>
            <a:fillRect/>
          </a:stretch>
        </p:blipFill>
        <p:spPr bwMode="auto">
          <a:xfrm>
            <a:off x="190005" y="534389"/>
            <a:ext cx="2244437" cy="878774"/>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494936" y="2430606"/>
            <a:ext cx="2495550" cy="666750"/>
          </a:xfrm>
          <a:prstGeom prst="rect">
            <a:avLst/>
          </a:prstGeom>
          <a:noFill/>
          <a:ln w="9525">
            <a:noFill/>
            <a:miter lim="800000"/>
            <a:headEnd/>
            <a:tailEnd/>
          </a:ln>
        </p:spPr>
      </p:pic>
      <p:sp>
        <p:nvSpPr>
          <p:cNvPr id="8" name="CasellaDiTesto 7"/>
          <p:cNvSpPr txBox="1"/>
          <p:nvPr/>
        </p:nvSpPr>
        <p:spPr>
          <a:xfrm>
            <a:off x="1" y="2458193"/>
            <a:ext cx="6353298" cy="646331"/>
          </a:xfrm>
          <a:prstGeom prst="rect">
            <a:avLst/>
          </a:prstGeom>
          <a:noFill/>
        </p:spPr>
        <p:txBody>
          <a:bodyPr wrap="square" rtlCol="0">
            <a:spAutoFit/>
          </a:bodyPr>
          <a:lstStyle/>
          <a:p>
            <a:pPr algn="just"/>
            <a:r>
              <a:rPr lang="it-IT" b="1" dirty="0" smtClean="0"/>
              <a:t>Elimina</a:t>
            </a:r>
            <a:r>
              <a:rPr lang="it-IT" dirty="0" smtClean="0"/>
              <a:t>: consente di eliminare il commento selezionato o tutti i commenti visualizzati/tutti i commenti del documento</a:t>
            </a:r>
            <a:endParaRPr lang="it-IT" u="sng" dirty="0"/>
          </a:p>
        </p:txBody>
      </p:sp>
      <p:sp>
        <p:nvSpPr>
          <p:cNvPr id="9" name="CasellaDiTesto 8"/>
          <p:cNvSpPr txBox="1"/>
          <p:nvPr/>
        </p:nvSpPr>
        <p:spPr>
          <a:xfrm>
            <a:off x="0" y="3194466"/>
            <a:ext cx="6353298" cy="369332"/>
          </a:xfrm>
          <a:prstGeom prst="rect">
            <a:avLst/>
          </a:prstGeom>
          <a:noFill/>
        </p:spPr>
        <p:txBody>
          <a:bodyPr wrap="square" rtlCol="0">
            <a:spAutoFit/>
          </a:bodyPr>
          <a:lstStyle/>
          <a:p>
            <a:pPr algn="just"/>
            <a:r>
              <a:rPr lang="it-IT" b="1" dirty="0" smtClean="0"/>
              <a:t>Precedente/Successiva</a:t>
            </a:r>
            <a:r>
              <a:rPr lang="it-IT" dirty="0" smtClean="0"/>
              <a:t>: consentono di scorrere i commenti</a:t>
            </a:r>
            <a:endParaRPr lang="it-IT" u="sng" dirty="0"/>
          </a:p>
        </p:txBody>
      </p:sp>
      <p:pic>
        <p:nvPicPr>
          <p:cNvPr id="1030" name="Picture 6"/>
          <p:cNvPicPr>
            <a:picLocks noChangeAspect="1" noChangeArrowheads="1"/>
          </p:cNvPicPr>
          <p:nvPr/>
        </p:nvPicPr>
        <p:blipFill>
          <a:blip r:embed="rId5" cstate="print"/>
          <a:srcRect l="15541" t="49758" r="71126" b="41238"/>
          <a:stretch>
            <a:fillRect/>
          </a:stretch>
        </p:blipFill>
        <p:spPr bwMode="auto">
          <a:xfrm>
            <a:off x="6614556" y="4310744"/>
            <a:ext cx="1828800" cy="771896"/>
          </a:xfrm>
          <a:prstGeom prst="rect">
            <a:avLst/>
          </a:prstGeom>
          <a:noFill/>
          <a:ln w="9525">
            <a:noFill/>
            <a:miter lim="800000"/>
            <a:headEnd/>
            <a:tailEnd/>
          </a:ln>
        </p:spPr>
      </p:pic>
      <p:sp>
        <p:nvSpPr>
          <p:cNvPr id="11" name="CasellaDiTesto 10"/>
          <p:cNvSpPr txBox="1"/>
          <p:nvPr/>
        </p:nvSpPr>
        <p:spPr>
          <a:xfrm>
            <a:off x="0" y="3954487"/>
            <a:ext cx="6353298" cy="1200329"/>
          </a:xfrm>
          <a:prstGeom prst="rect">
            <a:avLst/>
          </a:prstGeom>
          <a:noFill/>
        </p:spPr>
        <p:txBody>
          <a:bodyPr wrap="square" rtlCol="0">
            <a:spAutoFit/>
          </a:bodyPr>
          <a:lstStyle/>
          <a:p>
            <a:pPr algn="just"/>
            <a:r>
              <a:rPr lang="it-IT" i="1" dirty="0" smtClean="0"/>
              <a:t>NOTE: </a:t>
            </a:r>
          </a:p>
          <a:p>
            <a:pPr marL="342900" indent="-342900" algn="just">
              <a:buFont typeface="+mj-lt"/>
              <a:buAutoNum type="arabicPeriod"/>
            </a:pPr>
            <a:r>
              <a:rPr lang="it-IT" dirty="0" smtClean="0"/>
              <a:t>passando con il mouse sopra ad un testo commentato appare un messaggio con il dettaglio del commento</a:t>
            </a:r>
          </a:p>
          <a:p>
            <a:pPr marL="342900" indent="-342900" algn="just">
              <a:buFont typeface="+mj-lt"/>
              <a:buAutoNum type="arabicPeriod"/>
            </a:pPr>
            <a:r>
              <a:rPr lang="it-IT" dirty="0" smtClean="0"/>
              <a:t>ad ogni revisore è associato un colore di revisione</a:t>
            </a:r>
          </a:p>
        </p:txBody>
      </p:sp>
      <p:sp>
        <p:nvSpPr>
          <p:cNvPr id="13" name="CasellaDiTesto 12"/>
          <p:cNvSpPr txBox="1"/>
          <p:nvPr/>
        </p:nvSpPr>
        <p:spPr>
          <a:xfrm>
            <a:off x="0" y="5617028"/>
            <a:ext cx="9144000" cy="646331"/>
          </a:xfrm>
          <a:prstGeom prst="rect">
            <a:avLst/>
          </a:prstGeom>
          <a:noFill/>
        </p:spPr>
        <p:txBody>
          <a:bodyPr wrap="square" rtlCol="0">
            <a:spAutoFit/>
          </a:bodyPr>
          <a:lstStyle/>
          <a:p>
            <a:pPr algn="just"/>
            <a:r>
              <a:rPr lang="it-IT" dirty="0" smtClean="0"/>
              <a:t>I comandi Elimina/Modifica commento sono disponibili anche nel menù contestuale che si attiva cliccando con il tasto destro del mouse sopra ad un testo con commento.</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cstate="print"/>
          <a:srcRect l="14383" t="33972" r="9344" b="25762"/>
          <a:stretch>
            <a:fillRect/>
          </a:stretch>
        </p:blipFill>
        <p:spPr bwMode="auto">
          <a:xfrm>
            <a:off x="0" y="3988401"/>
            <a:ext cx="8996980" cy="2869599"/>
          </a:xfrm>
          <a:prstGeom prst="rect">
            <a:avLst/>
          </a:prstGeom>
          <a:noFill/>
          <a:ln w="9525">
            <a:noFill/>
            <a:miter lim="800000"/>
            <a:headEnd/>
            <a:tailEnd/>
          </a:ln>
        </p:spPr>
      </p:pic>
      <p:pic>
        <p:nvPicPr>
          <p:cNvPr id="2057" name="Picture 9"/>
          <p:cNvPicPr>
            <a:picLocks noChangeAspect="1" noChangeArrowheads="1"/>
          </p:cNvPicPr>
          <p:nvPr/>
        </p:nvPicPr>
        <p:blipFill>
          <a:blip r:embed="rId3" cstate="print"/>
          <a:srcRect l="14372" t="33963" r="9351" b="25768"/>
          <a:stretch>
            <a:fillRect/>
          </a:stretch>
        </p:blipFill>
        <p:spPr bwMode="auto">
          <a:xfrm>
            <a:off x="0" y="427511"/>
            <a:ext cx="8997452" cy="286981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676900" y="-23745"/>
            <a:ext cx="3467100" cy="66675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676900" y="3440005"/>
            <a:ext cx="3467100" cy="66675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l="54328" t="5898" r="34416" b="90949"/>
          <a:stretch>
            <a:fillRect/>
          </a:stretch>
        </p:blipFill>
        <p:spPr bwMode="auto">
          <a:xfrm>
            <a:off x="-3" y="-4"/>
            <a:ext cx="1698260" cy="287409"/>
          </a:xfrm>
          <a:prstGeom prst="rect">
            <a:avLst/>
          </a:prstGeom>
          <a:noFill/>
          <a:ln w="9525">
            <a:noFill/>
            <a:miter lim="800000"/>
            <a:headEnd/>
            <a:tailEnd/>
          </a:ln>
        </p:spPr>
      </p:pic>
      <p:sp>
        <p:nvSpPr>
          <p:cNvPr id="7" name="Rettangolo 6"/>
          <p:cNvSpPr/>
          <p:nvPr/>
        </p:nvSpPr>
        <p:spPr>
          <a:xfrm>
            <a:off x="35625" y="463140"/>
            <a:ext cx="180000" cy="29807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37507" y="3301341"/>
            <a:ext cx="4096987" cy="584775"/>
          </a:xfrm>
          <a:prstGeom prst="rect">
            <a:avLst/>
          </a:prstGeom>
          <a:noFill/>
        </p:spPr>
        <p:txBody>
          <a:bodyPr wrap="square" rtlCol="0">
            <a:spAutoFit/>
          </a:bodyPr>
          <a:lstStyle/>
          <a:p>
            <a:r>
              <a:rPr lang="it-IT" sz="1600" b="1" dirty="0" smtClean="0"/>
              <a:t>indicatori di revisione</a:t>
            </a:r>
            <a:r>
              <a:rPr lang="it-IT" sz="1600" dirty="0" smtClean="0"/>
              <a:t>: indicano il punto in cui sono state apportate modifiche</a:t>
            </a:r>
            <a:endParaRPr lang="it-IT" sz="1600" dirty="0"/>
          </a:p>
        </p:txBody>
      </p:sp>
      <p:cxnSp>
        <p:nvCxnSpPr>
          <p:cNvPr id="10" name="Connettore 2 9"/>
          <p:cNvCxnSpPr>
            <a:endCxn id="7" idx="2"/>
          </p:cNvCxnSpPr>
          <p:nvPr/>
        </p:nvCxnSpPr>
        <p:spPr>
          <a:xfrm flipH="1" flipV="1">
            <a:off x="125625" y="3443846"/>
            <a:ext cx="242510" cy="1781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81000" y="365125"/>
            <a:ext cx="8077200" cy="427038"/>
          </a:xfrm>
          <a:prstGeom prst="rect">
            <a:avLst/>
          </a:prstGeom>
          <a:noFill/>
          <a:ln w="9525">
            <a:noFill/>
            <a:miter lim="800000"/>
            <a:headEnd/>
            <a:tailEnd/>
          </a:ln>
          <a:effectLst/>
        </p:spPr>
        <p:txBody>
          <a:bodyPr>
            <a:spAutoFit/>
          </a:bodyPr>
          <a:lstStyle/>
          <a:p>
            <a:r>
              <a:rPr lang="it-IT" sz="2200"/>
              <a:t>MICROSOFT WORD È UN </a:t>
            </a:r>
            <a:r>
              <a:rPr lang="it-IT" sz="2200" u="sng"/>
              <a:t>WORD PROCESSOR</a:t>
            </a:r>
            <a:r>
              <a:rPr lang="it-IT" sz="2200"/>
              <a:t> EVOLUTO.</a:t>
            </a:r>
          </a:p>
        </p:txBody>
      </p:sp>
      <p:sp>
        <p:nvSpPr>
          <p:cNvPr id="3075" name="Text Box 3"/>
          <p:cNvSpPr txBox="1">
            <a:spLocks noChangeArrowheads="1"/>
          </p:cNvSpPr>
          <p:nvPr/>
        </p:nvSpPr>
        <p:spPr bwMode="auto">
          <a:xfrm>
            <a:off x="457200" y="1447800"/>
            <a:ext cx="8077200" cy="4511675"/>
          </a:xfrm>
          <a:prstGeom prst="rect">
            <a:avLst/>
          </a:prstGeom>
          <a:noFill/>
          <a:ln w="9525">
            <a:noFill/>
            <a:miter lim="800000"/>
            <a:headEnd/>
            <a:tailEnd/>
          </a:ln>
          <a:effectLst/>
        </p:spPr>
        <p:txBody>
          <a:bodyPr>
            <a:spAutoFit/>
          </a:bodyPr>
          <a:lstStyle/>
          <a:p>
            <a:pPr marL="290513" indent="-290513">
              <a:buFont typeface="Wingdings" pitchFamily="2" charset="2"/>
              <a:buChar char="Ø"/>
            </a:pPr>
            <a:r>
              <a:rPr lang="it-IT" dirty="0"/>
              <a:t>Permette di scrivere e modificare testi con facilità perché in formato elettronico.</a:t>
            </a:r>
          </a:p>
          <a:p>
            <a:pPr marL="290513" indent="-290513">
              <a:spcBef>
                <a:spcPct val="100000"/>
              </a:spcBef>
              <a:buFont typeface="Wingdings" pitchFamily="2" charset="2"/>
              <a:buChar char="Ø"/>
            </a:pPr>
            <a:r>
              <a:rPr lang="it-IT" dirty="0"/>
              <a:t>È dotato di tutte le principali funzioni di editing e di formattazione.</a:t>
            </a:r>
          </a:p>
          <a:p>
            <a:pPr marL="290513" indent="-290513">
              <a:spcBef>
                <a:spcPct val="100000"/>
              </a:spcBef>
              <a:buFont typeface="Wingdings" pitchFamily="2" charset="2"/>
              <a:buChar char="Ø"/>
            </a:pPr>
            <a:r>
              <a:rPr lang="it-IT" dirty="0"/>
              <a:t>Dispone di caratteristiche avanzate, quali:</a:t>
            </a:r>
          </a:p>
          <a:p>
            <a:pPr marL="765175" lvl="1" indent="-204788">
              <a:buFontTx/>
              <a:buChar char="•"/>
            </a:pPr>
            <a:r>
              <a:rPr lang="it-IT" dirty="0"/>
              <a:t>correttore ortografico, grammaticale</a:t>
            </a:r>
          </a:p>
          <a:p>
            <a:pPr marL="765175" lvl="1" indent="-204788">
              <a:buFontTx/>
              <a:buChar char="•"/>
            </a:pPr>
            <a:r>
              <a:rPr lang="it-IT" dirty="0"/>
              <a:t>dizionario dei sinonimi</a:t>
            </a:r>
          </a:p>
          <a:p>
            <a:pPr marL="765175" lvl="1" indent="-204788">
              <a:buFontTx/>
              <a:buChar char="•"/>
            </a:pPr>
            <a:r>
              <a:rPr lang="it-IT" dirty="0"/>
              <a:t>correzione automatica</a:t>
            </a:r>
          </a:p>
          <a:p>
            <a:pPr marL="765175" lvl="1" indent="-204788">
              <a:buFontTx/>
              <a:buChar char="•"/>
            </a:pPr>
            <a:r>
              <a:rPr lang="it-IT" dirty="0"/>
              <a:t>possibilità di importare oggetti creati da altre applicazioni ed aggiornarli automaticamente</a:t>
            </a:r>
          </a:p>
          <a:p>
            <a:pPr marL="765175" lvl="1" indent="-204788">
              <a:buFontTx/>
              <a:buChar char="•"/>
            </a:pPr>
            <a:r>
              <a:rPr lang="it-IT" dirty="0" err="1"/>
              <a:t>ecc…</a:t>
            </a:r>
            <a:endParaRPr lang="it-IT"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4383" t="33972" r="9344" b="25762"/>
          <a:stretch>
            <a:fillRect/>
          </a:stretch>
        </p:blipFill>
        <p:spPr bwMode="auto">
          <a:xfrm>
            <a:off x="1" y="428400"/>
            <a:ext cx="8996980" cy="2869599"/>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54331" t="5908" r="34409" b="90969"/>
          <a:stretch>
            <a:fillRect/>
          </a:stretch>
        </p:blipFill>
        <p:spPr bwMode="auto">
          <a:xfrm>
            <a:off x="-1" y="0"/>
            <a:ext cx="1698864" cy="28467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5676900" y="-23745"/>
            <a:ext cx="3467100" cy="666750"/>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srcRect l="14383" t="33972" r="9344" b="25762"/>
          <a:stretch>
            <a:fillRect/>
          </a:stretch>
        </p:blipFill>
        <p:spPr bwMode="auto">
          <a:xfrm>
            <a:off x="0" y="3988401"/>
            <a:ext cx="8996980" cy="2869599"/>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5676900" y="3440005"/>
            <a:ext cx="34671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1991" t="33533" r="22251" b="29924"/>
          <a:stretch>
            <a:fillRect/>
          </a:stretch>
        </p:blipFill>
        <p:spPr bwMode="auto">
          <a:xfrm>
            <a:off x="1082730" y="4037614"/>
            <a:ext cx="6577080" cy="2604275"/>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l="54762" t="5898" r="34415" b="90969"/>
          <a:stretch>
            <a:fillRect/>
          </a:stretch>
        </p:blipFill>
        <p:spPr bwMode="auto">
          <a:xfrm>
            <a:off x="-3" y="3693213"/>
            <a:ext cx="1632931" cy="285586"/>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l="20996" t="31979" r="20996" b="28755"/>
          <a:stretch>
            <a:fillRect/>
          </a:stretch>
        </p:blipFill>
        <p:spPr bwMode="auto">
          <a:xfrm>
            <a:off x="950028" y="439392"/>
            <a:ext cx="6842484" cy="2798333"/>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l="54751" t="5898" r="34409" b="90969"/>
          <a:stretch>
            <a:fillRect/>
          </a:stretch>
        </p:blipFill>
        <p:spPr bwMode="auto">
          <a:xfrm>
            <a:off x="0" y="-2"/>
            <a:ext cx="1635495" cy="285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5801" t="5589" r="21558" b="84236"/>
          <a:stretch>
            <a:fillRect/>
          </a:stretch>
        </p:blipFill>
        <p:spPr bwMode="auto">
          <a:xfrm>
            <a:off x="154380" y="427512"/>
            <a:ext cx="1733798" cy="843147"/>
          </a:xfrm>
          <a:prstGeom prst="rect">
            <a:avLst/>
          </a:prstGeom>
          <a:noFill/>
          <a:ln w="9525">
            <a:noFill/>
            <a:miter lim="800000"/>
            <a:headEnd/>
            <a:tailEnd/>
          </a:ln>
        </p:spPr>
      </p:pic>
      <p:sp>
        <p:nvSpPr>
          <p:cNvPr id="3" name="CasellaDiTesto 2"/>
          <p:cNvSpPr txBox="1"/>
          <p:nvPr/>
        </p:nvSpPr>
        <p:spPr>
          <a:xfrm>
            <a:off x="0" y="0"/>
            <a:ext cx="6460177" cy="369332"/>
          </a:xfrm>
          <a:prstGeom prst="rect">
            <a:avLst/>
          </a:prstGeom>
          <a:noFill/>
        </p:spPr>
        <p:txBody>
          <a:bodyPr wrap="square" rtlCol="0">
            <a:spAutoFit/>
          </a:bodyPr>
          <a:lstStyle/>
          <a:p>
            <a:r>
              <a:rPr lang="it-IT" i="1" u="sng" dirty="0" smtClean="0"/>
              <a:t>scheda</a:t>
            </a:r>
            <a:r>
              <a:rPr lang="it-IT" u="sng" dirty="0" smtClean="0"/>
              <a:t> </a:t>
            </a:r>
            <a:r>
              <a:rPr lang="it-IT" b="1" u="sng" dirty="0" smtClean="0"/>
              <a:t>Revisione</a:t>
            </a:r>
            <a:r>
              <a:rPr lang="it-IT" u="sng" dirty="0" smtClean="0"/>
              <a:t> </a:t>
            </a:r>
            <a:r>
              <a:rPr lang="it-IT" u="sng" dirty="0" smtClean="0">
                <a:sym typeface="Symbol"/>
              </a:rPr>
              <a:t> </a:t>
            </a:r>
            <a:r>
              <a:rPr lang="it-IT" i="1" u="sng" dirty="0" smtClean="0">
                <a:sym typeface="Symbol"/>
              </a:rPr>
              <a:t>gruppo</a:t>
            </a:r>
            <a:r>
              <a:rPr lang="it-IT" u="sng" dirty="0" smtClean="0">
                <a:sym typeface="Symbol"/>
              </a:rPr>
              <a:t> </a:t>
            </a:r>
            <a:r>
              <a:rPr lang="it-IT" b="1" u="sng" dirty="0" smtClean="0">
                <a:sym typeface="Symbol"/>
              </a:rPr>
              <a:t>Revisioni</a:t>
            </a:r>
            <a:endParaRPr lang="it-IT" b="1" u="sng" dirty="0"/>
          </a:p>
        </p:txBody>
      </p:sp>
      <p:sp>
        <p:nvSpPr>
          <p:cNvPr id="4" name="CasellaDiTesto 3"/>
          <p:cNvSpPr txBox="1"/>
          <p:nvPr/>
        </p:nvSpPr>
        <p:spPr>
          <a:xfrm>
            <a:off x="0" y="1448790"/>
            <a:ext cx="9143999" cy="646331"/>
          </a:xfrm>
          <a:prstGeom prst="rect">
            <a:avLst/>
          </a:prstGeom>
          <a:noFill/>
        </p:spPr>
        <p:txBody>
          <a:bodyPr wrap="square" rtlCol="0">
            <a:spAutoFit/>
          </a:bodyPr>
          <a:lstStyle/>
          <a:p>
            <a:pPr algn="just"/>
            <a:r>
              <a:rPr lang="it-IT" dirty="0" smtClean="0"/>
              <a:t>È il gruppo di comandi che consente di rivedere le revisione scorrendole all’interno del documento e di accettarle/rifiutarle una per volta o in gruppi.</a:t>
            </a:r>
            <a:endParaRPr lang="it-IT" dirty="0"/>
          </a:p>
        </p:txBody>
      </p:sp>
      <p:pic>
        <p:nvPicPr>
          <p:cNvPr id="2051" name="Picture 3"/>
          <p:cNvPicPr>
            <a:picLocks noChangeAspect="1" noChangeArrowheads="1"/>
          </p:cNvPicPr>
          <p:nvPr/>
        </p:nvPicPr>
        <p:blipFill>
          <a:blip r:embed="rId3" cstate="print"/>
          <a:srcRect/>
          <a:stretch>
            <a:fillRect/>
          </a:stretch>
        </p:blipFill>
        <p:spPr bwMode="auto">
          <a:xfrm>
            <a:off x="2352798" y="437655"/>
            <a:ext cx="2514600" cy="876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015283" y="437655"/>
            <a:ext cx="2486025" cy="876300"/>
          </a:xfrm>
          <a:prstGeom prst="rect">
            <a:avLst/>
          </a:prstGeom>
          <a:noFill/>
          <a:ln w="9525">
            <a:noFill/>
            <a:miter lim="800000"/>
            <a:headEnd/>
            <a:tailEnd/>
          </a:ln>
        </p:spPr>
      </p:pic>
      <p:sp>
        <p:nvSpPr>
          <p:cNvPr id="7" name="CasellaDiTesto 6"/>
          <p:cNvSpPr txBox="1"/>
          <p:nvPr/>
        </p:nvSpPr>
        <p:spPr>
          <a:xfrm>
            <a:off x="0" y="2220685"/>
            <a:ext cx="9144000" cy="646331"/>
          </a:xfrm>
          <a:prstGeom prst="rect">
            <a:avLst/>
          </a:prstGeom>
          <a:noFill/>
        </p:spPr>
        <p:txBody>
          <a:bodyPr wrap="square" rtlCol="0">
            <a:spAutoFit/>
          </a:bodyPr>
          <a:lstStyle/>
          <a:p>
            <a:pPr algn="just"/>
            <a:r>
              <a:rPr lang="it-IT" dirty="0" smtClean="0"/>
              <a:t>I comandi Accetta/Rifiuta revisione sono disponibili anche nel menù contestuale che si attiva cliccando con il tasto destro del mouse sopra ad un testo con revisione.</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971502" cy="369332"/>
          </a:xfrm>
          <a:prstGeom prst="rect">
            <a:avLst/>
          </a:prstGeom>
          <a:noFill/>
        </p:spPr>
        <p:txBody>
          <a:bodyPr wrap="none" rtlCol="0">
            <a:spAutoFit/>
          </a:bodyPr>
          <a:lstStyle/>
          <a:p>
            <a:r>
              <a:rPr lang="it-IT" b="1" u="sng" dirty="0" smtClean="0"/>
              <a:t>Unione di revisioni</a:t>
            </a:r>
            <a:endParaRPr lang="it-IT" b="1" u="sng" dirty="0"/>
          </a:p>
        </p:txBody>
      </p:sp>
      <p:sp>
        <p:nvSpPr>
          <p:cNvPr id="3" name="CasellaDiTesto 2"/>
          <p:cNvSpPr txBox="1"/>
          <p:nvPr/>
        </p:nvSpPr>
        <p:spPr>
          <a:xfrm>
            <a:off x="1" y="391886"/>
            <a:ext cx="9144000" cy="923330"/>
          </a:xfrm>
          <a:prstGeom prst="rect">
            <a:avLst/>
          </a:prstGeom>
          <a:noFill/>
        </p:spPr>
        <p:txBody>
          <a:bodyPr wrap="square" rtlCol="0">
            <a:spAutoFit/>
          </a:bodyPr>
          <a:lstStyle/>
          <a:p>
            <a:pPr algn="just"/>
            <a:r>
              <a:rPr lang="it-IT" dirty="0" smtClean="0"/>
              <a:t>Se si sottopone un documento a più revisore (ad esempio a tutti i coautori di un articolo), è possibile unire tutte le revisioni in un unico documento. L’accorpamento deve essere effettuato per due documenti alla volta.</a:t>
            </a:r>
            <a:endParaRPr lang="it-IT" dirty="0"/>
          </a:p>
        </p:txBody>
      </p:sp>
      <p:pic>
        <p:nvPicPr>
          <p:cNvPr id="3075" name="Picture 3"/>
          <p:cNvPicPr>
            <a:picLocks noChangeAspect="1" noChangeArrowheads="1"/>
          </p:cNvPicPr>
          <p:nvPr/>
        </p:nvPicPr>
        <p:blipFill>
          <a:blip r:embed="rId2" cstate="print"/>
          <a:srcRect l="78615" t="5818" r="1991" b="74927"/>
          <a:stretch>
            <a:fillRect/>
          </a:stretch>
        </p:blipFill>
        <p:spPr bwMode="auto">
          <a:xfrm>
            <a:off x="178131" y="1306287"/>
            <a:ext cx="2660073" cy="165067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011014" y="1962522"/>
            <a:ext cx="5924550" cy="3838575"/>
          </a:xfrm>
          <a:prstGeom prst="rect">
            <a:avLst/>
          </a:prstGeom>
          <a:noFill/>
          <a:ln w="9525">
            <a:noFill/>
            <a:miter lim="800000"/>
            <a:headEnd/>
            <a:tailEnd/>
          </a:ln>
        </p:spPr>
      </p:pic>
      <p:sp>
        <p:nvSpPr>
          <p:cNvPr id="7" name="CasellaDiTesto 6"/>
          <p:cNvSpPr txBox="1"/>
          <p:nvPr/>
        </p:nvSpPr>
        <p:spPr>
          <a:xfrm>
            <a:off x="2897578" y="1270661"/>
            <a:ext cx="5985165" cy="646331"/>
          </a:xfrm>
          <a:prstGeom prst="rect">
            <a:avLst/>
          </a:prstGeom>
          <a:noFill/>
        </p:spPr>
        <p:txBody>
          <a:bodyPr wrap="square" rtlCol="0">
            <a:spAutoFit/>
          </a:bodyPr>
          <a:lstStyle/>
          <a:p>
            <a:r>
              <a:rPr lang="it-IT" i="1" dirty="0" smtClean="0"/>
              <a:t>scheda </a:t>
            </a:r>
            <a:r>
              <a:rPr lang="it-IT" b="1" dirty="0" smtClean="0"/>
              <a:t>Revisione</a:t>
            </a:r>
            <a:r>
              <a:rPr lang="it-IT" dirty="0" smtClean="0"/>
              <a:t> </a:t>
            </a:r>
            <a:r>
              <a:rPr lang="it-IT" dirty="0" smtClean="0">
                <a:sym typeface="Symbol"/>
              </a:rPr>
              <a:t> </a:t>
            </a:r>
            <a:r>
              <a:rPr lang="it-IT" i="1" dirty="0" smtClean="0">
                <a:sym typeface="Symbol"/>
              </a:rPr>
              <a:t>gruppo </a:t>
            </a:r>
            <a:r>
              <a:rPr lang="it-IT" b="1" dirty="0" smtClean="0">
                <a:sym typeface="Symbol"/>
              </a:rPr>
              <a:t>Confronta </a:t>
            </a:r>
            <a:r>
              <a:rPr lang="it-IT" dirty="0" smtClean="0">
                <a:sym typeface="Symbol"/>
              </a:rPr>
              <a:t> </a:t>
            </a:r>
            <a:r>
              <a:rPr lang="it-IT" b="1" dirty="0" err="1" smtClean="0">
                <a:sym typeface="Symbol"/>
              </a:rPr>
              <a:t>Combina…</a:t>
            </a:r>
            <a:r>
              <a:rPr lang="it-IT" dirty="0" smtClean="0">
                <a:sym typeface="Symbol"/>
              </a:rPr>
              <a:t>  apre la finestra </a:t>
            </a:r>
            <a:r>
              <a:rPr lang="it-IT" b="1" dirty="0" smtClean="0">
                <a:sym typeface="Symbol"/>
              </a:rPr>
              <a:t>Combina documenti</a:t>
            </a:r>
            <a:endParaRPr lang="it-IT" b="1" dirty="0"/>
          </a:p>
        </p:txBody>
      </p:sp>
      <p:sp>
        <p:nvSpPr>
          <p:cNvPr id="8" name="CasellaDiTesto 7"/>
          <p:cNvSpPr txBox="1"/>
          <p:nvPr/>
        </p:nvSpPr>
        <p:spPr>
          <a:xfrm>
            <a:off x="190018" y="3194467"/>
            <a:ext cx="2743188" cy="2308324"/>
          </a:xfrm>
          <a:prstGeom prst="rect">
            <a:avLst/>
          </a:prstGeom>
          <a:noFill/>
        </p:spPr>
        <p:txBody>
          <a:bodyPr wrap="square" rtlCol="0">
            <a:spAutoFit/>
          </a:bodyPr>
          <a:lstStyle/>
          <a:p>
            <a:r>
              <a:rPr lang="it-IT" b="1" dirty="0" smtClean="0"/>
              <a:t>Documento</a:t>
            </a:r>
            <a:r>
              <a:rPr lang="it-IT" dirty="0" smtClean="0"/>
              <a:t> </a:t>
            </a:r>
            <a:r>
              <a:rPr lang="it-IT" b="1" dirty="0" smtClean="0"/>
              <a:t>originale</a:t>
            </a:r>
            <a:r>
              <a:rPr lang="it-IT" dirty="0" smtClean="0"/>
              <a:t>: selezionare il documento in cui si vuole confluiscano tutte le revisioni.</a:t>
            </a:r>
          </a:p>
          <a:p>
            <a:r>
              <a:rPr lang="it-IT" b="1" dirty="0" smtClean="0"/>
              <a:t>Documento</a:t>
            </a:r>
            <a:r>
              <a:rPr lang="it-IT" dirty="0" smtClean="0"/>
              <a:t> </a:t>
            </a:r>
            <a:r>
              <a:rPr lang="it-IT" b="1" dirty="0" smtClean="0"/>
              <a:t>revisionato</a:t>
            </a:r>
            <a:r>
              <a:rPr lang="it-IT" dirty="0" smtClean="0"/>
              <a:t>: selezionare il documento revisionato da uno dei revisori.</a:t>
            </a:r>
            <a:endParaRPr lang="it-IT" dirty="0"/>
          </a:p>
        </p:txBody>
      </p:sp>
      <p:sp>
        <p:nvSpPr>
          <p:cNvPr id="9" name="CasellaDiTesto 8"/>
          <p:cNvSpPr txBox="1"/>
          <p:nvPr/>
        </p:nvSpPr>
        <p:spPr>
          <a:xfrm>
            <a:off x="0" y="6008914"/>
            <a:ext cx="8805231" cy="646331"/>
          </a:xfrm>
          <a:prstGeom prst="rect">
            <a:avLst/>
          </a:prstGeom>
          <a:noFill/>
        </p:spPr>
        <p:txBody>
          <a:bodyPr wrap="none" rtlCol="0">
            <a:spAutoFit/>
          </a:bodyPr>
          <a:lstStyle/>
          <a:p>
            <a:r>
              <a:rPr lang="it-IT" b="1" dirty="0" smtClean="0"/>
              <a:t>Impostazioni di confronto </a:t>
            </a:r>
            <a:r>
              <a:rPr lang="it-IT" dirty="0" smtClean="0"/>
              <a:t>permette selezionare le impostazioni che si desidera confrontare.</a:t>
            </a:r>
          </a:p>
          <a:p>
            <a:r>
              <a:rPr lang="it-IT" b="1" dirty="0" smtClean="0"/>
              <a:t>Mostra modifiche</a:t>
            </a:r>
            <a:r>
              <a:rPr lang="it-IT" dirty="0" smtClean="0"/>
              <a:t> consente di definire come e dove mostrare le modifiche.</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2463238" cy="369332"/>
          </a:xfrm>
          <a:prstGeom prst="rect">
            <a:avLst/>
          </a:prstGeom>
          <a:noFill/>
        </p:spPr>
        <p:txBody>
          <a:bodyPr wrap="none" rtlCol="0">
            <a:spAutoFit/>
          </a:bodyPr>
          <a:lstStyle/>
          <a:p>
            <a:r>
              <a:rPr lang="it-IT" b="1" u="sng" dirty="0" smtClean="0"/>
              <a:t>Confronto di documenti</a:t>
            </a:r>
            <a:endParaRPr lang="it-IT" b="1" u="sng" dirty="0"/>
          </a:p>
        </p:txBody>
      </p:sp>
      <p:sp>
        <p:nvSpPr>
          <p:cNvPr id="3" name="CasellaDiTesto 2"/>
          <p:cNvSpPr txBox="1"/>
          <p:nvPr/>
        </p:nvSpPr>
        <p:spPr>
          <a:xfrm>
            <a:off x="1" y="391886"/>
            <a:ext cx="9144000" cy="369332"/>
          </a:xfrm>
          <a:prstGeom prst="rect">
            <a:avLst/>
          </a:prstGeom>
          <a:noFill/>
        </p:spPr>
        <p:txBody>
          <a:bodyPr wrap="square" rtlCol="0">
            <a:spAutoFit/>
          </a:bodyPr>
          <a:lstStyle/>
          <a:p>
            <a:pPr algn="just"/>
            <a:r>
              <a:rPr lang="it-IT" dirty="0" smtClean="0"/>
              <a:t>È possibile confrontare due documenti e visualizzare (come revisioni) le differenze tra essi.</a:t>
            </a:r>
            <a:endParaRPr lang="it-IT" dirty="0"/>
          </a:p>
        </p:txBody>
      </p:sp>
      <p:pic>
        <p:nvPicPr>
          <p:cNvPr id="5" name="Picture 3"/>
          <p:cNvPicPr>
            <a:picLocks noChangeAspect="1" noChangeArrowheads="1"/>
          </p:cNvPicPr>
          <p:nvPr/>
        </p:nvPicPr>
        <p:blipFill>
          <a:blip r:embed="rId2" cstate="print"/>
          <a:srcRect l="78615" t="5818" r="1991" b="74927"/>
          <a:stretch>
            <a:fillRect/>
          </a:stretch>
        </p:blipFill>
        <p:spPr bwMode="auto">
          <a:xfrm>
            <a:off x="178131" y="724412"/>
            <a:ext cx="2660073" cy="1650670"/>
          </a:xfrm>
          <a:prstGeom prst="rect">
            <a:avLst/>
          </a:prstGeom>
          <a:noFill/>
          <a:ln w="9525">
            <a:noFill/>
            <a:miter lim="800000"/>
            <a:headEnd/>
            <a:tailEnd/>
          </a:ln>
        </p:spPr>
      </p:pic>
      <p:sp>
        <p:nvSpPr>
          <p:cNvPr id="6" name="CasellaDiTesto 5"/>
          <p:cNvSpPr txBox="1"/>
          <p:nvPr/>
        </p:nvSpPr>
        <p:spPr>
          <a:xfrm>
            <a:off x="2897578" y="688786"/>
            <a:ext cx="5985165" cy="646331"/>
          </a:xfrm>
          <a:prstGeom prst="rect">
            <a:avLst/>
          </a:prstGeom>
          <a:noFill/>
        </p:spPr>
        <p:txBody>
          <a:bodyPr wrap="square" rtlCol="0">
            <a:spAutoFit/>
          </a:bodyPr>
          <a:lstStyle/>
          <a:p>
            <a:r>
              <a:rPr lang="it-IT" i="1" dirty="0" smtClean="0"/>
              <a:t>scheda </a:t>
            </a:r>
            <a:r>
              <a:rPr lang="it-IT" b="1" dirty="0" smtClean="0"/>
              <a:t>Revisione</a:t>
            </a:r>
            <a:r>
              <a:rPr lang="it-IT" dirty="0" smtClean="0"/>
              <a:t> </a:t>
            </a:r>
            <a:r>
              <a:rPr lang="it-IT" dirty="0" smtClean="0">
                <a:sym typeface="Symbol"/>
              </a:rPr>
              <a:t> </a:t>
            </a:r>
            <a:r>
              <a:rPr lang="it-IT" i="1" dirty="0" smtClean="0">
                <a:sym typeface="Symbol"/>
              </a:rPr>
              <a:t>gruppo </a:t>
            </a:r>
            <a:r>
              <a:rPr lang="it-IT" b="1" dirty="0" smtClean="0">
                <a:sym typeface="Symbol"/>
              </a:rPr>
              <a:t>Confronta </a:t>
            </a:r>
            <a:r>
              <a:rPr lang="it-IT" dirty="0" smtClean="0">
                <a:sym typeface="Symbol"/>
              </a:rPr>
              <a:t> </a:t>
            </a:r>
            <a:r>
              <a:rPr lang="it-IT" b="1" dirty="0" err="1" smtClean="0">
                <a:sym typeface="Symbol"/>
              </a:rPr>
              <a:t>Confronta…</a:t>
            </a:r>
            <a:r>
              <a:rPr lang="it-IT" dirty="0" smtClean="0">
                <a:sym typeface="Symbol"/>
              </a:rPr>
              <a:t>  apre la finestra </a:t>
            </a:r>
            <a:r>
              <a:rPr lang="it-IT" b="1" dirty="0" smtClean="0">
                <a:sym typeface="Symbol"/>
              </a:rPr>
              <a:t>Confronta documenti</a:t>
            </a:r>
            <a:endParaRPr lang="it-IT" b="1" dirty="0"/>
          </a:p>
        </p:txBody>
      </p:sp>
      <p:pic>
        <p:nvPicPr>
          <p:cNvPr id="4099" name="Picture 3"/>
          <p:cNvPicPr>
            <a:picLocks noChangeAspect="1" noChangeArrowheads="1"/>
          </p:cNvPicPr>
          <p:nvPr/>
        </p:nvPicPr>
        <p:blipFill>
          <a:blip r:embed="rId3" cstate="print"/>
          <a:srcRect/>
          <a:stretch>
            <a:fillRect/>
          </a:stretch>
        </p:blipFill>
        <p:spPr bwMode="auto">
          <a:xfrm>
            <a:off x="3135085" y="1355334"/>
            <a:ext cx="5486400" cy="3838575"/>
          </a:xfrm>
          <a:prstGeom prst="rect">
            <a:avLst/>
          </a:prstGeom>
          <a:noFill/>
          <a:ln w="9525">
            <a:noFill/>
            <a:miter lim="800000"/>
            <a:headEnd/>
            <a:tailEnd/>
          </a:ln>
        </p:spPr>
      </p:pic>
      <p:sp>
        <p:nvSpPr>
          <p:cNvPr id="8" name="CasellaDiTesto 7"/>
          <p:cNvSpPr txBox="1"/>
          <p:nvPr/>
        </p:nvSpPr>
        <p:spPr>
          <a:xfrm>
            <a:off x="190018" y="2565092"/>
            <a:ext cx="2743188" cy="2308324"/>
          </a:xfrm>
          <a:prstGeom prst="rect">
            <a:avLst/>
          </a:prstGeom>
          <a:noFill/>
        </p:spPr>
        <p:txBody>
          <a:bodyPr wrap="square" rtlCol="0">
            <a:spAutoFit/>
          </a:bodyPr>
          <a:lstStyle/>
          <a:p>
            <a:r>
              <a:rPr lang="it-IT" b="1" dirty="0" smtClean="0"/>
              <a:t>Documento</a:t>
            </a:r>
            <a:r>
              <a:rPr lang="it-IT" dirty="0" smtClean="0"/>
              <a:t> </a:t>
            </a:r>
            <a:r>
              <a:rPr lang="it-IT" b="1" dirty="0" smtClean="0"/>
              <a:t>originale</a:t>
            </a:r>
            <a:r>
              <a:rPr lang="it-IT" dirty="0" smtClean="0"/>
              <a:t>: selezionare il documento da utilizzare come originale.</a:t>
            </a:r>
          </a:p>
          <a:p>
            <a:r>
              <a:rPr lang="it-IT" b="1" dirty="0" smtClean="0"/>
              <a:t>Documento</a:t>
            </a:r>
            <a:r>
              <a:rPr lang="it-IT" dirty="0" smtClean="0"/>
              <a:t> </a:t>
            </a:r>
            <a:r>
              <a:rPr lang="it-IT" b="1" dirty="0" smtClean="0"/>
              <a:t>revisionato</a:t>
            </a:r>
            <a:r>
              <a:rPr lang="it-IT" dirty="0" smtClean="0"/>
              <a:t>: selezionare il documento da confrontare con l’originale</a:t>
            </a:r>
            <a:endParaRPr lang="it-IT" dirty="0"/>
          </a:p>
        </p:txBody>
      </p:sp>
      <p:sp>
        <p:nvSpPr>
          <p:cNvPr id="9" name="CasellaDiTesto 8"/>
          <p:cNvSpPr txBox="1"/>
          <p:nvPr/>
        </p:nvSpPr>
        <p:spPr>
          <a:xfrm>
            <a:off x="1" y="5391397"/>
            <a:ext cx="9144000" cy="923330"/>
          </a:xfrm>
          <a:prstGeom prst="rect">
            <a:avLst/>
          </a:prstGeom>
          <a:noFill/>
        </p:spPr>
        <p:txBody>
          <a:bodyPr wrap="square" rtlCol="0">
            <a:spAutoFit/>
          </a:bodyPr>
          <a:lstStyle/>
          <a:p>
            <a:r>
              <a:rPr lang="it-IT" b="1" dirty="0" smtClean="0"/>
              <a:t>Impostazioni di confronto </a:t>
            </a:r>
            <a:r>
              <a:rPr lang="it-IT" dirty="0" smtClean="0"/>
              <a:t>permette selezionare le impostazioni che si desidera confrontare.</a:t>
            </a:r>
          </a:p>
          <a:p>
            <a:r>
              <a:rPr lang="it-IT" b="1" dirty="0" smtClean="0"/>
              <a:t>Mostra modifiche</a:t>
            </a:r>
            <a:r>
              <a:rPr lang="it-IT" dirty="0" smtClean="0"/>
              <a:t> consente di definire come e dove mostrare le modifiche (ad esempio in un nuovo documento).</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4113" t="30615" r="9957" b="30459"/>
          <a:stretch>
            <a:fillRect/>
          </a:stretch>
        </p:blipFill>
        <p:spPr bwMode="auto">
          <a:xfrm>
            <a:off x="249383" y="1828812"/>
            <a:ext cx="8339141" cy="267194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82511" t="5679" r="2943" b="75342"/>
          <a:stretch>
            <a:fillRect/>
          </a:stretch>
        </p:blipFill>
        <p:spPr bwMode="auto">
          <a:xfrm>
            <a:off x="0" y="0"/>
            <a:ext cx="1995055" cy="1626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t="15403" b="6329"/>
          <a:stretch>
            <a:fillRect/>
          </a:stretch>
        </p:blipFill>
        <p:spPr bwMode="auto">
          <a:xfrm>
            <a:off x="0" y="1781299"/>
            <a:ext cx="9127817" cy="446512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82727" t="5429" r="3074" b="75454"/>
          <a:stretch>
            <a:fillRect/>
          </a:stretch>
        </p:blipFill>
        <p:spPr bwMode="auto">
          <a:xfrm>
            <a:off x="0" y="0"/>
            <a:ext cx="1947553" cy="1638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427038"/>
          </a:xfrm>
          <a:prstGeom prst="rect">
            <a:avLst/>
          </a:prstGeom>
          <a:noFill/>
          <a:ln w="9525">
            <a:noFill/>
            <a:miter lim="800000"/>
            <a:headEnd/>
            <a:tailEnd/>
          </a:ln>
          <a:effectLst/>
        </p:spPr>
        <p:txBody>
          <a:bodyPr wrap="square">
            <a:spAutoFit/>
          </a:bodyPr>
          <a:lstStyle/>
          <a:p>
            <a:pPr algn="l">
              <a:spcBef>
                <a:spcPct val="50000"/>
              </a:spcBef>
            </a:pPr>
            <a:r>
              <a:rPr lang="it-IT" sz="2200" dirty="0" smtClean="0">
                <a:solidFill>
                  <a:srgbClr val="FF0000"/>
                </a:solidFill>
              </a:rPr>
              <a:t>FORMATTAZIONI </a:t>
            </a:r>
            <a:r>
              <a:rPr lang="it-IT" sz="2200" dirty="0" err="1" smtClean="0">
                <a:solidFill>
                  <a:srgbClr val="FF0000"/>
                </a:solidFill>
              </a:rPr>
              <a:t>DI</a:t>
            </a:r>
            <a:r>
              <a:rPr lang="it-IT" sz="2200" dirty="0" smtClean="0">
                <a:solidFill>
                  <a:srgbClr val="FF0000"/>
                </a:solidFill>
              </a:rPr>
              <a:t> PAGINA</a:t>
            </a:r>
            <a:endParaRPr lang="it-IT" sz="2200" dirty="0">
              <a:solidFill>
                <a:srgbClr val="FF0000"/>
              </a:solidFill>
            </a:endParaRPr>
          </a:p>
        </p:txBody>
      </p:sp>
      <p:sp>
        <p:nvSpPr>
          <p:cNvPr id="3" name="CasellaDiTesto 2"/>
          <p:cNvSpPr txBox="1"/>
          <p:nvPr/>
        </p:nvSpPr>
        <p:spPr>
          <a:xfrm>
            <a:off x="0" y="403762"/>
            <a:ext cx="8989621" cy="369332"/>
          </a:xfrm>
          <a:prstGeom prst="rect">
            <a:avLst/>
          </a:prstGeom>
          <a:noFill/>
        </p:spPr>
        <p:txBody>
          <a:bodyPr wrap="square" rtlCol="0">
            <a:spAutoFit/>
          </a:bodyPr>
          <a:lstStyle/>
          <a:p>
            <a:pPr algn="just"/>
            <a:r>
              <a:rPr lang="it-IT" dirty="0" smtClean="0"/>
              <a:t>Comprendono layout, bordi, sfondi, filigrane, intestazioni e piè di pagina, sezioni, colonne, …</a:t>
            </a:r>
            <a:endParaRPr lang="it-IT" dirty="0"/>
          </a:p>
        </p:txBody>
      </p:sp>
      <p:pic>
        <p:nvPicPr>
          <p:cNvPr id="7170" name="Picture 2"/>
          <p:cNvPicPr>
            <a:picLocks noChangeAspect="1" noChangeArrowheads="1"/>
          </p:cNvPicPr>
          <p:nvPr/>
        </p:nvPicPr>
        <p:blipFill>
          <a:blip r:embed="rId3" cstate="print"/>
          <a:srcRect l="11861" t="2866" r="52814" b="83950"/>
          <a:stretch>
            <a:fillRect/>
          </a:stretch>
        </p:blipFill>
        <p:spPr bwMode="auto">
          <a:xfrm>
            <a:off x="118754" y="795646"/>
            <a:ext cx="4845133" cy="1092530"/>
          </a:xfrm>
          <a:prstGeom prst="rect">
            <a:avLst/>
          </a:prstGeom>
          <a:noFill/>
          <a:ln w="9525">
            <a:noFill/>
            <a:miter lim="800000"/>
            <a:headEnd/>
            <a:tailEnd/>
          </a:ln>
        </p:spPr>
      </p:pic>
      <p:sp>
        <p:nvSpPr>
          <p:cNvPr id="6" name="CasellaDiTesto 5"/>
          <p:cNvSpPr txBox="1"/>
          <p:nvPr/>
        </p:nvSpPr>
        <p:spPr>
          <a:xfrm>
            <a:off x="0" y="1923803"/>
            <a:ext cx="4944430" cy="369332"/>
          </a:xfrm>
          <a:prstGeom prst="rect">
            <a:avLst/>
          </a:prstGeom>
          <a:noFill/>
        </p:spPr>
        <p:txBody>
          <a:bodyPr wrap="none" rtlCol="0">
            <a:spAutoFit/>
          </a:bodyPr>
          <a:lstStyle/>
          <a:p>
            <a:r>
              <a:rPr lang="it-IT" i="1" dirty="0" smtClean="0"/>
              <a:t>scheda</a:t>
            </a:r>
            <a:r>
              <a:rPr lang="it-IT" dirty="0" smtClean="0"/>
              <a:t> </a:t>
            </a:r>
            <a:r>
              <a:rPr lang="it-IT" b="1" dirty="0" smtClean="0"/>
              <a:t>Layout di pagina</a:t>
            </a:r>
            <a:r>
              <a:rPr lang="it-IT" dirty="0" smtClean="0"/>
              <a:t> </a:t>
            </a:r>
            <a:r>
              <a:rPr lang="it-IT" dirty="0" smtClean="0">
                <a:sym typeface="Symbol"/>
              </a:rPr>
              <a:t> </a:t>
            </a:r>
            <a:r>
              <a:rPr lang="it-IT" i="1" dirty="0" smtClean="0">
                <a:sym typeface="Symbol"/>
              </a:rPr>
              <a:t>gruppo </a:t>
            </a:r>
            <a:r>
              <a:rPr lang="it-IT" b="1" dirty="0" smtClean="0">
                <a:sym typeface="Symbol"/>
              </a:rPr>
              <a:t>Imposta pagina</a:t>
            </a:r>
            <a:endParaRPr lang="it-IT" b="1" dirty="0"/>
          </a:p>
        </p:txBody>
      </p:sp>
      <p:sp>
        <p:nvSpPr>
          <p:cNvPr id="7" name="CasellaDiTesto 6"/>
          <p:cNvSpPr txBox="1"/>
          <p:nvPr/>
        </p:nvSpPr>
        <p:spPr>
          <a:xfrm>
            <a:off x="1" y="2303813"/>
            <a:ext cx="9144000" cy="2862322"/>
          </a:xfrm>
          <a:prstGeom prst="rect">
            <a:avLst/>
          </a:prstGeom>
          <a:noFill/>
        </p:spPr>
        <p:txBody>
          <a:bodyPr wrap="square" rtlCol="0">
            <a:spAutoFit/>
          </a:bodyPr>
          <a:lstStyle/>
          <a:p>
            <a:pPr algn="just"/>
            <a:r>
              <a:rPr lang="it-IT" b="1" dirty="0" smtClean="0"/>
              <a:t>Dimensioni</a:t>
            </a:r>
            <a:r>
              <a:rPr lang="it-IT" dirty="0" smtClean="0"/>
              <a:t>: consente di selezionare una dimensione di pagina </a:t>
            </a:r>
            <a:r>
              <a:rPr lang="it-IT" dirty="0" err="1" smtClean="0"/>
              <a:t>preimpostata</a:t>
            </a:r>
            <a:r>
              <a:rPr lang="it-IT" dirty="0" smtClean="0"/>
              <a:t> (A4, B5, ..) o di impostarne una personalizzata</a:t>
            </a:r>
          </a:p>
          <a:p>
            <a:pPr algn="just"/>
            <a:r>
              <a:rPr lang="it-IT" b="1" dirty="0" smtClean="0"/>
              <a:t>Orientamento</a:t>
            </a:r>
            <a:r>
              <a:rPr lang="it-IT" dirty="0" smtClean="0"/>
              <a:t>: consente di selezionare l’orientamento della pagina (verticale/orizzontale)</a:t>
            </a:r>
          </a:p>
          <a:p>
            <a:pPr algn="just"/>
            <a:r>
              <a:rPr lang="it-IT" b="1" dirty="0" smtClean="0"/>
              <a:t>Margini</a:t>
            </a:r>
            <a:r>
              <a:rPr lang="it-IT" dirty="0" smtClean="0"/>
              <a:t>: consente di selezionare le dimensioni dei margini tra valori </a:t>
            </a:r>
            <a:r>
              <a:rPr lang="it-IT" dirty="0" err="1" smtClean="0"/>
              <a:t>preimpostati</a:t>
            </a:r>
            <a:r>
              <a:rPr lang="it-IT" dirty="0" smtClean="0"/>
              <a:t> o di impostare valori personalizzati</a:t>
            </a:r>
          </a:p>
          <a:p>
            <a:pPr algn="just"/>
            <a:r>
              <a:rPr lang="it-IT" b="1" dirty="0" smtClean="0"/>
              <a:t>Colonne</a:t>
            </a:r>
            <a:r>
              <a:rPr lang="it-IT" dirty="0" smtClean="0"/>
              <a:t>: suddivide il testo in più colonne</a:t>
            </a:r>
          </a:p>
          <a:p>
            <a:pPr algn="just"/>
            <a:r>
              <a:rPr lang="it-IT" b="1" dirty="0" smtClean="0"/>
              <a:t>Numeri di riga</a:t>
            </a:r>
            <a:r>
              <a:rPr lang="it-IT" dirty="0" smtClean="0"/>
              <a:t>: aggiunge i numeri di riga ala margine a fianco di ogni riga di testo inserita </a:t>
            </a:r>
          </a:p>
          <a:p>
            <a:pPr algn="just"/>
            <a:endParaRPr lang="it-IT" dirty="0" smtClean="0"/>
          </a:p>
          <a:p>
            <a:pPr algn="just"/>
            <a:r>
              <a:rPr lang="it-IT" i="1" u="sng" dirty="0" smtClean="0"/>
              <a:t>NOTA</a:t>
            </a:r>
            <a:r>
              <a:rPr lang="it-IT" dirty="0" smtClean="0"/>
              <a:t>: se il documento è suddiviso in sezioni, tutte le precedenti impostazioni (se scelte tra i valori </a:t>
            </a:r>
            <a:r>
              <a:rPr lang="it-IT" dirty="0" err="1" smtClean="0"/>
              <a:t>preimpostati</a:t>
            </a:r>
            <a:r>
              <a:rPr lang="it-IT" dirty="0" smtClean="0"/>
              <a:t>) hanno effetto solo sulla sezione corrente</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09303" y="494802"/>
            <a:ext cx="3429000" cy="4419600"/>
          </a:xfrm>
          <a:prstGeom prst="rect">
            <a:avLst/>
          </a:prstGeom>
          <a:noFill/>
          <a:ln w="9525">
            <a:noFill/>
            <a:miter lim="800000"/>
            <a:headEnd/>
            <a:tailEnd/>
          </a:ln>
        </p:spPr>
      </p:pic>
      <p:sp>
        <p:nvSpPr>
          <p:cNvPr id="3" name="Rettangolo 2"/>
          <p:cNvSpPr/>
          <p:nvPr/>
        </p:nvSpPr>
        <p:spPr>
          <a:xfrm>
            <a:off x="-1" y="0"/>
            <a:ext cx="8490857" cy="369332"/>
          </a:xfrm>
          <a:prstGeom prst="rect">
            <a:avLst/>
          </a:prstGeom>
        </p:spPr>
        <p:txBody>
          <a:bodyPr wrap="square">
            <a:spAutoFit/>
          </a:bodyPr>
          <a:lstStyle/>
          <a:p>
            <a:r>
              <a:rPr lang="it-IT" i="1" dirty="0" smtClean="0"/>
              <a:t>scheda</a:t>
            </a:r>
            <a:r>
              <a:rPr lang="it-IT" dirty="0" smtClean="0"/>
              <a:t> </a:t>
            </a:r>
            <a:r>
              <a:rPr lang="it-IT" b="1" dirty="0" smtClean="0"/>
              <a:t>Layout di pagina</a:t>
            </a:r>
            <a:r>
              <a:rPr lang="it-IT" dirty="0" smtClean="0"/>
              <a:t> </a:t>
            </a:r>
            <a:r>
              <a:rPr lang="it-IT" dirty="0" smtClean="0">
                <a:sym typeface="Symbol"/>
              </a:rPr>
              <a:t> </a:t>
            </a:r>
            <a:r>
              <a:rPr lang="it-IT" i="1" dirty="0" smtClean="0">
                <a:sym typeface="Symbol"/>
              </a:rPr>
              <a:t>gruppo </a:t>
            </a:r>
            <a:r>
              <a:rPr lang="it-IT" b="1" dirty="0" smtClean="0">
                <a:sym typeface="Symbol"/>
              </a:rPr>
              <a:t>Imposta pagina</a:t>
            </a:r>
            <a:r>
              <a:rPr lang="it-IT" dirty="0" smtClean="0">
                <a:sym typeface="Symbol"/>
              </a:rPr>
              <a:t>  </a:t>
            </a:r>
            <a:r>
              <a:rPr lang="it-IT" b="1" dirty="0" smtClean="0">
                <a:sym typeface="Symbol"/>
              </a:rPr>
              <a:t>Interruzioni</a:t>
            </a:r>
            <a:endParaRPr lang="it-IT" b="1" dirty="0"/>
          </a:p>
        </p:txBody>
      </p:sp>
      <p:sp>
        <p:nvSpPr>
          <p:cNvPr id="4" name="CasellaDiTesto 3"/>
          <p:cNvSpPr txBox="1"/>
          <p:nvPr/>
        </p:nvSpPr>
        <p:spPr>
          <a:xfrm>
            <a:off x="3681350" y="2541320"/>
            <a:ext cx="5320145" cy="923330"/>
          </a:xfrm>
          <a:prstGeom prst="rect">
            <a:avLst/>
          </a:prstGeom>
          <a:noFill/>
        </p:spPr>
        <p:txBody>
          <a:bodyPr wrap="square" rtlCol="0">
            <a:spAutoFit/>
          </a:bodyPr>
          <a:lstStyle/>
          <a:p>
            <a:pPr algn="just"/>
            <a:r>
              <a:rPr lang="it-IT" dirty="0" smtClean="0"/>
              <a:t>Utilizzare le </a:t>
            </a:r>
            <a:r>
              <a:rPr lang="it-IT" b="1" dirty="0" smtClean="0"/>
              <a:t>interruzioni di sezione </a:t>
            </a:r>
            <a:r>
              <a:rPr lang="it-IT" dirty="0" smtClean="0"/>
              <a:t>per modificare il layout o la formattazione di una o più pagine del documento.</a:t>
            </a:r>
            <a:endParaRPr lang="it-IT" dirty="0"/>
          </a:p>
        </p:txBody>
      </p:sp>
      <p:sp>
        <p:nvSpPr>
          <p:cNvPr id="5" name="CasellaDiTesto 4"/>
          <p:cNvSpPr txBox="1"/>
          <p:nvPr/>
        </p:nvSpPr>
        <p:spPr>
          <a:xfrm>
            <a:off x="3681350" y="581891"/>
            <a:ext cx="5260770" cy="923330"/>
          </a:xfrm>
          <a:prstGeom prst="rect">
            <a:avLst/>
          </a:prstGeom>
          <a:noFill/>
        </p:spPr>
        <p:txBody>
          <a:bodyPr wrap="square" rtlCol="0">
            <a:spAutoFit/>
          </a:bodyPr>
          <a:lstStyle/>
          <a:p>
            <a:pPr algn="just"/>
            <a:r>
              <a:rPr lang="it-IT" dirty="0" smtClean="0"/>
              <a:t>Inserire un’</a:t>
            </a:r>
            <a:r>
              <a:rPr lang="it-IT" b="1" dirty="0" smtClean="0"/>
              <a:t>interruzione di pagina</a:t>
            </a:r>
            <a:r>
              <a:rPr lang="it-IT" dirty="0" smtClean="0"/>
              <a:t> dove si vuole terminare una pagina ed iniziarne una nuova con la stessa formattazione/layout.</a:t>
            </a:r>
            <a:endParaRPr lang="it-IT" dirty="0"/>
          </a:p>
        </p:txBody>
      </p:sp>
      <p:sp>
        <p:nvSpPr>
          <p:cNvPr id="7" name="Parentesi graffa chiusa 6"/>
          <p:cNvSpPr/>
          <p:nvPr/>
        </p:nvSpPr>
        <p:spPr>
          <a:xfrm>
            <a:off x="3598222" y="3752601"/>
            <a:ext cx="332509" cy="1045029"/>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p:cNvSpPr txBox="1"/>
          <p:nvPr/>
        </p:nvSpPr>
        <p:spPr>
          <a:xfrm>
            <a:off x="3978233" y="3835730"/>
            <a:ext cx="4963886" cy="923330"/>
          </a:xfrm>
          <a:prstGeom prst="rect">
            <a:avLst/>
          </a:prstGeom>
          <a:noFill/>
        </p:spPr>
        <p:txBody>
          <a:bodyPr wrap="square" rtlCol="0">
            <a:spAutoFit/>
          </a:bodyPr>
          <a:lstStyle/>
          <a:p>
            <a:pPr algn="just"/>
            <a:r>
              <a:rPr lang="it-IT" dirty="0" smtClean="0"/>
              <a:t>Sono utili se ad esempio si vuole che i capitoli di un documento inizino sempre in una pagina pari o in una pagina dispari.</a:t>
            </a:r>
            <a:endParaRPr lang="it-IT" dirty="0"/>
          </a:p>
        </p:txBody>
      </p:sp>
      <p:sp>
        <p:nvSpPr>
          <p:cNvPr id="9" name="CasellaDiTesto 8"/>
          <p:cNvSpPr txBox="1"/>
          <p:nvPr/>
        </p:nvSpPr>
        <p:spPr>
          <a:xfrm>
            <a:off x="0" y="5189517"/>
            <a:ext cx="9144000" cy="923330"/>
          </a:xfrm>
          <a:prstGeom prst="rect">
            <a:avLst/>
          </a:prstGeom>
          <a:noFill/>
        </p:spPr>
        <p:txBody>
          <a:bodyPr wrap="square" rtlCol="0">
            <a:spAutoFit/>
          </a:bodyPr>
          <a:lstStyle/>
          <a:p>
            <a:pPr algn="just"/>
            <a:r>
              <a:rPr lang="it-IT" i="1" u="sng" dirty="0" smtClean="0"/>
              <a:t>NOTA</a:t>
            </a:r>
            <a:r>
              <a:rPr lang="it-IT" dirty="0" smtClean="0"/>
              <a:t>: Quando si elimina un'interruzione di sezione, viene eliminata anche la formattazione di sezione applicata al testo che la precede. Il testo diventerà parte della sezione successiva e ne assumerà la formattazione. </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364" t="25365" r="55671" b="9288"/>
          <a:stretch>
            <a:fillRect/>
          </a:stretch>
        </p:blipFill>
        <p:spPr bwMode="auto">
          <a:xfrm>
            <a:off x="889423" y="166252"/>
            <a:ext cx="3260327" cy="4602872"/>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44603" t="34847" r="15831" b="37329"/>
          <a:stretch>
            <a:fillRect/>
          </a:stretch>
        </p:blipFill>
        <p:spPr bwMode="auto">
          <a:xfrm>
            <a:off x="332505" y="4798669"/>
            <a:ext cx="4612842" cy="1959849"/>
          </a:xfrm>
          <a:prstGeom prst="rect">
            <a:avLst/>
          </a:prstGeom>
          <a:noFill/>
          <a:ln w="9525">
            <a:noFill/>
            <a:miter lim="800000"/>
            <a:headEnd/>
            <a:tailEnd/>
          </a:ln>
        </p:spPr>
      </p:pic>
      <p:sp>
        <p:nvSpPr>
          <p:cNvPr id="4" name="Parentesi graffa chiusa 3"/>
          <p:cNvSpPr/>
          <p:nvPr/>
        </p:nvSpPr>
        <p:spPr>
          <a:xfrm>
            <a:off x="4180113" y="534391"/>
            <a:ext cx="344385" cy="1555667"/>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Parentesi graffa chiusa 4"/>
          <p:cNvSpPr/>
          <p:nvPr/>
        </p:nvSpPr>
        <p:spPr>
          <a:xfrm>
            <a:off x="4180113" y="2125684"/>
            <a:ext cx="344385" cy="2054431"/>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Parentesi graffa chiusa 5"/>
          <p:cNvSpPr/>
          <p:nvPr/>
        </p:nvSpPr>
        <p:spPr>
          <a:xfrm>
            <a:off x="5047013" y="4857007"/>
            <a:ext cx="332509" cy="1852551"/>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p:cNvSpPr txBox="1"/>
          <p:nvPr/>
        </p:nvSpPr>
        <p:spPr>
          <a:xfrm>
            <a:off x="4607626" y="1163782"/>
            <a:ext cx="1076898" cy="369332"/>
          </a:xfrm>
          <a:prstGeom prst="rect">
            <a:avLst/>
          </a:prstGeom>
          <a:noFill/>
        </p:spPr>
        <p:txBody>
          <a:bodyPr wrap="none" rtlCol="0">
            <a:spAutoFit/>
          </a:bodyPr>
          <a:lstStyle/>
          <a:p>
            <a:r>
              <a:rPr lang="it-IT" dirty="0" smtClean="0"/>
              <a:t>Sezione 1</a:t>
            </a:r>
            <a:endParaRPr lang="it-IT" dirty="0"/>
          </a:p>
        </p:txBody>
      </p:sp>
      <p:sp>
        <p:nvSpPr>
          <p:cNvPr id="8" name="CasellaDiTesto 7"/>
          <p:cNvSpPr txBox="1"/>
          <p:nvPr/>
        </p:nvSpPr>
        <p:spPr>
          <a:xfrm>
            <a:off x="4595751" y="2956956"/>
            <a:ext cx="1076898" cy="369332"/>
          </a:xfrm>
          <a:prstGeom prst="rect">
            <a:avLst/>
          </a:prstGeom>
          <a:noFill/>
        </p:spPr>
        <p:txBody>
          <a:bodyPr wrap="none" rtlCol="0">
            <a:spAutoFit/>
          </a:bodyPr>
          <a:lstStyle/>
          <a:p>
            <a:r>
              <a:rPr lang="it-IT" dirty="0" smtClean="0"/>
              <a:t>Sezione 2</a:t>
            </a:r>
            <a:endParaRPr lang="it-IT" dirty="0"/>
          </a:p>
        </p:txBody>
      </p:sp>
      <p:sp>
        <p:nvSpPr>
          <p:cNvPr id="9" name="CasellaDiTesto 8"/>
          <p:cNvSpPr txBox="1"/>
          <p:nvPr/>
        </p:nvSpPr>
        <p:spPr>
          <a:xfrm>
            <a:off x="5450775" y="5617029"/>
            <a:ext cx="1076898" cy="369332"/>
          </a:xfrm>
          <a:prstGeom prst="rect">
            <a:avLst/>
          </a:prstGeom>
          <a:noFill/>
        </p:spPr>
        <p:txBody>
          <a:bodyPr wrap="none" rtlCol="0">
            <a:spAutoFit/>
          </a:bodyPr>
          <a:lstStyle/>
          <a:p>
            <a:r>
              <a:rPr lang="it-IT" dirty="0" smtClean="0"/>
              <a:t>Sezione 3</a:t>
            </a:r>
            <a:endParaRPr lang="it-IT" dirty="0"/>
          </a:p>
        </p:txBody>
      </p:sp>
      <p:cxnSp>
        <p:nvCxnSpPr>
          <p:cNvPr id="11" name="Connettore 2 10"/>
          <p:cNvCxnSpPr/>
          <p:nvPr/>
        </p:nvCxnSpPr>
        <p:spPr>
          <a:xfrm flipH="1">
            <a:off x="3028208" y="2101932"/>
            <a:ext cx="190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892646" y="1888182"/>
            <a:ext cx="3194451" cy="369332"/>
          </a:xfrm>
          <a:prstGeom prst="rect">
            <a:avLst/>
          </a:prstGeom>
          <a:noFill/>
        </p:spPr>
        <p:txBody>
          <a:bodyPr wrap="square" rtlCol="0">
            <a:spAutoFit/>
          </a:bodyPr>
          <a:lstStyle/>
          <a:p>
            <a:r>
              <a:rPr lang="it-IT" dirty="0" smtClean="0"/>
              <a:t>Interruzione di sezione </a:t>
            </a:r>
            <a:r>
              <a:rPr lang="it-IT" b="1" dirty="0" smtClean="0"/>
              <a:t>continua</a:t>
            </a:r>
            <a:endParaRPr lang="it-IT" b="1" dirty="0"/>
          </a:p>
        </p:txBody>
      </p:sp>
      <p:cxnSp>
        <p:nvCxnSpPr>
          <p:cNvPr id="15" name="Connettore 2 14"/>
          <p:cNvCxnSpPr/>
          <p:nvPr/>
        </p:nvCxnSpPr>
        <p:spPr>
          <a:xfrm flipH="1">
            <a:off x="3693227" y="4191989"/>
            <a:ext cx="11994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892646" y="3978239"/>
            <a:ext cx="4108850" cy="369332"/>
          </a:xfrm>
          <a:prstGeom prst="rect">
            <a:avLst/>
          </a:prstGeom>
          <a:noFill/>
        </p:spPr>
        <p:txBody>
          <a:bodyPr wrap="square" rtlCol="0">
            <a:spAutoFit/>
          </a:bodyPr>
          <a:lstStyle/>
          <a:p>
            <a:r>
              <a:rPr lang="it-IT" dirty="0" smtClean="0"/>
              <a:t>Interruzione di sezione </a:t>
            </a:r>
            <a:r>
              <a:rPr lang="it-IT" b="1" dirty="0" smtClean="0"/>
              <a:t>pagina successiva</a:t>
            </a:r>
            <a:endParaRPr lang="it-IT"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427038"/>
          </a:xfrm>
          <a:prstGeom prst="rect">
            <a:avLst/>
          </a:prstGeom>
          <a:noFill/>
          <a:ln w="9525">
            <a:noFill/>
            <a:miter lim="800000"/>
            <a:headEnd/>
            <a:tailEnd/>
          </a:ln>
          <a:effectLst/>
        </p:spPr>
        <p:txBody>
          <a:bodyPr wrap="square">
            <a:spAutoFit/>
          </a:bodyPr>
          <a:lstStyle/>
          <a:p>
            <a:pPr algn="l">
              <a:spcBef>
                <a:spcPct val="50000"/>
              </a:spcBef>
            </a:pPr>
            <a:r>
              <a:rPr lang="it-IT" sz="2200" dirty="0" smtClean="0">
                <a:solidFill>
                  <a:srgbClr val="FF0000"/>
                </a:solidFill>
              </a:rPr>
              <a:t>GLI STILI</a:t>
            </a:r>
            <a:endParaRPr lang="it-IT" sz="2200" dirty="0">
              <a:solidFill>
                <a:srgbClr val="FF0000"/>
              </a:solidFill>
            </a:endParaRPr>
          </a:p>
        </p:txBody>
      </p:sp>
      <p:sp>
        <p:nvSpPr>
          <p:cNvPr id="3" name="CasellaDiTesto 2"/>
          <p:cNvSpPr txBox="1"/>
          <p:nvPr/>
        </p:nvSpPr>
        <p:spPr>
          <a:xfrm>
            <a:off x="0" y="327376"/>
            <a:ext cx="9144000" cy="923330"/>
          </a:xfrm>
          <a:prstGeom prst="rect">
            <a:avLst/>
          </a:prstGeom>
          <a:noFill/>
        </p:spPr>
        <p:txBody>
          <a:bodyPr wrap="square" rtlCol="0">
            <a:spAutoFit/>
          </a:bodyPr>
          <a:lstStyle/>
          <a:p>
            <a:pPr algn="just"/>
            <a:r>
              <a:rPr lang="it-IT" dirty="0" smtClean="0"/>
              <a:t>Sono insiemi di formattazione di testo e paragrafo che consentono di applicare un set di determinate caratteristiche  a caratteri e paragrafi senza doverle specificare ogni volta.</a:t>
            </a:r>
          </a:p>
          <a:p>
            <a:pPr algn="just"/>
            <a:r>
              <a:rPr lang="it-IT" dirty="0" smtClean="0"/>
              <a:t>Lo stile predefinito per tutti i nuovi testi è il Normale.</a:t>
            </a:r>
          </a:p>
        </p:txBody>
      </p:sp>
      <p:pic>
        <p:nvPicPr>
          <p:cNvPr id="1031" name="Picture 7"/>
          <p:cNvPicPr>
            <a:picLocks noChangeAspect="1" noChangeArrowheads="1"/>
          </p:cNvPicPr>
          <p:nvPr/>
        </p:nvPicPr>
        <p:blipFill>
          <a:blip r:embed="rId3" cstate="print"/>
          <a:srcRect l="29300" t="28472" r="29218" b="40025"/>
          <a:stretch>
            <a:fillRect/>
          </a:stretch>
        </p:blipFill>
        <p:spPr bwMode="auto">
          <a:xfrm>
            <a:off x="191911" y="1456266"/>
            <a:ext cx="4551737" cy="2088445"/>
          </a:xfrm>
          <a:prstGeom prst="rect">
            <a:avLst/>
          </a:prstGeom>
          <a:noFill/>
          <a:ln w="19050">
            <a:solidFill>
              <a:srgbClr val="FFFF00"/>
            </a:solidFill>
          </a:ln>
        </p:spPr>
      </p:pic>
      <p:pic>
        <p:nvPicPr>
          <p:cNvPr id="1034" name="Picture 10"/>
          <p:cNvPicPr>
            <a:picLocks noChangeAspect="1" noChangeArrowheads="1"/>
          </p:cNvPicPr>
          <p:nvPr/>
        </p:nvPicPr>
        <p:blipFill>
          <a:blip r:embed="rId4" cstate="print"/>
          <a:srcRect l="29465" t="26973" r="28724" b="38970"/>
          <a:stretch>
            <a:fillRect/>
          </a:stretch>
        </p:blipFill>
        <p:spPr bwMode="auto">
          <a:xfrm>
            <a:off x="4334934" y="2223911"/>
            <a:ext cx="4587838" cy="2257774"/>
          </a:xfrm>
          <a:prstGeom prst="rect">
            <a:avLst/>
          </a:prstGeom>
          <a:noFill/>
          <a:ln w="19050">
            <a:solidFill>
              <a:srgbClr val="00B050"/>
            </a:solidFill>
          </a:ln>
        </p:spPr>
      </p:pic>
      <p:pic>
        <p:nvPicPr>
          <p:cNvPr id="1035" name="Picture 11"/>
          <p:cNvPicPr>
            <a:picLocks noChangeAspect="1" noChangeArrowheads="1"/>
          </p:cNvPicPr>
          <p:nvPr/>
        </p:nvPicPr>
        <p:blipFill>
          <a:blip r:embed="rId5" cstate="print"/>
          <a:srcRect l="29342" t="19791" r="28930" b="38250"/>
          <a:stretch>
            <a:fillRect/>
          </a:stretch>
        </p:blipFill>
        <p:spPr bwMode="auto">
          <a:xfrm>
            <a:off x="1174045" y="4031214"/>
            <a:ext cx="4578730" cy="2781630"/>
          </a:xfrm>
          <a:prstGeom prst="rect">
            <a:avLst/>
          </a:prstGeom>
          <a:noFill/>
          <a:ln w="19050">
            <a:solidFill>
              <a:schemeClr val="accent6">
                <a:lumMod val="75000"/>
              </a:schemeClr>
            </a:solidFill>
            <a:miter lim="800000"/>
            <a:headEnd/>
            <a:tailEnd/>
          </a:ln>
        </p:spPr>
      </p:pic>
      <p:sp>
        <p:nvSpPr>
          <p:cNvPr id="31" name="CasellaDiTesto 30"/>
          <p:cNvSpPr txBox="1"/>
          <p:nvPr/>
        </p:nvSpPr>
        <p:spPr>
          <a:xfrm>
            <a:off x="6435040" y="5936693"/>
            <a:ext cx="2487732" cy="830997"/>
          </a:xfrm>
          <a:prstGeom prst="rect">
            <a:avLst/>
          </a:prstGeom>
          <a:noFill/>
          <a:ln w="19050">
            <a:solidFill>
              <a:schemeClr val="accent6">
                <a:lumMod val="75000"/>
              </a:schemeClr>
            </a:solidFill>
          </a:ln>
        </p:spPr>
        <p:txBody>
          <a:bodyPr wrap="none" rtlCol="0">
            <a:spAutoFit/>
          </a:bodyPr>
          <a:lstStyle/>
          <a:p>
            <a:r>
              <a:rPr lang="it-IT" sz="1600" b="1" dirty="0" smtClean="0"/>
              <a:t>Set di stili </a:t>
            </a:r>
            <a:r>
              <a:rPr lang="it-IT" sz="1600" dirty="0" smtClean="0">
                <a:sym typeface="Symbol"/>
              </a:rPr>
              <a:t></a:t>
            </a:r>
            <a:r>
              <a:rPr lang="it-IT" sz="1600" b="1" dirty="0" smtClean="0">
                <a:sym typeface="Symbol"/>
              </a:rPr>
              <a:t> </a:t>
            </a:r>
            <a:r>
              <a:rPr lang="it-IT" sz="1600" dirty="0" smtClean="0"/>
              <a:t>Moderno</a:t>
            </a:r>
          </a:p>
          <a:p>
            <a:r>
              <a:rPr lang="it-IT" sz="1600" b="1" dirty="0" smtClean="0"/>
              <a:t>Colori </a:t>
            </a:r>
            <a:r>
              <a:rPr lang="it-IT" sz="1600" dirty="0" smtClean="0">
                <a:sym typeface="Symbol"/>
              </a:rPr>
              <a:t></a:t>
            </a:r>
            <a:r>
              <a:rPr lang="it-IT" sz="1600" b="1" dirty="0" smtClean="0">
                <a:sym typeface="Symbol"/>
              </a:rPr>
              <a:t> </a:t>
            </a:r>
            <a:r>
              <a:rPr lang="it-IT" sz="1600" dirty="0" smtClean="0"/>
              <a:t>Equinozio</a:t>
            </a:r>
          </a:p>
          <a:p>
            <a:r>
              <a:rPr lang="it-IT" sz="1600" b="1" dirty="0" smtClean="0"/>
              <a:t>Tipi di carattere </a:t>
            </a:r>
            <a:r>
              <a:rPr lang="it-IT" sz="1600" dirty="0" smtClean="0">
                <a:sym typeface="Symbol"/>
              </a:rPr>
              <a:t></a:t>
            </a:r>
            <a:r>
              <a:rPr lang="it-IT" sz="1600" b="1" dirty="0" smtClean="0">
                <a:sym typeface="Symbol"/>
              </a:rPr>
              <a:t> </a:t>
            </a:r>
            <a:r>
              <a:rPr lang="it-IT" sz="1600" dirty="0" smtClean="0"/>
              <a:t>Galassia</a:t>
            </a:r>
            <a:endParaRPr lang="it-IT" sz="1600" dirty="0"/>
          </a:p>
        </p:txBody>
      </p:sp>
      <p:sp>
        <p:nvSpPr>
          <p:cNvPr id="29" name="CasellaDiTesto 28"/>
          <p:cNvSpPr txBox="1"/>
          <p:nvPr/>
        </p:nvSpPr>
        <p:spPr>
          <a:xfrm>
            <a:off x="6604124" y="4967115"/>
            <a:ext cx="2318648" cy="830997"/>
          </a:xfrm>
          <a:prstGeom prst="rect">
            <a:avLst/>
          </a:prstGeom>
          <a:noFill/>
          <a:ln w="19050">
            <a:solidFill>
              <a:srgbClr val="00B050"/>
            </a:solidFill>
          </a:ln>
        </p:spPr>
        <p:txBody>
          <a:bodyPr wrap="none" rtlCol="0">
            <a:spAutoFit/>
          </a:bodyPr>
          <a:lstStyle/>
          <a:p>
            <a:r>
              <a:rPr lang="it-IT" sz="1600" b="1" dirty="0" smtClean="0"/>
              <a:t>Set di stili </a:t>
            </a:r>
            <a:r>
              <a:rPr lang="it-IT" sz="1600" dirty="0" smtClean="0">
                <a:sym typeface="Symbol"/>
              </a:rPr>
              <a:t></a:t>
            </a:r>
            <a:r>
              <a:rPr lang="it-IT" sz="1600" b="1" dirty="0" smtClean="0">
                <a:sym typeface="Symbol"/>
              </a:rPr>
              <a:t> </a:t>
            </a:r>
            <a:r>
              <a:rPr lang="it-IT" sz="1600" dirty="0" smtClean="0"/>
              <a:t>Fantasioso</a:t>
            </a:r>
          </a:p>
          <a:p>
            <a:r>
              <a:rPr lang="it-IT" sz="1600" b="1" dirty="0" smtClean="0"/>
              <a:t>Colori </a:t>
            </a:r>
            <a:r>
              <a:rPr lang="it-IT" sz="1600" dirty="0" smtClean="0">
                <a:sym typeface="Symbol"/>
              </a:rPr>
              <a:t></a:t>
            </a:r>
            <a:r>
              <a:rPr lang="it-IT" sz="1600" b="1" dirty="0" smtClean="0">
                <a:sym typeface="Symbol"/>
              </a:rPr>
              <a:t> </a:t>
            </a:r>
            <a:r>
              <a:rPr lang="it-IT" sz="1600" dirty="0" err="1" smtClean="0"/>
              <a:t>Yamato</a:t>
            </a:r>
            <a:r>
              <a:rPr lang="it-IT" sz="1600" dirty="0" smtClean="0"/>
              <a:t> </a:t>
            </a:r>
            <a:r>
              <a:rPr lang="it-IT" sz="1600" dirty="0" err="1" smtClean="0"/>
              <a:t>Painting</a:t>
            </a:r>
            <a:endParaRPr lang="it-IT" sz="1600" dirty="0" smtClean="0"/>
          </a:p>
          <a:p>
            <a:r>
              <a:rPr lang="it-IT" sz="1600" b="1" dirty="0" smtClean="0"/>
              <a:t>Tipi di carattere </a:t>
            </a:r>
            <a:r>
              <a:rPr lang="it-IT" sz="1600" dirty="0" smtClean="0">
                <a:sym typeface="Symbol"/>
              </a:rPr>
              <a:t></a:t>
            </a:r>
            <a:r>
              <a:rPr lang="it-IT" sz="1600" b="1" dirty="0" smtClean="0">
                <a:sym typeface="Symbol"/>
              </a:rPr>
              <a:t> </a:t>
            </a:r>
            <a:r>
              <a:rPr lang="it-IT" sz="1600" dirty="0" smtClean="0"/>
              <a:t>Verve</a:t>
            </a:r>
            <a:endParaRPr lang="it-IT" sz="1600" dirty="0"/>
          </a:p>
        </p:txBody>
      </p:sp>
      <p:sp>
        <p:nvSpPr>
          <p:cNvPr id="28" name="CasellaDiTesto 27"/>
          <p:cNvSpPr txBox="1"/>
          <p:nvPr/>
        </p:nvSpPr>
        <p:spPr>
          <a:xfrm>
            <a:off x="5271910" y="1174044"/>
            <a:ext cx="2306209" cy="830997"/>
          </a:xfrm>
          <a:prstGeom prst="rect">
            <a:avLst/>
          </a:prstGeom>
          <a:noFill/>
          <a:ln w="19050">
            <a:solidFill>
              <a:srgbClr val="FFFF00"/>
            </a:solidFill>
          </a:ln>
        </p:spPr>
        <p:txBody>
          <a:bodyPr wrap="none" rtlCol="0">
            <a:spAutoFit/>
          </a:bodyPr>
          <a:lstStyle/>
          <a:p>
            <a:r>
              <a:rPr lang="it-IT" sz="1600" b="1" dirty="0" smtClean="0"/>
              <a:t>Set di stili </a:t>
            </a:r>
            <a:r>
              <a:rPr lang="it-IT" sz="1600" dirty="0" smtClean="0">
                <a:sym typeface="Symbol"/>
              </a:rPr>
              <a:t></a:t>
            </a:r>
            <a:r>
              <a:rPr lang="it-IT" sz="1600" b="1" dirty="0" smtClean="0">
                <a:sym typeface="Symbol"/>
              </a:rPr>
              <a:t> </a:t>
            </a:r>
            <a:r>
              <a:rPr lang="it-IT" sz="1600" dirty="0" smtClean="0"/>
              <a:t>Word 2007</a:t>
            </a:r>
          </a:p>
          <a:p>
            <a:r>
              <a:rPr lang="it-IT" sz="1600" b="1" dirty="0" smtClean="0"/>
              <a:t>Colori </a:t>
            </a:r>
            <a:r>
              <a:rPr lang="it-IT" sz="1600" dirty="0" smtClean="0">
                <a:sym typeface="Symbol"/>
              </a:rPr>
              <a:t></a:t>
            </a:r>
            <a:r>
              <a:rPr lang="it-IT" sz="1600" b="1" dirty="0" smtClean="0">
                <a:sym typeface="Symbol"/>
              </a:rPr>
              <a:t> </a:t>
            </a:r>
            <a:r>
              <a:rPr lang="it-IT" sz="1600" dirty="0" smtClean="0"/>
              <a:t>Office</a:t>
            </a:r>
          </a:p>
          <a:p>
            <a:r>
              <a:rPr lang="it-IT" sz="1600" b="1" dirty="0" smtClean="0"/>
              <a:t>Tipi di carattere </a:t>
            </a:r>
            <a:r>
              <a:rPr lang="it-IT" sz="1600" dirty="0" smtClean="0">
                <a:sym typeface="Symbol"/>
              </a:rPr>
              <a:t></a:t>
            </a:r>
            <a:r>
              <a:rPr lang="it-IT" sz="1600" b="1" dirty="0" smtClean="0">
                <a:sym typeface="Symbol"/>
              </a:rPr>
              <a:t> </a:t>
            </a:r>
            <a:r>
              <a:rPr lang="it-IT" sz="1600" dirty="0" smtClean="0"/>
              <a:t>Office</a:t>
            </a:r>
            <a:endParaRPr lang="it-IT" sz="1600" dirty="0"/>
          </a:p>
        </p:txBody>
      </p:sp>
      <p:cxnSp>
        <p:nvCxnSpPr>
          <p:cNvPr id="10" name="Connettore 2 9"/>
          <p:cNvCxnSpPr>
            <a:stCxn id="28" idx="1"/>
          </p:cNvCxnSpPr>
          <p:nvPr/>
        </p:nvCxnSpPr>
        <p:spPr>
          <a:xfrm flipH="1">
            <a:off x="4763912" y="1589543"/>
            <a:ext cx="507998" cy="386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29" idx="0"/>
          </p:cNvCxnSpPr>
          <p:nvPr/>
        </p:nvCxnSpPr>
        <p:spPr>
          <a:xfrm flipH="1" flipV="1">
            <a:off x="7755467" y="4492978"/>
            <a:ext cx="7981" cy="4741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31" idx="1"/>
          </p:cNvCxnSpPr>
          <p:nvPr/>
        </p:nvCxnSpPr>
        <p:spPr>
          <a:xfrm flipH="1">
            <a:off x="5757333" y="6352192"/>
            <a:ext cx="677707" cy="34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178130" y="142505"/>
            <a:ext cx="3871356" cy="4132612"/>
            <a:chOff x="1237879" y="550780"/>
            <a:chExt cx="5124450" cy="5210175"/>
          </a:xfrm>
        </p:grpSpPr>
        <p:pic>
          <p:nvPicPr>
            <p:cNvPr id="8194" name="Picture 2"/>
            <p:cNvPicPr>
              <a:picLocks noChangeAspect="1" noChangeArrowheads="1"/>
            </p:cNvPicPr>
            <p:nvPr/>
          </p:nvPicPr>
          <p:blipFill>
            <a:blip r:embed="rId2" cstate="print"/>
            <a:srcRect/>
            <a:stretch>
              <a:fillRect/>
            </a:stretch>
          </p:blipFill>
          <p:spPr bwMode="auto">
            <a:xfrm>
              <a:off x="1237879" y="550780"/>
              <a:ext cx="5124450" cy="52101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13849" t="89944" r="60196" b="1851"/>
            <a:stretch>
              <a:fillRect/>
            </a:stretch>
          </p:blipFill>
          <p:spPr bwMode="auto">
            <a:xfrm>
              <a:off x="1947554" y="5248893"/>
              <a:ext cx="1330037" cy="427511"/>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l="22887" t="53476" r="53939" b="33760"/>
            <a:stretch>
              <a:fillRect/>
            </a:stretch>
          </p:blipFill>
          <p:spPr bwMode="auto">
            <a:xfrm>
              <a:off x="2410691" y="3336967"/>
              <a:ext cx="1187532" cy="665018"/>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l="80126" t="27720" r="3421" b="64075"/>
            <a:stretch>
              <a:fillRect/>
            </a:stretch>
          </p:blipFill>
          <p:spPr bwMode="auto">
            <a:xfrm>
              <a:off x="5343896" y="2018806"/>
              <a:ext cx="843148" cy="427512"/>
            </a:xfrm>
            <a:prstGeom prst="rect">
              <a:avLst/>
            </a:prstGeom>
            <a:noFill/>
            <a:ln w="9525">
              <a:noFill/>
              <a:miter lim="800000"/>
              <a:headEnd/>
              <a:tailEnd/>
            </a:ln>
          </p:spPr>
        </p:pic>
      </p:grpSp>
      <p:grpSp>
        <p:nvGrpSpPr>
          <p:cNvPr id="7" name="Gruppo 6"/>
          <p:cNvGrpSpPr/>
          <p:nvPr/>
        </p:nvGrpSpPr>
        <p:grpSpPr>
          <a:xfrm>
            <a:off x="4800475" y="2517568"/>
            <a:ext cx="4099658" cy="4132800"/>
            <a:chOff x="2009775" y="823913"/>
            <a:chExt cx="5124450" cy="5210175"/>
          </a:xfrm>
        </p:grpSpPr>
        <p:pic>
          <p:nvPicPr>
            <p:cNvPr id="8" name="Picture 2"/>
            <p:cNvPicPr>
              <a:picLocks noChangeAspect="1" noChangeArrowheads="1"/>
            </p:cNvPicPr>
            <p:nvPr/>
          </p:nvPicPr>
          <p:blipFill>
            <a:blip r:embed="rId6" cstate="print"/>
            <a:srcRect/>
            <a:stretch>
              <a:fillRect/>
            </a:stretch>
          </p:blipFill>
          <p:spPr bwMode="auto">
            <a:xfrm>
              <a:off x="2009775" y="823913"/>
              <a:ext cx="5124450" cy="521017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l="13849" t="89944" r="60196" b="1851"/>
            <a:stretch>
              <a:fillRect/>
            </a:stretch>
          </p:blipFill>
          <p:spPr bwMode="auto">
            <a:xfrm>
              <a:off x="2707576" y="5522026"/>
              <a:ext cx="1330037" cy="42751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180974" y="170772"/>
            <a:ext cx="4034766" cy="4102262"/>
            <a:chOff x="347229" y="265773"/>
            <a:chExt cx="5124450" cy="5210175"/>
          </a:xfrm>
        </p:grpSpPr>
        <p:pic>
          <p:nvPicPr>
            <p:cNvPr id="10242" name="Picture 2"/>
            <p:cNvPicPr>
              <a:picLocks noChangeAspect="1" noChangeArrowheads="1"/>
            </p:cNvPicPr>
            <p:nvPr/>
          </p:nvPicPr>
          <p:blipFill>
            <a:blip r:embed="rId2" cstate="print"/>
            <a:srcRect/>
            <a:stretch>
              <a:fillRect/>
            </a:stretch>
          </p:blipFill>
          <p:spPr bwMode="auto">
            <a:xfrm>
              <a:off x="347229" y="265773"/>
              <a:ext cx="5124450" cy="521017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l="26363" t="19059" r="46524" b="68177"/>
            <a:stretch>
              <a:fillRect/>
            </a:stretch>
          </p:blipFill>
          <p:spPr bwMode="auto">
            <a:xfrm>
              <a:off x="1698171" y="1282535"/>
              <a:ext cx="1389413" cy="665018"/>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l="26594" t="52108" r="46292" b="37863"/>
            <a:stretch>
              <a:fillRect/>
            </a:stretch>
          </p:blipFill>
          <p:spPr bwMode="auto">
            <a:xfrm>
              <a:off x="1710047" y="2980707"/>
              <a:ext cx="1389413" cy="522514"/>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l="13849" t="89944" r="60196" b="1851"/>
            <a:stretch>
              <a:fillRect/>
            </a:stretch>
          </p:blipFill>
          <p:spPr bwMode="auto">
            <a:xfrm>
              <a:off x="1045030" y="4963887"/>
              <a:ext cx="1330037" cy="427511"/>
            </a:xfrm>
            <a:prstGeom prst="rect">
              <a:avLst/>
            </a:prstGeom>
            <a:noFill/>
            <a:ln w="9525">
              <a:noFill/>
              <a:miter lim="800000"/>
              <a:headEnd/>
              <a:tailEnd/>
            </a:ln>
          </p:spPr>
        </p:pic>
      </p:grpSp>
      <p:pic>
        <p:nvPicPr>
          <p:cNvPr id="10248" name="Picture 8"/>
          <p:cNvPicPr>
            <a:picLocks noChangeAspect="1" noChangeArrowheads="1"/>
          </p:cNvPicPr>
          <p:nvPr/>
        </p:nvPicPr>
        <p:blipFill>
          <a:blip r:embed="rId6" cstate="print"/>
          <a:srcRect/>
          <a:stretch>
            <a:fillRect/>
          </a:stretch>
        </p:blipFill>
        <p:spPr bwMode="auto">
          <a:xfrm>
            <a:off x="4370124" y="200769"/>
            <a:ext cx="3988474" cy="2874940"/>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srcRect/>
          <a:stretch>
            <a:fillRect/>
          </a:stretch>
        </p:blipFill>
        <p:spPr bwMode="auto">
          <a:xfrm>
            <a:off x="199408" y="4385582"/>
            <a:ext cx="1905000" cy="2266950"/>
          </a:xfrm>
          <a:prstGeom prst="rect">
            <a:avLst/>
          </a:prstGeom>
          <a:noFill/>
          <a:ln w="9525">
            <a:noFill/>
            <a:miter lim="800000"/>
            <a:headEnd/>
            <a:tailEnd/>
          </a:ln>
        </p:spPr>
      </p:pic>
      <p:pic>
        <p:nvPicPr>
          <p:cNvPr id="2052" name="Picture 4"/>
          <p:cNvPicPr>
            <a:picLocks noChangeAspect="1" noChangeArrowheads="1"/>
          </p:cNvPicPr>
          <p:nvPr/>
        </p:nvPicPr>
        <p:blipFill>
          <a:blip r:embed="rId8" cstate="print"/>
          <a:srcRect l="25844" t="22745" r="27056" b="20874"/>
          <a:stretch>
            <a:fillRect/>
          </a:stretch>
        </p:blipFill>
        <p:spPr bwMode="auto">
          <a:xfrm>
            <a:off x="4536374" y="3386693"/>
            <a:ext cx="4441371" cy="3322864"/>
          </a:xfrm>
          <a:prstGeom prst="rect">
            <a:avLst/>
          </a:prstGeom>
          <a:noFill/>
          <a:ln w="9525">
            <a:noFill/>
            <a:miter lim="800000"/>
            <a:headEnd/>
            <a:tailEnd/>
          </a:ln>
        </p:spPr>
      </p:pic>
      <p:sp>
        <p:nvSpPr>
          <p:cNvPr id="12" name="Ovale 11"/>
          <p:cNvSpPr/>
          <p:nvPr/>
        </p:nvSpPr>
        <p:spPr>
          <a:xfrm>
            <a:off x="2683823" y="3610099"/>
            <a:ext cx="783772" cy="356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2 13"/>
          <p:cNvCxnSpPr>
            <a:stCxn id="12" idx="4"/>
          </p:cNvCxnSpPr>
          <p:nvPr/>
        </p:nvCxnSpPr>
        <p:spPr>
          <a:xfrm flipH="1">
            <a:off x="2078183" y="3966358"/>
            <a:ext cx="997526" cy="9975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534389" y="5866410"/>
            <a:ext cx="1496292" cy="2256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p:cNvCxnSpPr>
            <a:stCxn id="15" idx="3"/>
          </p:cNvCxnSpPr>
          <p:nvPr/>
        </p:nvCxnSpPr>
        <p:spPr>
          <a:xfrm flipV="1">
            <a:off x="2030681" y="4738255"/>
            <a:ext cx="2802576" cy="124097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15" idx="3"/>
          </p:cNvCxnSpPr>
          <p:nvPr/>
        </p:nvCxnSpPr>
        <p:spPr>
          <a:xfrm>
            <a:off x="2030681" y="5979226"/>
            <a:ext cx="2493818" cy="31469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Ovale 24"/>
          <p:cNvSpPr/>
          <p:nvPr/>
        </p:nvSpPr>
        <p:spPr>
          <a:xfrm>
            <a:off x="3443844" y="3610099"/>
            <a:ext cx="665018" cy="356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2 25"/>
          <p:cNvCxnSpPr>
            <a:stCxn id="25" idx="0"/>
          </p:cNvCxnSpPr>
          <p:nvPr/>
        </p:nvCxnSpPr>
        <p:spPr>
          <a:xfrm flipV="1">
            <a:off x="3776353" y="3051958"/>
            <a:ext cx="605642" cy="5581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26407" t="30954" r="25714" b="40958"/>
          <a:stretch>
            <a:fillRect/>
          </a:stretch>
        </p:blipFill>
        <p:spPr bwMode="auto">
          <a:xfrm>
            <a:off x="3831914" y="1857956"/>
            <a:ext cx="5312086" cy="188276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58709" y="386932"/>
            <a:ext cx="3677021" cy="3096439"/>
          </a:xfrm>
          <a:prstGeom prst="rect">
            <a:avLst/>
          </a:prstGeom>
          <a:noFill/>
          <a:ln w="9525">
            <a:noFill/>
            <a:miter lim="800000"/>
            <a:headEnd/>
            <a:tailEnd/>
          </a:ln>
        </p:spPr>
      </p:pic>
      <p:sp>
        <p:nvSpPr>
          <p:cNvPr id="6" name="Ovale 5"/>
          <p:cNvSpPr/>
          <p:nvPr/>
        </p:nvSpPr>
        <p:spPr>
          <a:xfrm>
            <a:off x="2588821" y="1341907"/>
            <a:ext cx="1068778" cy="3800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a:stCxn id="6" idx="6"/>
          </p:cNvCxnSpPr>
          <p:nvPr/>
        </p:nvCxnSpPr>
        <p:spPr>
          <a:xfrm>
            <a:off x="3657599" y="1531912"/>
            <a:ext cx="1959430" cy="79564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a:stCxn id="6" idx="6"/>
          </p:cNvCxnSpPr>
          <p:nvPr/>
        </p:nvCxnSpPr>
        <p:spPr>
          <a:xfrm>
            <a:off x="3657599" y="1531912"/>
            <a:ext cx="3657601" cy="76002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201882" y="1425033"/>
            <a:ext cx="2208810" cy="138941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8" name="Picture 6"/>
          <p:cNvPicPr>
            <a:picLocks noChangeAspect="1" noChangeArrowheads="1"/>
          </p:cNvPicPr>
          <p:nvPr/>
        </p:nvPicPr>
        <p:blipFill>
          <a:blip r:embed="rId4" cstate="print"/>
          <a:srcRect l="26710" t="16216" r="26017" b="64927"/>
          <a:stretch>
            <a:fillRect/>
          </a:stretch>
        </p:blipFill>
        <p:spPr bwMode="auto">
          <a:xfrm>
            <a:off x="1258784" y="4430404"/>
            <a:ext cx="6549895" cy="1578504"/>
          </a:xfrm>
          <a:prstGeom prst="rect">
            <a:avLst/>
          </a:prstGeom>
          <a:noFill/>
          <a:ln w="9525">
            <a:noFill/>
            <a:miter lim="800000"/>
            <a:headEnd/>
            <a:tailEnd/>
          </a:ln>
        </p:spPr>
      </p:pic>
      <p:sp>
        <p:nvSpPr>
          <p:cNvPr id="22" name="CasellaDiTesto 21"/>
          <p:cNvSpPr txBox="1"/>
          <p:nvPr/>
        </p:nvSpPr>
        <p:spPr>
          <a:xfrm>
            <a:off x="2066307" y="3776348"/>
            <a:ext cx="694421" cy="338554"/>
          </a:xfrm>
          <a:prstGeom prst="rect">
            <a:avLst/>
          </a:prstGeom>
          <a:noFill/>
        </p:spPr>
        <p:txBody>
          <a:bodyPr wrap="none" rtlCol="0">
            <a:spAutoFit/>
          </a:bodyPr>
          <a:lstStyle/>
          <a:p>
            <a:r>
              <a:rPr lang="it-IT" sz="1600" dirty="0" smtClean="0"/>
              <a:t>5,2cm</a:t>
            </a:r>
            <a:endParaRPr lang="it-IT" sz="1600" dirty="0"/>
          </a:p>
        </p:txBody>
      </p:sp>
      <p:sp>
        <p:nvSpPr>
          <p:cNvPr id="23" name="Parentesi graffa chiusa 22"/>
          <p:cNvSpPr/>
          <p:nvPr/>
        </p:nvSpPr>
        <p:spPr>
          <a:xfrm rot="16200000">
            <a:off x="2215015" y="3355039"/>
            <a:ext cx="273132" cy="1852017"/>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4" name="Parentesi graffa chiusa 23"/>
          <p:cNvSpPr/>
          <p:nvPr/>
        </p:nvSpPr>
        <p:spPr>
          <a:xfrm rot="16200000">
            <a:off x="3300619" y="4131884"/>
            <a:ext cx="249382" cy="298328"/>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CasellaDiTesto 24"/>
          <p:cNvSpPr txBox="1"/>
          <p:nvPr/>
        </p:nvSpPr>
        <p:spPr>
          <a:xfrm>
            <a:off x="3087585" y="3776348"/>
            <a:ext cx="694421" cy="338554"/>
          </a:xfrm>
          <a:prstGeom prst="rect">
            <a:avLst/>
          </a:prstGeom>
          <a:noFill/>
        </p:spPr>
        <p:txBody>
          <a:bodyPr wrap="none" rtlCol="0">
            <a:spAutoFit/>
          </a:bodyPr>
          <a:lstStyle/>
          <a:p>
            <a:r>
              <a:rPr lang="it-IT" sz="1600" dirty="0" smtClean="0"/>
              <a:t>0,7cm</a:t>
            </a:r>
            <a:endParaRPr lang="it-IT" sz="1600" dirty="0"/>
          </a:p>
        </p:txBody>
      </p:sp>
      <p:cxnSp>
        <p:nvCxnSpPr>
          <p:cNvPr id="30" name="Connettore 2 29"/>
          <p:cNvCxnSpPr>
            <a:stCxn id="13" idx="2"/>
          </p:cNvCxnSpPr>
          <p:nvPr/>
        </p:nvCxnSpPr>
        <p:spPr>
          <a:xfrm>
            <a:off x="1306287" y="2814446"/>
            <a:ext cx="653142" cy="116378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1" y="0"/>
            <a:ext cx="8490857" cy="369332"/>
          </a:xfrm>
          <a:prstGeom prst="rect">
            <a:avLst/>
          </a:prstGeom>
        </p:spPr>
        <p:txBody>
          <a:bodyPr wrap="square">
            <a:spAutoFit/>
          </a:bodyPr>
          <a:lstStyle/>
          <a:p>
            <a:r>
              <a:rPr lang="it-IT" i="1" dirty="0" smtClean="0"/>
              <a:t>scheda</a:t>
            </a:r>
            <a:r>
              <a:rPr lang="it-IT" dirty="0" smtClean="0"/>
              <a:t> </a:t>
            </a:r>
            <a:r>
              <a:rPr lang="it-IT" b="1" dirty="0" smtClean="0"/>
              <a:t>Layout di pagina</a:t>
            </a:r>
            <a:r>
              <a:rPr lang="it-IT" dirty="0" smtClean="0"/>
              <a:t> </a:t>
            </a:r>
            <a:r>
              <a:rPr lang="it-IT" dirty="0" smtClean="0">
                <a:sym typeface="Symbol"/>
              </a:rPr>
              <a:t> </a:t>
            </a:r>
            <a:r>
              <a:rPr lang="it-IT" i="1" dirty="0" smtClean="0">
                <a:sym typeface="Symbol"/>
              </a:rPr>
              <a:t>gruppo </a:t>
            </a:r>
            <a:r>
              <a:rPr lang="it-IT" b="1" dirty="0" smtClean="0">
                <a:sym typeface="Symbol"/>
              </a:rPr>
              <a:t>Imposta pagina</a:t>
            </a:r>
            <a:r>
              <a:rPr lang="it-IT" dirty="0" smtClean="0">
                <a:sym typeface="Symbol"/>
              </a:rPr>
              <a:t>  </a:t>
            </a:r>
            <a:r>
              <a:rPr lang="it-IT" b="1" dirty="0" smtClean="0">
                <a:sym typeface="Symbol"/>
              </a:rPr>
              <a:t>Colonne </a:t>
            </a:r>
            <a:r>
              <a:rPr lang="it-IT" dirty="0" smtClean="0">
                <a:sym typeface="Symbol"/>
              </a:rPr>
              <a:t> </a:t>
            </a:r>
            <a:r>
              <a:rPr lang="it-IT" b="1" dirty="0" smtClean="0">
                <a:sym typeface="Symbol"/>
              </a:rPr>
              <a:t>Altre </a:t>
            </a:r>
            <a:r>
              <a:rPr lang="it-IT" b="1" dirty="0" err="1" smtClean="0">
                <a:sym typeface="Symbol"/>
              </a:rPr>
              <a:t>colonne…</a:t>
            </a:r>
            <a:endParaRPr lang="it-IT" b="1" dirty="0"/>
          </a:p>
        </p:txBody>
      </p:sp>
      <p:sp>
        <p:nvSpPr>
          <p:cNvPr id="15" name="CasellaDiTesto 14"/>
          <p:cNvSpPr txBox="1"/>
          <p:nvPr/>
        </p:nvSpPr>
        <p:spPr>
          <a:xfrm>
            <a:off x="190017" y="6270177"/>
            <a:ext cx="3194451" cy="369332"/>
          </a:xfrm>
          <a:prstGeom prst="rect">
            <a:avLst/>
          </a:prstGeom>
          <a:noFill/>
        </p:spPr>
        <p:txBody>
          <a:bodyPr wrap="square" rtlCol="0">
            <a:spAutoFit/>
          </a:bodyPr>
          <a:lstStyle/>
          <a:p>
            <a:r>
              <a:rPr lang="it-IT" dirty="0" smtClean="0"/>
              <a:t>Interruzione di </a:t>
            </a:r>
            <a:r>
              <a:rPr lang="it-IT" b="1" dirty="0" smtClean="0"/>
              <a:t>sezione continua</a:t>
            </a:r>
            <a:endParaRPr lang="it-IT" b="1" dirty="0"/>
          </a:p>
        </p:txBody>
      </p:sp>
      <p:cxnSp>
        <p:nvCxnSpPr>
          <p:cNvPr id="17" name="Connettore 2 16"/>
          <p:cNvCxnSpPr/>
          <p:nvPr/>
        </p:nvCxnSpPr>
        <p:spPr>
          <a:xfrm flipV="1">
            <a:off x="665018" y="4880759"/>
            <a:ext cx="748146" cy="1460664"/>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V="1">
            <a:off x="653143" y="5866410"/>
            <a:ext cx="6947065" cy="486889"/>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5949549" y="6270177"/>
            <a:ext cx="3194451" cy="369332"/>
          </a:xfrm>
          <a:prstGeom prst="rect">
            <a:avLst/>
          </a:prstGeom>
          <a:noFill/>
        </p:spPr>
        <p:txBody>
          <a:bodyPr wrap="square" rtlCol="0">
            <a:spAutoFit/>
          </a:bodyPr>
          <a:lstStyle/>
          <a:p>
            <a:r>
              <a:rPr lang="it-IT" dirty="0" smtClean="0"/>
              <a:t>Interruzione di </a:t>
            </a:r>
            <a:r>
              <a:rPr lang="it-IT" b="1" dirty="0" smtClean="0"/>
              <a:t>colonna</a:t>
            </a:r>
            <a:endParaRPr lang="it-IT" b="1" dirty="0"/>
          </a:p>
        </p:txBody>
      </p:sp>
      <p:cxnSp>
        <p:nvCxnSpPr>
          <p:cNvPr id="28" name="Connettore 2 27"/>
          <p:cNvCxnSpPr>
            <a:stCxn id="26" idx="1"/>
          </p:cNvCxnSpPr>
          <p:nvPr/>
        </p:nvCxnSpPr>
        <p:spPr>
          <a:xfrm flipH="1" flipV="1">
            <a:off x="3040085" y="5771408"/>
            <a:ext cx="2909464" cy="68343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a:stCxn id="26" idx="1"/>
          </p:cNvCxnSpPr>
          <p:nvPr/>
        </p:nvCxnSpPr>
        <p:spPr>
          <a:xfrm flipH="1" flipV="1">
            <a:off x="4286993" y="5617030"/>
            <a:ext cx="1662556" cy="837813"/>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 y="0"/>
            <a:ext cx="8585861" cy="646331"/>
          </a:xfrm>
          <a:prstGeom prst="rect">
            <a:avLst/>
          </a:prstGeom>
        </p:spPr>
        <p:txBody>
          <a:bodyPr wrap="square">
            <a:spAutoFit/>
          </a:bodyPr>
          <a:lstStyle/>
          <a:p>
            <a:pPr algn="just"/>
            <a:r>
              <a:rPr lang="it-IT" i="1" dirty="0" smtClean="0"/>
              <a:t>scheda</a:t>
            </a:r>
            <a:r>
              <a:rPr lang="it-IT" dirty="0" smtClean="0"/>
              <a:t> </a:t>
            </a:r>
            <a:r>
              <a:rPr lang="it-IT" b="1" dirty="0" smtClean="0"/>
              <a:t>Home</a:t>
            </a:r>
            <a:r>
              <a:rPr lang="it-IT" dirty="0" smtClean="0"/>
              <a:t> </a:t>
            </a:r>
            <a:r>
              <a:rPr lang="it-IT" dirty="0" smtClean="0">
                <a:sym typeface="Symbol"/>
              </a:rPr>
              <a:t> </a:t>
            </a:r>
            <a:r>
              <a:rPr lang="it-IT" i="1" dirty="0" smtClean="0">
                <a:sym typeface="Symbol"/>
              </a:rPr>
              <a:t>gruppo </a:t>
            </a:r>
            <a:r>
              <a:rPr lang="it-IT" b="1" dirty="0" smtClean="0">
                <a:sym typeface="Symbol"/>
              </a:rPr>
              <a:t>Paragrafo</a:t>
            </a:r>
            <a:r>
              <a:rPr lang="it-IT" dirty="0" smtClean="0">
                <a:sym typeface="Symbol"/>
              </a:rPr>
              <a:t>  </a:t>
            </a:r>
            <a:r>
              <a:rPr lang="it-IT" b="1" dirty="0" smtClean="0">
                <a:sym typeface="Symbol"/>
              </a:rPr>
              <a:t>Mostra tutto </a:t>
            </a:r>
            <a:r>
              <a:rPr lang="it-IT" dirty="0" smtClean="0">
                <a:sym typeface="Symbol"/>
              </a:rPr>
              <a:t> visualizza i segni di formattazione nascosti</a:t>
            </a:r>
            <a:endParaRPr lang="it-IT" dirty="0"/>
          </a:p>
        </p:txBody>
      </p:sp>
      <p:pic>
        <p:nvPicPr>
          <p:cNvPr id="1027" name="Picture 3"/>
          <p:cNvPicPr>
            <a:picLocks noChangeAspect="1" noChangeArrowheads="1"/>
          </p:cNvPicPr>
          <p:nvPr/>
        </p:nvPicPr>
        <p:blipFill>
          <a:blip r:embed="rId2" cstate="print"/>
          <a:srcRect l="41515" t="6901" r="56147" b="90090"/>
          <a:stretch>
            <a:fillRect/>
          </a:stretch>
        </p:blipFill>
        <p:spPr bwMode="auto">
          <a:xfrm>
            <a:off x="8704612" y="106879"/>
            <a:ext cx="320634" cy="249382"/>
          </a:xfrm>
          <a:prstGeom prst="rect">
            <a:avLst/>
          </a:prstGeom>
          <a:noFill/>
          <a:ln w="9525">
            <a:noFill/>
            <a:miter lim="800000"/>
            <a:headEnd/>
            <a:tailEnd/>
          </a:ln>
        </p:spPr>
      </p:pic>
      <p:sp>
        <p:nvSpPr>
          <p:cNvPr id="19" name="CasellaDiTesto 18"/>
          <p:cNvSpPr txBox="1"/>
          <p:nvPr/>
        </p:nvSpPr>
        <p:spPr>
          <a:xfrm>
            <a:off x="765544" y="5380075"/>
            <a:ext cx="2421176" cy="1200329"/>
          </a:xfrm>
          <a:prstGeom prst="rect">
            <a:avLst/>
          </a:prstGeom>
          <a:noFill/>
        </p:spPr>
        <p:txBody>
          <a:bodyPr wrap="none" rtlCol="0">
            <a:spAutoFit/>
          </a:bodyPr>
          <a:lstStyle/>
          <a:p>
            <a:r>
              <a:rPr lang="it-IT" dirty="0" smtClean="0"/>
              <a:t>Spazio unificatore </a:t>
            </a:r>
          </a:p>
          <a:p>
            <a:r>
              <a:rPr lang="it-IT" dirty="0" smtClean="0"/>
              <a:t>Segno meno unificatore</a:t>
            </a:r>
          </a:p>
          <a:p>
            <a:r>
              <a:rPr lang="it-IT" dirty="0" smtClean="0"/>
              <a:t>Segno meno facoltativo</a:t>
            </a:r>
          </a:p>
          <a:p>
            <a:r>
              <a:rPr lang="it-IT" dirty="0" smtClean="0"/>
              <a:t>Tabulazione</a:t>
            </a:r>
            <a:endParaRPr lang="it-IT" dirty="0"/>
          </a:p>
        </p:txBody>
      </p:sp>
      <p:grpSp>
        <p:nvGrpSpPr>
          <p:cNvPr id="25" name="Gruppo 24"/>
          <p:cNvGrpSpPr/>
          <p:nvPr/>
        </p:nvGrpSpPr>
        <p:grpSpPr>
          <a:xfrm>
            <a:off x="380010" y="700645"/>
            <a:ext cx="6673933" cy="1876301"/>
            <a:chOff x="380010" y="700645"/>
            <a:chExt cx="6673933" cy="1876301"/>
          </a:xfrm>
        </p:grpSpPr>
        <p:pic>
          <p:nvPicPr>
            <p:cNvPr id="1026" name="Picture 2"/>
            <p:cNvPicPr>
              <a:picLocks noChangeAspect="1" noChangeArrowheads="1"/>
            </p:cNvPicPr>
            <p:nvPr/>
          </p:nvPicPr>
          <p:blipFill>
            <a:blip r:embed="rId2" cstate="print"/>
            <a:srcRect l="26147" t="29378" r="25195" b="47980"/>
            <a:stretch>
              <a:fillRect/>
            </a:stretch>
          </p:blipFill>
          <p:spPr bwMode="auto">
            <a:xfrm>
              <a:off x="380010" y="700645"/>
              <a:ext cx="6673933" cy="1876301"/>
            </a:xfrm>
            <a:prstGeom prst="rect">
              <a:avLst/>
            </a:prstGeom>
            <a:noFill/>
            <a:ln w="9525">
              <a:noFill/>
              <a:miter lim="800000"/>
              <a:headEnd/>
              <a:tailEnd/>
            </a:ln>
          </p:spPr>
        </p:pic>
        <p:sp>
          <p:nvSpPr>
            <p:cNvPr id="5" name="Rettangolo 4"/>
            <p:cNvSpPr/>
            <p:nvPr/>
          </p:nvSpPr>
          <p:spPr>
            <a:xfrm>
              <a:off x="2244436" y="1045029"/>
              <a:ext cx="4548250" cy="1900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940134" y="2006930"/>
              <a:ext cx="1852552" cy="1900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149433" y="2030681"/>
              <a:ext cx="380011" cy="165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755075" y="2030681"/>
              <a:ext cx="1864426" cy="16625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555667" y="1211283"/>
              <a:ext cx="237507" cy="23750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1983179" y="1543792"/>
              <a:ext cx="237507" cy="23750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1258785" y="1353787"/>
              <a:ext cx="237507" cy="23750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972244" y="1600168"/>
              <a:ext cx="65060" cy="1081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1141851" y="1101181"/>
              <a:ext cx="65060" cy="1081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166432" y="1904968"/>
              <a:ext cx="65060" cy="1081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478465" y="977367"/>
              <a:ext cx="198290" cy="19221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446567" y="2263906"/>
              <a:ext cx="198290" cy="19221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4" name="Gruppo 23"/>
          <p:cNvGrpSpPr/>
          <p:nvPr/>
        </p:nvGrpSpPr>
        <p:grpSpPr>
          <a:xfrm>
            <a:off x="625109" y="2609391"/>
            <a:ext cx="3531707" cy="923330"/>
            <a:chOff x="482608" y="2838894"/>
            <a:chExt cx="3531707" cy="923330"/>
          </a:xfrm>
        </p:grpSpPr>
        <p:sp>
          <p:nvSpPr>
            <p:cNvPr id="16" name="Rettangolo 15"/>
            <p:cNvSpPr/>
            <p:nvPr/>
          </p:nvSpPr>
          <p:spPr>
            <a:xfrm>
              <a:off x="571728" y="3273087"/>
              <a:ext cx="65060" cy="1081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712385" y="2838894"/>
              <a:ext cx="3301930" cy="923330"/>
            </a:xfrm>
            <a:prstGeom prst="rect">
              <a:avLst/>
            </a:prstGeom>
            <a:noFill/>
          </p:spPr>
          <p:txBody>
            <a:bodyPr wrap="none" rtlCol="0">
              <a:spAutoFit/>
            </a:bodyPr>
            <a:lstStyle/>
            <a:p>
              <a:r>
                <a:rPr lang="it-IT" dirty="0" smtClean="0"/>
                <a:t>Segni di paragrafo</a:t>
              </a:r>
            </a:p>
            <a:p>
              <a:r>
                <a:rPr lang="it-IT" dirty="0" smtClean="0"/>
                <a:t>Spazi</a:t>
              </a:r>
            </a:p>
            <a:p>
              <a:r>
                <a:rPr lang="it-IT" dirty="0" smtClean="0"/>
                <a:t>Paragrafo formattato come Titolo</a:t>
              </a:r>
              <a:endParaRPr lang="it-IT" dirty="0"/>
            </a:p>
          </p:txBody>
        </p:sp>
        <p:sp>
          <p:nvSpPr>
            <p:cNvPr id="18" name="Ovale 17"/>
            <p:cNvSpPr/>
            <p:nvPr/>
          </p:nvSpPr>
          <p:spPr>
            <a:xfrm>
              <a:off x="482608" y="2895508"/>
              <a:ext cx="237507" cy="23750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489097" y="3476018"/>
              <a:ext cx="198290" cy="19221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Rettangolo 35"/>
          <p:cNvSpPr/>
          <p:nvPr/>
        </p:nvSpPr>
        <p:spPr>
          <a:xfrm>
            <a:off x="656111" y="5450776"/>
            <a:ext cx="154380" cy="2256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p:cNvSpPr/>
          <p:nvPr/>
        </p:nvSpPr>
        <p:spPr>
          <a:xfrm>
            <a:off x="656111" y="5727864"/>
            <a:ext cx="154380" cy="22563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656111" y="6282039"/>
            <a:ext cx="154380" cy="2256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Parentesi graffa chiusa 39"/>
          <p:cNvSpPr/>
          <p:nvPr/>
        </p:nvSpPr>
        <p:spPr>
          <a:xfrm>
            <a:off x="3111335" y="5450774"/>
            <a:ext cx="273133" cy="55814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41" name="CasellaDiTesto 40"/>
          <p:cNvSpPr txBox="1"/>
          <p:nvPr/>
        </p:nvSpPr>
        <p:spPr>
          <a:xfrm>
            <a:off x="3384468" y="5545776"/>
            <a:ext cx="3917226" cy="369332"/>
          </a:xfrm>
          <a:prstGeom prst="rect">
            <a:avLst/>
          </a:prstGeom>
          <a:noFill/>
        </p:spPr>
        <p:txBody>
          <a:bodyPr wrap="none" rtlCol="0">
            <a:spAutoFit/>
          </a:bodyPr>
          <a:lstStyle/>
          <a:p>
            <a:r>
              <a:rPr lang="it-IT" dirty="0" smtClean="0"/>
              <a:t>impediscono la sillabazione delle parole</a:t>
            </a:r>
            <a:endParaRPr lang="it-IT" dirty="0"/>
          </a:p>
        </p:txBody>
      </p:sp>
      <p:grpSp>
        <p:nvGrpSpPr>
          <p:cNvPr id="45" name="Gruppo 44"/>
          <p:cNvGrpSpPr/>
          <p:nvPr/>
        </p:nvGrpSpPr>
        <p:grpSpPr>
          <a:xfrm>
            <a:off x="498763" y="4180114"/>
            <a:ext cx="6363264" cy="1151904"/>
            <a:chOff x="498763" y="4180114"/>
            <a:chExt cx="6363264" cy="1151904"/>
          </a:xfrm>
        </p:grpSpPr>
        <p:pic>
          <p:nvPicPr>
            <p:cNvPr id="1029" name="Picture 5"/>
            <p:cNvPicPr>
              <a:picLocks noChangeAspect="1" noChangeArrowheads="1"/>
            </p:cNvPicPr>
            <p:nvPr/>
          </p:nvPicPr>
          <p:blipFill>
            <a:blip r:embed="rId3" cstate="print"/>
            <a:srcRect l="16104" t="44711" r="15671" b="35656"/>
            <a:stretch>
              <a:fillRect/>
            </a:stretch>
          </p:blipFill>
          <p:spPr bwMode="auto">
            <a:xfrm>
              <a:off x="498763" y="4180114"/>
              <a:ext cx="6363264" cy="1106318"/>
            </a:xfrm>
            <a:prstGeom prst="rect">
              <a:avLst/>
            </a:prstGeom>
            <a:noFill/>
            <a:ln w="9525">
              <a:noFill/>
              <a:miter lim="800000"/>
              <a:headEnd/>
              <a:tailEnd/>
            </a:ln>
          </p:spPr>
        </p:pic>
        <p:sp>
          <p:nvSpPr>
            <p:cNvPr id="33" name="Rettangolo 32"/>
            <p:cNvSpPr/>
            <p:nvPr/>
          </p:nvSpPr>
          <p:spPr>
            <a:xfrm>
              <a:off x="712519" y="4417618"/>
              <a:ext cx="154380" cy="2256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997527" y="4690751"/>
              <a:ext cx="154380" cy="22563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p:cNvSpPr/>
            <p:nvPr/>
          </p:nvSpPr>
          <p:spPr>
            <a:xfrm>
              <a:off x="1128156" y="5106387"/>
              <a:ext cx="154380" cy="2256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p:cNvSpPr/>
            <p:nvPr/>
          </p:nvSpPr>
          <p:spPr>
            <a:xfrm>
              <a:off x="4631377" y="4453245"/>
              <a:ext cx="154380" cy="22563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4" name="Rettangolo 43"/>
          <p:cNvSpPr/>
          <p:nvPr/>
        </p:nvSpPr>
        <p:spPr>
          <a:xfrm>
            <a:off x="656111" y="6004952"/>
            <a:ext cx="154380" cy="22563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54379" y="783462"/>
            <a:ext cx="2667000" cy="1609725"/>
          </a:xfrm>
          <a:prstGeom prst="rect">
            <a:avLst/>
          </a:prstGeom>
          <a:noFill/>
          <a:ln w="9525">
            <a:noFill/>
            <a:miter lim="800000"/>
            <a:headEnd/>
            <a:tailEnd/>
          </a:ln>
        </p:spPr>
      </p:pic>
      <p:sp>
        <p:nvSpPr>
          <p:cNvPr id="4" name="Rettangolo 3"/>
          <p:cNvSpPr/>
          <p:nvPr/>
        </p:nvSpPr>
        <p:spPr>
          <a:xfrm>
            <a:off x="-1" y="0"/>
            <a:ext cx="9144001" cy="646331"/>
          </a:xfrm>
          <a:prstGeom prst="rect">
            <a:avLst/>
          </a:prstGeom>
        </p:spPr>
        <p:txBody>
          <a:bodyPr wrap="square">
            <a:spAutoFit/>
          </a:bodyPr>
          <a:lstStyle/>
          <a:p>
            <a:pPr algn="just"/>
            <a:r>
              <a:rPr lang="it-IT" i="1" dirty="0" smtClean="0"/>
              <a:t>scheda</a:t>
            </a:r>
            <a:r>
              <a:rPr lang="it-IT" dirty="0" smtClean="0"/>
              <a:t> </a:t>
            </a:r>
            <a:r>
              <a:rPr lang="it-IT" b="1" dirty="0" smtClean="0"/>
              <a:t>Home</a:t>
            </a:r>
            <a:r>
              <a:rPr lang="it-IT" dirty="0" smtClean="0"/>
              <a:t> </a:t>
            </a:r>
            <a:r>
              <a:rPr lang="it-IT" dirty="0" smtClean="0">
                <a:sym typeface="Symbol"/>
              </a:rPr>
              <a:t> </a:t>
            </a:r>
            <a:r>
              <a:rPr lang="it-IT" i="1" dirty="0" smtClean="0">
                <a:sym typeface="Symbol"/>
              </a:rPr>
              <a:t>gruppo </a:t>
            </a:r>
            <a:r>
              <a:rPr lang="it-IT" b="1" dirty="0" smtClean="0">
                <a:sym typeface="Symbol"/>
              </a:rPr>
              <a:t>Paragrafo</a:t>
            </a:r>
            <a:r>
              <a:rPr lang="it-IT" dirty="0" smtClean="0">
                <a:sym typeface="Symbol"/>
              </a:rPr>
              <a:t>  </a:t>
            </a:r>
            <a:r>
              <a:rPr lang="it-IT" b="1" dirty="0" smtClean="0">
                <a:sym typeface="Symbol"/>
              </a:rPr>
              <a:t>Sillabazione </a:t>
            </a:r>
            <a:r>
              <a:rPr lang="it-IT" dirty="0" smtClean="0">
                <a:sym typeface="Symbol"/>
              </a:rPr>
              <a:t> consente di disattivare/attivare la sillabazione automatica/manuale</a:t>
            </a:r>
            <a:endParaRPr lang="it-IT" dirty="0"/>
          </a:p>
        </p:txBody>
      </p:sp>
      <p:sp>
        <p:nvSpPr>
          <p:cNvPr id="5" name="Rettangolo 4"/>
          <p:cNvSpPr/>
          <p:nvPr/>
        </p:nvSpPr>
        <p:spPr>
          <a:xfrm>
            <a:off x="3331028" y="1455153"/>
            <a:ext cx="4423559" cy="646331"/>
          </a:xfrm>
          <a:prstGeom prst="rect">
            <a:avLst/>
          </a:prstGeom>
        </p:spPr>
        <p:txBody>
          <a:bodyPr wrap="square">
            <a:spAutoFit/>
          </a:bodyPr>
          <a:lstStyle/>
          <a:p>
            <a:r>
              <a:rPr lang="it-IT" dirty="0" smtClean="0"/>
              <a:t>spazio massimo consentito tra una parola e il margine destro senza sillabare la parola</a:t>
            </a:r>
            <a:endParaRPr lang="it-IT" dirty="0"/>
          </a:p>
        </p:txBody>
      </p:sp>
      <p:cxnSp>
        <p:nvCxnSpPr>
          <p:cNvPr id="7" name="Connettore 2 6"/>
          <p:cNvCxnSpPr/>
          <p:nvPr/>
        </p:nvCxnSpPr>
        <p:spPr>
          <a:xfrm flipH="1">
            <a:off x="2481944" y="1662545"/>
            <a:ext cx="68876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 y="2648197"/>
            <a:ext cx="9144000" cy="2308324"/>
          </a:xfrm>
          <a:prstGeom prst="rect">
            <a:avLst/>
          </a:prstGeom>
          <a:noFill/>
        </p:spPr>
        <p:txBody>
          <a:bodyPr wrap="square" rtlCol="0">
            <a:spAutoFit/>
          </a:bodyPr>
          <a:lstStyle/>
          <a:p>
            <a:pPr algn="just"/>
            <a:r>
              <a:rPr lang="it-IT" dirty="0" smtClean="0"/>
              <a:t>L’attivazione della sillabazione consente di sillabare il testo; in tal modo una parola troppo lunga per rientrare in una sola riga viene spezzata anziché venire spostata all’inizio della riga successiva.</a:t>
            </a:r>
          </a:p>
          <a:p>
            <a:pPr algn="just"/>
            <a:r>
              <a:rPr lang="it-IT" dirty="0" smtClean="0"/>
              <a:t>È possibile utilizzare</a:t>
            </a:r>
          </a:p>
          <a:p>
            <a:pPr marL="355600" indent="-177800" algn="just">
              <a:buFont typeface="Arial" pitchFamily="34" charset="0"/>
              <a:buChar char="•"/>
            </a:pPr>
            <a:r>
              <a:rPr lang="it-IT" dirty="0" smtClean="0"/>
              <a:t>spazi/meno (</a:t>
            </a:r>
            <a:r>
              <a:rPr lang="it-IT" b="1" dirty="0" smtClean="0"/>
              <a:t>CTRL</a:t>
            </a:r>
            <a:r>
              <a:rPr lang="it-IT" dirty="0" smtClean="0"/>
              <a:t>+</a:t>
            </a:r>
            <a:r>
              <a:rPr lang="it-IT" b="1" dirty="0" smtClean="0"/>
              <a:t>MAIUSC</a:t>
            </a:r>
            <a:r>
              <a:rPr lang="it-IT" dirty="0" smtClean="0"/>
              <a:t>+spazio/</a:t>
            </a:r>
            <a:r>
              <a:rPr lang="it-IT" b="1" dirty="0" smtClean="0"/>
              <a:t>CTRL</a:t>
            </a:r>
            <a:r>
              <a:rPr lang="it-IT" dirty="0" smtClean="0"/>
              <a:t>+</a:t>
            </a:r>
            <a:r>
              <a:rPr lang="it-IT" b="1" dirty="0" smtClean="0"/>
              <a:t>MAIUSC</a:t>
            </a:r>
            <a:r>
              <a:rPr lang="it-IT" dirty="0" smtClean="0"/>
              <a:t>+</a:t>
            </a:r>
            <a:r>
              <a:rPr lang="it-IT" b="1" dirty="0" smtClean="0"/>
              <a:t>-</a:t>
            </a:r>
            <a:r>
              <a:rPr lang="it-IT" dirty="0" smtClean="0"/>
              <a:t>) unificatori per evitare che alcune parole vengano separate/spezzate</a:t>
            </a:r>
          </a:p>
          <a:p>
            <a:pPr marL="355600" indent="-177800" algn="just">
              <a:buFont typeface="Arial" pitchFamily="34" charset="0"/>
              <a:buChar char="•"/>
            </a:pPr>
            <a:r>
              <a:rPr lang="it-IT" dirty="0" smtClean="0"/>
              <a:t>segni meno facoltativi (</a:t>
            </a:r>
            <a:r>
              <a:rPr lang="it-IT" b="1" dirty="0" smtClean="0"/>
              <a:t>CTRL</a:t>
            </a:r>
            <a:r>
              <a:rPr lang="it-IT" dirty="0" smtClean="0"/>
              <a:t>+</a:t>
            </a:r>
            <a:r>
              <a:rPr lang="it-IT" b="1" dirty="0" smtClean="0"/>
              <a:t>-</a:t>
            </a:r>
            <a:r>
              <a:rPr lang="it-IT" dirty="0" smtClean="0"/>
              <a:t>) per stabilire il punto in cui interrompere una parola o una frase a fine riga</a:t>
            </a:r>
            <a:endParaRPr lang="it-IT" dirty="0"/>
          </a:p>
        </p:txBody>
      </p:sp>
      <p:sp>
        <p:nvSpPr>
          <p:cNvPr id="11" name="CasellaDiTesto 10"/>
          <p:cNvSpPr txBox="1"/>
          <p:nvPr/>
        </p:nvSpPr>
        <p:spPr>
          <a:xfrm>
            <a:off x="1" y="5201392"/>
            <a:ext cx="9144000" cy="923330"/>
          </a:xfrm>
          <a:prstGeom prst="rect">
            <a:avLst/>
          </a:prstGeom>
          <a:noFill/>
        </p:spPr>
        <p:txBody>
          <a:bodyPr wrap="square" rtlCol="0">
            <a:spAutoFit/>
          </a:bodyPr>
          <a:lstStyle/>
          <a:p>
            <a:pPr algn="just"/>
            <a:r>
              <a:rPr lang="it-IT" i="1" u="sng" dirty="0" smtClean="0"/>
              <a:t>NOTA</a:t>
            </a:r>
            <a:r>
              <a:rPr lang="it-IT" dirty="0" smtClean="0"/>
              <a:t>: per inserire i caratteri speciali è possibile utilizzare la </a:t>
            </a:r>
            <a:r>
              <a:rPr lang="it-IT" i="1" dirty="0" smtClean="0"/>
              <a:t>scheda </a:t>
            </a:r>
            <a:r>
              <a:rPr lang="it-IT" b="1" dirty="0" smtClean="0"/>
              <a:t>Caratteri speciali</a:t>
            </a:r>
            <a:r>
              <a:rPr lang="it-IT" dirty="0" smtClean="0"/>
              <a:t>  della </a:t>
            </a:r>
            <a:r>
              <a:rPr lang="it-IT" i="1" dirty="0" smtClean="0"/>
              <a:t>finestra </a:t>
            </a:r>
            <a:r>
              <a:rPr lang="it-IT" b="1" dirty="0" smtClean="0"/>
              <a:t>Simbolo </a:t>
            </a:r>
            <a:r>
              <a:rPr lang="it-IT" dirty="0" smtClean="0"/>
              <a:t>attivabile con la combinazione </a:t>
            </a:r>
            <a:r>
              <a:rPr lang="it-IT" b="1" dirty="0" smtClean="0"/>
              <a:t>ALT</a:t>
            </a:r>
            <a:r>
              <a:rPr lang="it-IT" dirty="0" smtClean="0"/>
              <a:t>+</a:t>
            </a:r>
            <a:r>
              <a:rPr lang="it-IT" b="1" dirty="0" smtClean="0"/>
              <a:t>i</a:t>
            </a:r>
            <a:r>
              <a:rPr lang="it-IT" dirty="0" smtClean="0"/>
              <a:t>+</a:t>
            </a:r>
            <a:r>
              <a:rPr lang="it-IT" b="1" dirty="0" smtClean="0"/>
              <a:t>s</a:t>
            </a:r>
            <a:r>
              <a:rPr lang="it-IT" dirty="0" smtClean="0"/>
              <a:t> oppure </a:t>
            </a:r>
            <a:r>
              <a:rPr lang="it-IT" i="1" dirty="0" smtClean="0"/>
              <a:t>scheda </a:t>
            </a:r>
            <a:r>
              <a:rPr lang="it-IT" b="1" dirty="0" smtClean="0"/>
              <a:t>Inserisci</a:t>
            </a:r>
            <a:r>
              <a:rPr lang="it-IT" dirty="0" smtClean="0"/>
              <a:t> </a:t>
            </a:r>
            <a:r>
              <a:rPr lang="it-IT" dirty="0" smtClean="0">
                <a:sym typeface="Symbol"/>
              </a:rPr>
              <a:t> </a:t>
            </a:r>
            <a:r>
              <a:rPr lang="it-IT" i="1" dirty="0" smtClean="0">
                <a:sym typeface="Symbol"/>
              </a:rPr>
              <a:t>gruppo</a:t>
            </a:r>
            <a:r>
              <a:rPr lang="it-IT" dirty="0" smtClean="0">
                <a:sym typeface="Symbol"/>
              </a:rPr>
              <a:t> </a:t>
            </a:r>
            <a:r>
              <a:rPr lang="it-IT" b="1" dirty="0" smtClean="0">
                <a:sym typeface="Symbol"/>
              </a:rPr>
              <a:t>Simboli</a:t>
            </a:r>
            <a:r>
              <a:rPr lang="it-IT" dirty="0" smtClean="0">
                <a:sym typeface="Symbol"/>
              </a:rPr>
              <a:t>  </a:t>
            </a:r>
            <a:r>
              <a:rPr lang="it-IT" b="1" dirty="0" smtClean="0">
                <a:sym typeface="Symbol"/>
              </a:rPr>
              <a:t>Simbolo</a:t>
            </a:r>
            <a:r>
              <a:rPr lang="it-IT" dirty="0" smtClean="0">
                <a:sym typeface="Symbol"/>
              </a:rPr>
              <a:t>  </a:t>
            </a:r>
            <a:r>
              <a:rPr lang="it-IT" b="1" dirty="0" smtClean="0">
                <a:sym typeface="Symbol"/>
              </a:rPr>
              <a:t>Altri simboli …</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1861" t="2866" r="52814" b="83950"/>
          <a:stretch>
            <a:fillRect/>
          </a:stretch>
        </p:blipFill>
        <p:spPr bwMode="auto">
          <a:xfrm>
            <a:off x="118754" y="201879"/>
            <a:ext cx="4845133" cy="1092530"/>
          </a:xfrm>
          <a:prstGeom prst="rect">
            <a:avLst/>
          </a:prstGeom>
          <a:noFill/>
          <a:ln w="9525">
            <a:noFill/>
            <a:miter lim="800000"/>
            <a:headEnd/>
            <a:tailEnd/>
          </a:ln>
        </p:spPr>
      </p:pic>
      <p:sp>
        <p:nvSpPr>
          <p:cNvPr id="3" name="CasellaDiTesto 2"/>
          <p:cNvSpPr txBox="1"/>
          <p:nvPr/>
        </p:nvSpPr>
        <p:spPr>
          <a:xfrm>
            <a:off x="0" y="1330036"/>
            <a:ext cx="4879349" cy="369332"/>
          </a:xfrm>
          <a:prstGeom prst="rect">
            <a:avLst/>
          </a:prstGeom>
          <a:noFill/>
        </p:spPr>
        <p:txBody>
          <a:bodyPr wrap="none" rtlCol="0">
            <a:spAutoFit/>
          </a:bodyPr>
          <a:lstStyle/>
          <a:p>
            <a:r>
              <a:rPr lang="it-IT" i="1" dirty="0" smtClean="0"/>
              <a:t>scheda</a:t>
            </a:r>
            <a:r>
              <a:rPr lang="it-IT" dirty="0" smtClean="0"/>
              <a:t> </a:t>
            </a:r>
            <a:r>
              <a:rPr lang="it-IT" b="1" dirty="0" smtClean="0"/>
              <a:t>Layout di pagina</a:t>
            </a:r>
            <a:r>
              <a:rPr lang="it-IT" dirty="0" smtClean="0"/>
              <a:t> </a:t>
            </a:r>
            <a:r>
              <a:rPr lang="it-IT" dirty="0" smtClean="0">
                <a:sym typeface="Symbol"/>
              </a:rPr>
              <a:t> </a:t>
            </a:r>
            <a:r>
              <a:rPr lang="it-IT" i="1" dirty="0" smtClean="0">
                <a:sym typeface="Symbol"/>
              </a:rPr>
              <a:t>gruppo </a:t>
            </a:r>
            <a:r>
              <a:rPr lang="it-IT" b="1" dirty="0" smtClean="0">
                <a:sym typeface="Symbol"/>
              </a:rPr>
              <a:t>Sfondo pagina</a:t>
            </a:r>
            <a:endParaRPr lang="it-IT" b="1" dirty="0"/>
          </a:p>
        </p:txBody>
      </p:sp>
      <p:sp>
        <p:nvSpPr>
          <p:cNvPr id="4" name="CasellaDiTesto 3"/>
          <p:cNvSpPr txBox="1"/>
          <p:nvPr/>
        </p:nvSpPr>
        <p:spPr>
          <a:xfrm>
            <a:off x="0" y="1745673"/>
            <a:ext cx="9144000" cy="2031325"/>
          </a:xfrm>
          <a:prstGeom prst="rect">
            <a:avLst/>
          </a:prstGeom>
          <a:noFill/>
        </p:spPr>
        <p:txBody>
          <a:bodyPr wrap="square" rtlCol="0">
            <a:spAutoFit/>
          </a:bodyPr>
          <a:lstStyle/>
          <a:p>
            <a:pPr algn="just"/>
            <a:r>
              <a:rPr lang="it-IT" b="1" dirty="0" smtClean="0"/>
              <a:t>Filigrana</a:t>
            </a:r>
            <a:r>
              <a:rPr lang="it-IT" dirty="0" smtClean="0"/>
              <a:t>: consente di selezionare filigrane (sono immagini e testo che vengono visualizzati dietro il testo del documento, ad es. BOZZA) predefinite, oppure di inserirne di personalizzate utilizzando la finestra </a:t>
            </a:r>
            <a:r>
              <a:rPr lang="it-IT" b="1" dirty="0" smtClean="0"/>
              <a:t>Filigrana stampata</a:t>
            </a:r>
            <a:endParaRPr lang="it-IT" dirty="0" smtClean="0"/>
          </a:p>
          <a:p>
            <a:pPr algn="just"/>
            <a:r>
              <a:rPr lang="it-IT" b="1" dirty="0" smtClean="0"/>
              <a:t>Colore pagina</a:t>
            </a:r>
            <a:r>
              <a:rPr lang="it-IT" dirty="0" smtClean="0"/>
              <a:t>: consente di scegliere un colore/immagine di sfondo per la pagina (utilizzati principalmente per rendere più interessanti le pagine in linea visualizzata nel browser)</a:t>
            </a:r>
          </a:p>
          <a:p>
            <a:pPr algn="just"/>
            <a:r>
              <a:rPr lang="it-IT" b="1" dirty="0" smtClean="0"/>
              <a:t>Bordi pagina</a:t>
            </a:r>
            <a:r>
              <a:rPr lang="it-IT" dirty="0" smtClean="0"/>
              <a:t>: apre la finestra Bordi e sfondo che consente di applicare varie tipologie di bordi pagina all’intero documento o a parti di esso</a:t>
            </a:r>
            <a:endParaRPr lang="it-IT" dirty="0"/>
          </a:p>
        </p:txBody>
      </p:sp>
      <p:pic>
        <p:nvPicPr>
          <p:cNvPr id="2050" name="Picture 2"/>
          <p:cNvPicPr>
            <a:picLocks noChangeAspect="1" noChangeArrowheads="1"/>
          </p:cNvPicPr>
          <p:nvPr/>
        </p:nvPicPr>
        <p:blipFill>
          <a:blip r:embed="rId3" cstate="print"/>
          <a:srcRect/>
          <a:stretch>
            <a:fillRect/>
          </a:stretch>
        </p:blipFill>
        <p:spPr bwMode="auto">
          <a:xfrm>
            <a:off x="169966" y="3895106"/>
            <a:ext cx="4065330" cy="275365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427038"/>
          </a:xfrm>
          <a:prstGeom prst="rect">
            <a:avLst/>
          </a:prstGeom>
          <a:noFill/>
          <a:ln w="9525">
            <a:noFill/>
            <a:miter lim="800000"/>
            <a:headEnd/>
            <a:tailEnd/>
          </a:ln>
          <a:effectLst/>
        </p:spPr>
        <p:txBody>
          <a:bodyPr wrap="square">
            <a:spAutoFit/>
          </a:bodyPr>
          <a:lstStyle/>
          <a:p>
            <a:pPr algn="l">
              <a:spcBef>
                <a:spcPct val="50000"/>
              </a:spcBef>
            </a:pPr>
            <a:r>
              <a:rPr lang="it-IT" sz="2200" dirty="0" smtClean="0">
                <a:solidFill>
                  <a:srgbClr val="FF0000"/>
                </a:solidFill>
              </a:rPr>
              <a:t>NOTE A PIÈ </a:t>
            </a:r>
            <a:r>
              <a:rPr lang="it-IT" sz="2200" dirty="0" err="1" smtClean="0">
                <a:solidFill>
                  <a:srgbClr val="FF0000"/>
                </a:solidFill>
              </a:rPr>
              <a:t>DI</a:t>
            </a:r>
            <a:r>
              <a:rPr lang="it-IT" sz="2200" dirty="0" smtClean="0">
                <a:solidFill>
                  <a:srgbClr val="FF0000"/>
                </a:solidFill>
              </a:rPr>
              <a:t> PAGINA E </a:t>
            </a:r>
            <a:r>
              <a:rPr lang="it-IT" sz="2200" dirty="0" err="1" smtClean="0">
                <a:solidFill>
                  <a:srgbClr val="FF0000"/>
                </a:solidFill>
              </a:rPr>
              <a:t>DI</a:t>
            </a:r>
            <a:r>
              <a:rPr lang="it-IT" sz="2200" dirty="0" smtClean="0">
                <a:solidFill>
                  <a:srgbClr val="FF0000"/>
                </a:solidFill>
              </a:rPr>
              <a:t> CHIUSURA </a:t>
            </a:r>
            <a:endParaRPr lang="it-IT" sz="2200" dirty="0">
              <a:solidFill>
                <a:srgbClr val="FF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207509" y="636320"/>
            <a:ext cx="2981325" cy="33528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l="21602" t="65082" r="52857" b="3963"/>
          <a:stretch>
            <a:fillRect/>
          </a:stretch>
        </p:blipFill>
        <p:spPr bwMode="auto">
          <a:xfrm>
            <a:off x="4548266" y="3176641"/>
            <a:ext cx="3503221" cy="256507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21602" t="65083" r="52857" b="4107"/>
          <a:stretch>
            <a:fillRect/>
          </a:stretch>
        </p:blipFill>
        <p:spPr bwMode="auto">
          <a:xfrm>
            <a:off x="5640780" y="4304805"/>
            <a:ext cx="3503220" cy="2553195"/>
          </a:xfrm>
          <a:prstGeom prst="rect">
            <a:avLst/>
          </a:prstGeom>
          <a:noFill/>
          <a:ln w="9525">
            <a:noFill/>
            <a:miter lim="800000"/>
            <a:headEnd/>
            <a:tailEnd/>
          </a:ln>
        </p:spPr>
      </p:pic>
      <p:sp>
        <p:nvSpPr>
          <p:cNvPr id="6" name="CasellaDiTesto 5"/>
          <p:cNvSpPr txBox="1"/>
          <p:nvPr/>
        </p:nvSpPr>
        <p:spPr>
          <a:xfrm>
            <a:off x="3443844" y="771896"/>
            <a:ext cx="5700156" cy="2308324"/>
          </a:xfrm>
          <a:prstGeom prst="rect">
            <a:avLst/>
          </a:prstGeom>
          <a:noFill/>
        </p:spPr>
        <p:txBody>
          <a:bodyPr wrap="square" rtlCol="0">
            <a:spAutoFit/>
          </a:bodyPr>
          <a:lstStyle/>
          <a:p>
            <a:r>
              <a:rPr lang="it-IT" dirty="0" smtClean="0"/>
              <a:t>Le </a:t>
            </a:r>
            <a:r>
              <a:rPr lang="it-IT" b="1" dirty="0" smtClean="0"/>
              <a:t>note a piè di pagina </a:t>
            </a:r>
            <a:r>
              <a:rPr lang="it-IT" dirty="0" smtClean="0"/>
              <a:t>possono essere visualizzate:</a:t>
            </a:r>
          </a:p>
          <a:p>
            <a:pPr marL="273050" indent="-190500">
              <a:buFont typeface="Arial" pitchFamily="34" charset="0"/>
              <a:buChar char="•"/>
            </a:pPr>
            <a:r>
              <a:rPr lang="it-IT" dirty="0" smtClean="0"/>
              <a:t>a fondo pagina</a:t>
            </a:r>
          </a:p>
          <a:p>
            <a:pPr marL="273050" indent="-190500">
              <a:buFont typeface="Arial" pitchFamily="34" charset="0"/>
              <a:buChar char="•"/>
            </a:pPr>
            <a:r>
              <a:rPr lang="it-IT" dirty="0" smtClean="0"/>
              <a:t>sotto il testo (appena sotto la fine del testo nella pagina)</a:t>
            </a:r>
          </a:p>
          <a:p>
            <a:endParaRPr lang="it-IT" dirty="0" smtClean="0"/>
          </a:p>
          <a:p>
            <a:r>
              <a:rPr lang="it-IT" dirty="0" smtClean="0"/>
              <a:t>Le note di chiusura possono essere visualizzate:</a:t>
            </a:r>
          </a:p>
          <a:p>
            <a:pPr marL="273050" indent="-190500">
              <a:buFont typeface="Arial" pitchFamily="34" charset="0"/>
              <a:buChar char="•"/>
            </a:pPr>
            <a:r>
              <a:rPr lang="it-IT" dirty="0" smtClean="0"/>
              <a:t>a fine documento</a:t>
            </a:r>
          </a:p>
          <a:p>
            <a:pPr marL="273050" indent="-190500">
              <a:buFont typeface="Arial" pitchFamily="34" charset="0"/>
              <a:buChar char="•"/>
            </a:pPr>
            <a:r>
              <a:rPr lang="it-IT" dirty="0" smtClean="0"/>
              <a:t>a fine sezione (utile in caso di note da inserire al termine di capitoli)</a:t>
            </a:r>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427038"/>
          </a:xfrm>
          <a:prstGeom prst="rect">
            <a:avLst/>
          </a:prstGeom>
          <a:noFill/>
          <a:ln w="9525">
            <a:noFill/>
            <a:miter lim="800000"/>
            <a:headEnd/>
            <a:tailEnd/>
          </a:ln>
          <a:effectLst/>
        </p:spPr>
        <p:txBody>
          <a:bodyPr wrap="square">
            <a:spAutoFit/>
          </a:bodyPr>
          <a:lstStyle/>
          <a:p>
            <a:pPr algn="l">
              <a:spcBef>
                <a:spcPct val="50000"/>
              </a:spcBef>
            </a:pPr>
            <a:r>
              <a:rPr lang="it-IT" sz="2200" dirty="0" smtClean="0">
                <a:solidFill>
                  <a:srgbClr val="FF0000"/>
                </a:solidFill>
              </a:rPr>
              <a:t>DIDASCALIE</a:t>
            </a:r>
            <a:endParaRPr lang="it-IT" sz="2200" dirty="0">
              <a:solidFill>
                <a:srgbClr val="FF0000"/>
              </a:solidFill>
            </a:endParaRPr>
          </a:p>
        </p:txBody>
      </p:sp>
      <p:sp>
        <p:nvSpPr>
          <p:cNvPr id="3" name="CasellaDiTesto 2"/>
          <p:cNvSpPr txBox="1"/>
          <p:nvPr/>
        </p:nvSpPr>
        <p:spPr>
          <a:xfrm>
            <a:off x="-1" y="439386"/>
            <a:ext cx="9144001" cy="646331"/>
          </a:xfrm>
          <a:prstGeom prst="rect">
            <a:avLst/>
          </a:prstGeom>
          <a:noFill/>
        </p:spPr>
        <p:txBody>
          <a:bodyPr wrap="square" rtlCol="0">
            <a:spAutoFit/>
          </a:bodyPr>
          <a:lstStyle/>
          <a:p>
            <a:pPr algn="just"/>
            <a:r>
              <a:rPr lang="it-IT" dirty="0" smtClean="0"/>
              <a:t>È possibile aggiungere didascalie a figure, tabelle, equazioni o altri oggetti fissi o mobili (che possono essere spostati all’interno del documento assieme alle didascalie).</a:t>
            </a:r>
            <a:endParaRPr lang="it-IT" dirty="0"/>
          </a:p>
        </p:txBody>
      </p:sp>
      <p:sp>
        <p:nvSpPr>
          <p:cNvPr id="4" name="CasellaDiTesto 3"/>
          <p:cNvSpPr txBox="1"/>
          <p:nvPr/>
        </p:nvSpPr>
        <p:spPr>
          <a:xfrm>
            <a:off x="0" y="1140031"/>
            <a:ext cx="3570465" cy="369332"/>
          </a:xfrm>
          <a:prstGeom prst="rect">
            <a:avLst/>
          </a:prstGeom>
          <a:noFill/>
        </p:spPr>
        <p:txBody>
          <a:bodyPr wrap="none" rtlCol="0">
            <a:spAutoFit/>
          </a:bodyPr>
          <a:lstStyle/>
          <a:p>
            <a:r>
              <a:rPr lang="it-IT" b="1" u="sng" dirty="0" smtClean="0"/>
              <a:t>Aggiungere didascalie a oggetti fissi</a:t>
            </a:r>
            <a:endParaRPr lang="it-IT" b="1" u="sng" dirty="0"/>
          </a:p>
        </p:txBody>
      </p:sp>
      <p:sp>
        <p:nvSpPr>
          <p:cNvPr id="5" name="CasellaDiTesto 4"/>
          <p:cNvSpPr txBox="1"/>
          <p:nvPr/>
        </p:nvSpPr>
        <p:spPr>
          <a:xfrm>
            <a:off x="0" y="1555667"/>
            <a:ext cx="9144000" cy="646331"/>
          </a:xfrm>
          <a:prstGeom prst="rect">
            <a:avLst/>
          </a:prstGeom>
          <a:noFill/>
        </p:spPr>
        <p:txBody>
          <a:bodyPr wrap="square" rtlCol="0">
            <a:spAutoFit/>
          </a:bodyPr>
          <a:lstStyle/>
          <a:p>
            <a:r>
              <a:rPr lang="it-IT" dirty="0" smtClean="0"/>
              <a:t>Selezionare l’oggetto cui associare la didascalia.</a:t>
            </a:r>
          </a:p>
          <a:p>
            <a:r>
              <a:rPr lang="it-IT" i="1" dirty="0" smtClean="0"/>
              <a:t>scheda </a:t>
            </a:r>
            <a:r>
              <a:rPr lang="it-IT" dirty="0" smtClean="0"/>
              <a:t> </a:t>
            </a:r>
            <a:r>
              <a:rPr lang="it-IT" b="1" dirty="0" smtClean="0"/>
              <a:t>Riferimenti</a:t>
            </a:r>
            <a:r>
              <a:rPr lang="it-IT" dirty="0" smtClean="0"/>
              <a:t> </a:t>
            </a:r>
            <a:r>
              <a:rPr lang="it-IT" dirty="0" smtClean="0">
                <a:sym typeface="Symbol"/>
              </a:rPr>
              <a:t> </a:t>
            </a:r>
            <a:r>
              <a:rPr lang="it-IT" i="1" dirty="0" smtClean="0">
                <a:sym typeface="Symbol"/>
              </a:rPr>
              <a:t>gruppo</a:t>
            </a:r>
            <a:r>
              <a:rPr lang="it-IT" dirty="0" smtClean="0">
                <a:sym typeface="Symbol"/>
              </a:rPr>
              <a:t> </a:t>
            </a:r>
            <a:r>
              <a:rPr lang="it-IT" b="1" dirty="0" smtClean="0">
                <a:sym typeface="Symbol"/>
              </a:rPr>
              <a:t>Didascalie</a:t>
            </a:r>
            <a:r>
              <a:rPr lang="it-IT" dirty="0" smtClean="0">
                <a:sym typeface="Symbol"/>
              </a:rPr>
              <a:t>  </a:t>
            </a:r>
            <a:r>
              <a:rPr lang="it-IT" b="1" dirty="0" smtClean="0">
                <a:sym typeface="Symbol"/>
              </a:rPr>
              <a:t>Inserisci didascalia</a:t>
            </a:r>
            <a:r>
              <a:rPr lang="it-IT" dirty="0" smtClean="0">
                <a:sym typeface="Symbol"/>
              </a:rPr>
              <a:t>  si apre la finestra </a:t>
            </a:r>
            <a:r>
              <a:rPr lang="it-IT" b="1" dirty="0" smtClean="0">
                <a:sym typeface="Symbol"/>
              </a:rPr>
              <a:t>Didascalia</a:t>
            </a:r>
            <a:r>
              <a:rPr lang="it-IT" dirty="0" smtClean="0">
                <a:sym typeface="Symbol"/>
              </a:rPr>
              <a:t>.</a:t>
            </a:r>
            <a:endParaRPr lang="it-IT" dirty="0"/>
          </a:p>
        </p:txBody>
      </p:sp>
      <p:pic>
        <p:nvPicPr>
          <p:cNvPr id="1026" name="Picture 2"/>
          <p:cNvPicPr>
            <a:picLocks noChangeAspect="1" noChangeArrowheads="1"/>
          </p:cNvPicPr>
          <p:nvPr/>
        </p:nvPicPr>
        <p:blipFill>
          <a:blip r:embed="rId3" cstate="print"/>
          <a:srcRect/>
          <a:stretch>
            <a:fillRect/>
          </a:stretch>
        </p:blipFill>
        <p:spPr bwMode="auto">
          <a:xfrm>
            <a:off x="199840" y="2199286"/>
            <a:ext cx="3400425" cy="2295525"/>
          </a:xfrm>
          <a:prstGeom prst="rect">
            <a:avLst/>
          </a:prstGeom>
          <a:noFill/>
          <a:ln w="9525">
            <a:noFill/>
            <a:miter lim="800000"/>
            <a:headEnd/>
            <a:tailEnd/>
          </a:ln>
        </p:spPr>
      </p:pic>
      <p:sp>
        <p:nvSpPr>
          <p:cNvPr id="7" name="CasellaDiTesto 6"/>
          <p:cNvSpPr txBox="1"/>
          <p:nvPr/>
        </p:nvSpPr>
        <p:spPr>
          <a:xfrm>
            <a:off x="3764478" y="2315688"/>
            <a:ext cx="5379522" cy="3970318"/>
          </a:xfrm>
          <a:prstGeom prst="rect">
            <a:avLst/>
          </a:prstGeom>
          <a:noFill/>
        </p:spPr>
        <p:txBody>
          <a:bodyPr wrap="square" rtlCol="0">
            <a:spAutoFit/>
          </a:bodyPr>
          <a:lstStyle/>
          <a:p>
            <a:pPr marL="177800" indent="-177800" algn="just">
              <a:buFont typeface="Arial" pitchFamily="34" charset="0"/>
              <a:buChar char="•"/>
            </a:pPr>
            <a:r>
              <a:rPr lang="it-IT" dirty="0" smtClean="0"/>
              <a:t>Selezionare una delle etichette proposte (1), oppure premere il pulsante </a:t>
            </a:r>
            <a:r>
              <a:rPr lang="it-IT" b="1" dirty="0" smtClean="0"/>
              <a:t>Nuova </a:t>
            </a:r>
            <a:r>
              <a:rPr lang="it-IT" b="1" dirty="0" err="1" smtClean="0"/>
              <a:t>etichetta…</a:t>
            </a:r>
            <a:r>
              <a:rPr lang="it-IT" dirty="0" smtClean="0"/>
              <a:t> ed inserirne una nuova (2). </a:t>
            </a:r>
          </a:p>
          <a:p>
            <a:pPr marL="177800" indent="-177800" algn="just">
              <a:buFont typeface="Arial" pitchFamily="34" charset="0"/>
              <a:buChar char="•"/>
            </a:pPr>
            <a:r>
              <a:rPr lang="it-IT" dirty="0" smtClean="0"/>
              <a:t>Selezionare la posizione per la didascalia (3).</a:t>
            </a:r>
          </a:p>
          <a:p>
            <a:pPr marL="177800" indent="-177800" algn="just">
              <a:buFont typeface="Arial" pitchFamily="34" charset="0"/>
              <a:buChar char="•"/>
            </a:pPr>
            <a:r>
              <a:rPr lang="it-IT" dirty="0" smtClean="0"/>
              <a:t>Premere il pulsante </a:t>
            </a:r>
            <a:r>
              <a:rPr lang="it-IT" b="1" dirty="0" err="1" smtClean="0"/>
              <a:t>Numerazione…</a:t>
            </a:r>
            <a:r>
              <a:rPr lang="it-IT" dirty="0" smtClean="0"/>
              <a:t> (4) per aprire la finestra </a:t>
            </a:r>
            <a:r>
              <a:rPr lang="it-IT" b="1" dirty="0" smtClean="0"/>
              <a:t>Numerazione didascalie</a:t>
            </a:r>
            <a:r>
              <a:rPr lang="it-IT" dirty="0" smtClean="0"/>
              <a:t> che permette di impostarne il formato numerico e decidere se includere il numero di capitolo.</a:t>
            </a:r>
          </a:p>
          <a:p>
            <a:pPr marL="177800" indent="-177800" algn="just">
              <a:buFont typeface="Arial" pitchFamily="34" charset="0"/>
              <a:buChar char="•"/>
            </a:pPr>
            <a:r>
              <a:rPr lang="it-IT" dirty="0" smtClean="0"/>
              <a:t>Selezionare il formato numerazione tra quelli predefiniti (5)</a:t>
            </a:r>
          </a:p>
          <a:p>
            <a:pPr marL="177800" indent="-177800" algn="just">
              <a:buFont typeface="Arial" pitchFamily="34" charset="0"/>
              <a:buChar char="•"/>
            </a:pPr>
            <a:r>
              <a:rPr lang="it-IT" dirty="0" smtClean="0"/>
              <a:t>Includere/escludere il numero di capitolo (6)</a:t>
            </a:r>
          </a:p>
          <a:p>
            <a:pPr marL="177800" indent="-177800" algn="just">
              <a:buFont typeface="Arial" pitchFamily="34" charset="0"/>
              <a:buChar char="•"/>
            </a:pPr>
            <a:r>
              <a:rPr lang="it-IT" dirty="0" smtClean="0"/>
              <a:t>Nella casella Didascalia (7) digitare (dopo l’etichetta) l’eventuale testo personalizzato da aggiungere alla didascalia</a:t>
            </a:r>
            <a:endParaRPr lang="it-IT" dirty="0"/>
          </a:p>
        </p:txBody>
      </p:sp>
      <p:sp>
        <p:nvSpPr>
          <p:cNvPr id="8" name="Ovale 7"/>
          <p:cNvSpPr/>
          <p:nvPr/>
        </p:nvSpPr>
        <p:spPr>
          <a:xfrm>
            <a:off x="1457645" y="3112936"/>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1</a:t>
            </a:r>
            <a:endParaRPr lang="it-IT" sz="1400" b="1" dirty="0">
              <a:solidFill>
                <a:schemeClr val="tx1"/>
              </a:solidFill>
            </a:endParaRPr>
          </a:p>
        </p:txBody>
      </p:sp>
      <p:sp>
        <p:nvSpPr>
          <p:cNvPr id="9" name="Ovale 8"/>
          <p:cNvSpPr/>
          <p:nvPr/>
        </p:nvSpPr>
        <p:spPr>
          <a:xfrm>
            <a:off x="210736" y="383733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2</a:t>
            </a:r>
            <a:endParaRPr lang="it-IT" sz="1400" b="1" dirty="0">
              <a:solidFill>
                <a:schemeClr val="tx1"/>
              </a:solidFill>
            </a:endParaRPr>
          </a:p>
        </p:txBody>
      </p:sp>
      <p:sp>
        <p:nvSpPr>
          <p:cNvPr id="10" name="Ovale 9"/>
          <p:cNvSpPr/>
          <p:nvPr/>
        </p:nvSpPr>
        <p:spPr>
          <a:xfrm>
            <a:off x="2312669" y="3374192"/>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3</a:t>
            </a:r>
            <a:endParaRPr lang="it-IT" sz="1400" b="1" dirty="0">
              <a:solidFill>
                <a:schemeClr val="tx1"/>
              </a:solidFill>
            </a:endParaRPr>
          </a:p>
        </p:txBody>
      </p:sp>
      <p:pic>
        <p:nvPicPr>
          <p:cNvPr id="1027" name="Picture 3"/>
          <p:cNvPicPr>
            <a:picLocks noChangeAspect="1" noChangeArrowheads="1"/>
          </p:cNvPicPr>
          <p:nvPr/>
        </p:nvPicPr>
        <p:blipFill>
          <a:blip r:embed="rId4" cstate="print"/>
          <a:srcRect/>
          <a:stretch>
            <a:fillRect/>
          </a:stretch>
        </p:blipFill>
        <p:spPr bwMode="auto">
          <a:xfrm>
            <a:off x="196067" y="4668610"/>
            <a:ext cx="2647950" cy="1962150"/>
          </a:xfrm>
          <a:prstGeom prst="rect">
            <a:avLst/>
          </a:prstGeom>
          <a:noFill/>
          <a:ln w="9525">
            <a:noFill/>
            <a:miter lim="800000"/>
            <a:headEnd/>
            <a:tailEnd/>
          </a:ln>
        </p:spPr>
      </p:pic>
      <p:sp>
        <p:nvSpPr>
          <p:cNvPr id="12" name="Ovale 11"/>
          <p:cNvSpPr/>
          <p:nvPr/>
        </p:nvSpPr>
        <p:spPr>
          <a:xfrm>
            <a:off x="2514551" y="3813579"/>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4</a:t>
            </a:r>
            <a:endParaRPr lang="it-IT" sz="1400" b="1" dirty="0">
              <a:solidFill>
                <a:schemeClr val="tx1"/>
              </a:solidFill>
            </a:endParaRPr>
          </a:p>
        </p:txBody>
      </p:sp>
      <p:sp>
        <p:nvSpPr>
          <p:cNvPr id="13" name="Ovale 12"/>
          <p:cNvSpPr/>
          <p:nvPr/>
        </p:nvSpPr>
        <p:spPr>
          <a:xfrm>
            <a:off x="1386396" y="5012987"/>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5</a:t>
            </a:r>
            <a:endParaRPr lang="it-IT" sz="1400" b="1" dirty="0">
              <a:solidFill>
                <a:schemeClr val="tx1"/>
              </a:solidFill>
            </a:endParaRPr>
          </a:p>
        </p:txBody>
      </p:sp>
      <p:sp>
        <p:nvSpPr>
          <p:cNvPr id="14" name="Ovale 13"/>
          <p:cNvSpPr/>
          <p:nvPr/>
        </p:nvSpPr>
        <p:spPr>
          <a:xfrm>
            <a:off x="258240" y="5476125"/>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6</a:t>
            </a:r>
            <a:endParaRPr lang="it-IT" sz="1400" b="1" dirty="0">
              <a:solidFill>
                <a:schemeClr val="tx1"/>
              </a:solidFill>
            </a:endParaRPr>
          </a:p>
        </p:txBody>
      </p:sp>
      <p:sp>
        <p:nvSpPr>
          <p:cNvPr id="15" name="Ovale 14"/>
          <p:cNvSpPr/>
          <p:nvPr/>
        </p:nvSpPr>
        <p:spPr>
          <a:xfrm>
            <a:off x="1042008" y="2697299"/>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7</a:t>
            </a:r>
            <a:endParaRPr lang="it-IT" sz="1400" b="1" dirty="0">
              <a:solidFill>
                <a:schemeClr val="tx1"/>
              </a:solidFill>
            </a:endParaRPr>
          </a:p>
        </p:txBody>
      </p:sp>
      <p:cxnSp>
        <p:nvCxnSpPr>
          <p:cNvPr id="17" name="Connettore 2 16"/>
          <p:cNvCxnSpPr/>
          <p:nvPr/>
        </p:nvCxnSpPr>
        <p:spPr>
          <a:xfrm flipH="1">
            <a:off x="2588821" y="4013860"/>
            <a:ext cx="201880" cy="6293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2308324"/>
          </a:xfrm>
          <a:prstGeom prst="rect">
            <a:avLst/>
          </a:prstGeom>
        </p:spPr>
        <p:txBody>
          <a:bodyPr wrap="square">
            <a:spAutoFit/>
          </a:bodyPr>
          <a:lstStyle/>
          <a:p>
            <a:pPr algn="just"/>
            <a:r>
              <a:rPr lang="it-IT" i="1" u="sng" dirty="0" smtClean="0"/>
              <a:t>NOTE</a:t>
            </a:r>
            <a:r>
              <a:rPr lang="it-IT" dirty="0" smtClean="0"/>
              <a:t>: </a:t>
            </a:r>
          </a:p>
          <a:p>
            <a:pPr marL="342900" indent="-342900" algn="just">
              <a:buFont typeface="+mj-lt"/>
              <a:buAutoNum type="arabicPeriod"/>
            </a:pPr>
            <a:r>
              <a:rPr lang="it-IT" dirty="0" smtClean="0"/>
              <a:t>L’etichetta e il testo vengono inseriti nel documento come testo, mentre la numerazione è inserita come </a:t>
            </a:r>
            <a:r>
              <a:rPr lang="it-IT" u="sng" dirty="0" smtClean="0"/>
              <a:t>codice di campo</a:t>
            </a:r>
            <a:r>
              <a:rPr lang="it-IT" dirty="0" smtClean="0"/>
              <a:t>. </a:t>
            </a:r>
          </a:p>
          <a:p>
            <a:pPr marL="342900" indent="-342900" algn="just">
              <a:buFont typeface="+mj-lt"/>
              <a:buAutoNum type="arabicPeriod"/>
            </a:pPr>
            <a:r>
              <a:rPr lang="it-IT" dirty="0" smtClean="0"/>
              <a:t>L’intera didascalia inserita viene automaticamente formattata con stile didascalia.</a:t>
            </a:r>
          </a:p>
          <a:p>
            <a:pPr marL="342900" indent="-342900" algn="just">
              <a:buFont typeface="+mj-lt"/>
              <a:buAutoNum type="arabicPeriod"/>
            </a:pPr>
            <a:r>
              <a:rPr lang="it-IT" dirty="0" smtClean="0"/>
              <a:t>L’aggiunta di nuove didascalie determina l’aggiornamento di tutti i numeri di didascalia presenti.</a:t>
            </a:r>
          </a:p>
          <a:p>
            <a:pPr marL="342900" indent="-342900" algn="just">
              <a:buFont typeface="+mj-lt"/>
              <a:buAutoNum type="arabicPeriod"/>
            </a:pPr>
            <a:r>
              <a:rPr lang="it-IT" dirty="0" smtClean="0"/>
              <a:t>L’eliminazione di una didascalia NON determina l’aggiornamento della numerazione delle didascalie rimanenti: è necessario effettuare manualmente l’aggiornamento.</a:t>
            </a:r>
            <a:endParaRPr lang="it-IT" dirty="0"/>
          </a:p>
        </p:txBody>
      </p:sp>
      <p:pic>
        <p:nvPicPr>
          <p:cNvPr id="6" name="Picture 3"/>
          <p:cNvPicPr>
            <a:picLocks noChangeAspect="1" noChangeArrowheads="1"/>
          </p:cNvPicPr>
          <p:nvPr/>
        </p:nvPicPr>
        <p:blipFill>
          <a:blip r:embed="rId2" cstate="print"/>
          <a:srcRect l="24156" t="30811" r="27792" b="40958"/>
          <a:stretch>
            <a:fillRect/>
          </a:stretch>
        </p:blipFill>
        <p:spPr bwMode="auto">
          <a:xfrm>
            <a:off x="1282536" y="2576946"/>
            <a:ext cx="6590805" cy="2339439"/>
          </a:xfrm>
          <a:prstGeom prst="rect">
            <a:avLst/>
          </a:prstGeom>
          <a:noFill/>
          <a:ln w="9525">
            <a:noFill/>
            <a:miter lim="800000"/>
            <a:headEnd/>
            <a:tailEnd/>
          </a:ln>
        </p:spPr>
      </p:pic>
      <p:cxnSp>
        <p:nvCxnSpPr>
          <p:cNvPr id="8" name="Connettore 2 7"/>
          <p:cNvCxnSpPr/>
          <p:nvPr/>
        </p:nvCxnSpPr>
        <p:spPr>
          <a:xfrm>
            <a:off x="403761" y="3289465"/>
            <a:ext cx="109253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332508" y="2933206"/>
            <a:ext cx="1116011" cy="369332"/>
          </a:xfrm>
          <a:prstGeom prst="rect">
            <a:avLst/>
          </a:prstGeom>
          <a:noFill/>
        </p:spPr>
        <p:txBody>
          <a:bodyPr wrap="none" rtlCol="0">
            <a:spAutoFit/>
          </a:bodyPr>
          <a:lstStyle/>
          <a:p>
            <a:r>
              <a:rPr lang="it-IT" dirty="0" smtClean="0"/>
              <a:t>immagine</a:t>
            </a:r>
            <a:endParaRPr lang="it-IT" dirty="0"/>
          </a:p>
        </p:txBody>
      </p:sp>
      <p:cxnSp>
        <p:nvCxnSpPr>
          <p:cNvPr id="11" name="Connettore 2 10"/>
          <p:cNvCxnSpPr/>
          <p:nvPr/>
        </p:nvCxnSpPr>
        <p:spPr>
          <a:xfrm flipH="1" flipV="1">
            <a:off x="1549729" y="4836249"/>
            <a:ext cx="775" cy="1548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1436914" y="4548249"/>
            <a:ext cx="225629" cy="28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377513" y="6311709"/>
            <a:ext cx="2404504" cy="369332"/>
          </a:xfrm>
          <a:prstGeom prst="rect">
            <a:avLst/>
          </a:prstGeom>
          <a:noFill/>
        </p:spPr>
        <p:txBody>
          <a:bodyPr wrap="none" rtlCol="0">
            <a:spAutoFit/>
          </a:bodyPr>
          <a:lstStyle/>
          <a:p>
            <a:r>
              <a:rPr lang="it-IT" dirty="0" smtClean="0"/>
              <a:t>etichetta personalizzata</a:t>
            </a:r>
            <a:endParaRPr lang="it-IT" dirty="0"/>
          </a:p>
        </p:txBody>
      </p:sp>
      <p:sp>
        <p:nvSpPr>
          <p:cNvPr id="16" name="Rettangolo 15"/>
          <p:cNvSpPr/>
          <p:nvPr/>
        </p:nvSpPr>
        <p:spPr>
          <a:xfrm>
            <a:off x="1686296" y="4548249"/>
            <a:ext cx="95003" cy="28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1805049" y="4548249"/>
            <a:ext cx="5940000" cy="288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2 19"/>
          <p:cNvCxnSpPr/>
          <p:nvPr/>
        </p:nvCxnSpPr>
        <p:spPr>
          <a:xfrm flipH="1" flipV="1">
            <a:off x="1721922" y="4836249"/>
            <a:ext cx="0" cy="11160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1591298" y="5907948"/>
            <a:ext cx="3771802" cy="369332"/>
          </a:xfrm>
          <a:prstGeom prst="rect">
            <a:avLst/>
          </a:prstGeom>
          <a:noFill/>
        </p:spPr>
        <p:txBody>
          <a:bodyPr wrap="none" rtlCol="0">
            <a:spAutoFit/>
          </a:bodyPr>
          <a:lstStyle/>
          <a:p>
            <a:r>
              <a:rPr lang="it-IT" dirty="0" smtClean="0"/>
              <a:t>numero progressivo (codice di campo)</a:t>
            </a:r>
            <a:endParaRPr lang="it-IT" dirty="0"/>
          </a:p>
        </p:txBody>
      </p:sp>
      <p:cxnSp>
        <p:nvCxnSpPr>
          <p:cNvPr id="30" name="Connettore 2 29"/>
          <p:cNvCxnSpPr/>
          <p:nvPr/>
        </p:nvCxnSpPr>
        <p:spPr>
          <a:xfrm flipV="1">
            <a:off x="1935685" y="4821382"/>
            <a:ext cx="0" cy="73627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1733802" y="5539813"/>
            <a:ext cx="2058320" cy="369332"/>
          </a:xfrm>
          <a:prstGeom prst="rect">
            <a:avLst/>
          </a:prstGeom>
          <a:noFill/>
        </p:spPr>
        <p:txBody>
          <a:bodyPr wrap="none" rtlCol="0">
            <a:spAutoFit/>
          </a:bodyPr>
          <a:lstStyle/>
          <a:p>
            <a:r>
              <a:rPr lang="it-IT" dirty="0" smtClean="0"/>
              <a:t>testo personalizzato</a:t>
            </a:r>
            <a:endParaRPr lang="it-IT" dirty="0"/>
          </a:p>
        </p:txBody>
      </p:sp>
      <p:pic>
        <p:nvPicPr>
          <p:cNvPr id="2051" name="Picture 3"/>
          <p:cNvPicPr>
            <a:picLocks noChangeAspect="1" noChangeArrowheads="1"/>
          </p:cNvPicPr>
          <p:nvPr/>
        </p:nvPicPr>
        <p:blipFill>
          <a:blip r:embed="rId3" cstate="print"/>
          <a:srcRect/>
          <a:stretch>
            <a:fillRect/>
          </a:stretch>
        </p:blipFill>
        <p:spPr bwMode="auto">
          <a:xfrm>
            <a:off x="5436858" y="5082640"/>
            <a:ext cx="2329100" cy="1572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218663"/>
            <a:ext cx="3804503" cy="369332"/>
          </a:xfrm>
          <a:prstGeom prst="rect">
            <a:avLst/>
          </a:prstGeom>
          <a:noFill/>
        </p:spPr>
        <p:txBody>
          <a:bodyPr wrap="none" rtlCol="0">
            <a:spAutoFit/>
          </a:bodyPr>
          <a:lstStyle/>
          <a:p>
            <a:r>
              <a:rPr lang="it-IT" b="1" u="sng" dirty="0" smtClean="0"/>
              <a:t>Aggiungere didascalie a oggetti mobili</a:t>
            </a:r>
            <a:endParaRPr lang="it-IT" b="1" u="sng" dirty="0"/>
          </a:p>
        </p:txBody>
      </p:sp>
      <p:sp>
        <p:nvSpPr>
          <p:cNvPr id="3" name="Rettangolo 2"/>
          <p:cNvSpPr/>
          <p:nvPr/>
        </p:nvSpPr>
        <p:spPr>
          <a:xfrm>
            <a:off x="0" y="4549676"/>
            <a:ext cx="9144000" cy="2308324"/>
          </a:xfrm>
          <a:prstGeom prst="rect">
            <a:avLst/>
          </a:prstGeom>
        </p:spPr>
        <p:txBody>
          <a:bodyPr wrap="square">
            <a:spAutoFit/>
          </a:bodyPr>
          <a:lstStyle/>
          <a:p>
            <a:pPr marL="177800" indent="-177800">
              <a:buFont typeface="Arial" pitchFamily="34" charset="0"/>
              <a:buChar char="•"/>
            </a:pPr>
            <a:r>
              <a:rPr lang="it-IT" dirty="0" smtClean="0"/>
              <a:t>Inserire una casella di testo selezionando </a:t>
            </a:r>
            <a:r>
              <a:rPr lang="it-IT" i="1" dirty="0" smtClean="0"/>
              <a:t>scheda </a:t>
            </a:r>
            <a:r>
              <a:rPr lang="it-IT" dirty="0" smtClean="0"/>
              <a:t> </a:t>
            </a:r>
            <a:r>
              <a:rPr lang="it-IT" b="1" dirty="0" smtClean="0"/>
              <a:t>Inserisci </a:t>
            </a:r>
            <a:r>
              <a:rPr lang="it-IT" dirty="0" smtClean="0">
                <a:sym typeface="Symbol"/>
              </a:rPr>
              <a:t> </a:t>
            </a:r>
            <a:r>
              <a:rPr lang="it-IT" i="1" dirty="0" smtClean="0">
                <a:sym typeface="Symbol"/>
              </a:rPr>
              <a:t>gruppo</a:t>
            </a:r>
            <a:r>
              <a:rPr lang="it-IT" dirty="0" smtClean="0">
                <a:sym typeface="Symbol"/>
              </a:rPr>
              <a:t> </a:t>
            </a:r>
            <a:r>
              <a:rPr lang="it-IT" b="1" dirty="0" smtClean="0">
                <a:sym typeface="Symbol"/>
              </a:rPr>
              <a:t>Testo</a:t>
            </a:r>
            <a:r>
              <a:rPr lang="it-IT" dirty="0" smtClean="0">
                <a:sym typeface="Symbol"/>
              </a:rPr>
              <a:t>  </a:t>
            </a:r>
            <a:r>
              <a:rPr lang="it-IT" b="1" dirty="0" smtClean="0">
                <a:sym typeface="Symbol"/>
              </a:rPr>
              <a:t>Casella di testo</a:t>
            </a:r>
            <a:r>
              <a:rPr lang="it-IT" dirty="0" smtClean="0">
                <a:sym typeface="Symbol"/>
              </a:rPr>
              <a:t>  </a:t>
            </a:r>
            <a:r>
              <a:rPr lang="it-IT" b="1" dirty="0" smtClean="0">
                <a:sym typeface="Symbol"/>
              </a:rPr>
              <a:t>Disegna casella di testo</a:t>
            </a:r>
          </a:p>
          <a:p>
            <a:pPr marL="177800" indent="-177800">
              <a:buFont typeface="Arial" pitchFamily="34" charset="0"/>
              <a:buChar char="•"/>
            </a:pPr>
            <a:r>
              <a:rPr lang="it-IT" dirty="0" smtClean="0">
                <a:sym typeface="Symbol"/>
              </a:rPr>
              <a:t>inserire nella casella di testo l’immagine/oggetto/… cui associare la didascalia</a:t>
            </a:r>
          </a:p>
          <a:p>
            <a:pPr marL="177800" indent="-177800">
              <a:buFont typeface="Arial" pitchFamily="34" charset="0"/>
              <a:buChar char="•"/>
            </a:pPr>
            <a:r>
              <a:rPr lang="it-IT" dirty="0" smtClean="0">
                <a:sym typeface="Symbol"/>
              </a:rPr>
              <a:t>selezionare l’oggetto e procedere come per l’aggiunta di etichette ad oggetti fissi.</a:t>
            </a:r>
          </a:p>
          <a:p>
            <a:pPr marL="177800" indent="-177800"/>
            <a:endParaRPr lang="it-IT" dirty="0" smtClean="0">
              <a:sym typeface="Symbol"/>
            </a:endParaRPr>
          </a:p>
          <a:p>
            <a:pPr algn="just"/>
            <a:r>
              <a:rPr lang="it-IT" dirty="0" smtClean="0">
                <a:sym typeface="Symbol"/>
              </a:rPr>
              <a:t>L’oggetto e la didascalia inseriti nella casella di testo possono così essere spostati insieme. Lo spostamento NON aggiorna sempre la numerazione delle didascalie presenti all’interno delle caselle di testo. </a:t>
            </a:r>
          </a:p>
        </p:txBody>
      </p:sp>
      <p:sp>
        <p:nvSpPr>
          <p:cNvPr id="11" name="CasellaDiTesto 10"/>
          <p:cNvSpPr txBox="1"/>
          <p:nvPr/>
        </p:nvSpPr>
        <p:spPr>
          <a:xfrm>
            <a:off x="0" y="0"/>
            <a:ext cx="9144000" cy="646331"/>
          </a:xfrm>
          <a:prstGeom prst="rect">
            <a:avLst/>
          </a:prstGeom>
          <a:noFill/>
        </p:spPr>
        <p:txBody>
          <a:bodyPr wrap="square" rtlCol="0">
            <a:spAutoFit/>
          </a:bodyPr>
          <a:lstStyle/>
          <a:p>
            <a:r>
              <a:rPr lang="it-IT" b="1" u="sng" dirty="0" smtClean="0"/>
              <a:t>Eliminazione</a:t>
            </a:r>
          </a:p>
          <a:p>
            <a:r>
              <a:rPr lang="it-IT" dirty="0" smtClean="0"/>
              <a:t>Selezionare l’intera didascalia e premere CANC.</a:t>
            </a:r>
            <a:endParaRPr lang="it-IT" dirty="0"/>
          </a:p>
        </p:txBody>
      </p:sp>
      <p:sp>
        <p:nvSpPr>
          <p:cNvPr id="12" name="CasellaDiTesto 11"/>
          <p:cNvSpPr txBox="1"/>
          <p:nvPr/>
        </p:nvSpPr>
        <p:spPr>
          <a:xfrm>
            <a:off x="0" y="760019"/>
            <a:ext cx="9144000" cy="2308324"/>
          </a:xfrm>
          <a:prstGeom prst="rect">
            <a:avLst/>
          </a:prstGeom>
          <a:noFill/>
        </p:spPr>
        <p:txBody>
          <a:bodyPr wrap="square" rtlCol="0">
            <a:spAutoFit/>
          </a:bodyPr>
          <a:lstStyle/>
          <a:p>
            <a:r>
              <a:rPr lang="it-IT" b="1" u="sng" dirty="0" smtClean="0"/>
              <a:t>Modifica di etichetta/formato numero delle didascalie dello stesso tipo</a:t>
            </a:r>
          </a:p>
          <a:p>
            <a:pPr marL="177800" indent="-177800">
              <a:buFont typeface="Arial" pitchFamily="34" charset="0"/>
              <a:buChar char="•"/>
            </a:pPr>
            <a:r>
              <a:rPr lang="it-IT" dirty="0" smtClean="0"/>
              <a:t>Selezionare il numero di una didascalia che utilizza l’etichetta/formato numero che si desidera modificare.</a:t>
            </a:r>
          </a:p>
          <a:p>
            <a:pPr marL="177800" indent="-177800">
              <a:buFont typeface="Arial" pitchFamily="34" charset="0"/>
              <a:buChar char="•"/>
            </a:pPr>
            <a:r>
              <a:rPr lang="it-IT" dirty="0" smtClean="0"/>
              <a:t>Selezionare </a:t>
            </a:r>
            <a:r>
              <a:rPr lang="it-IT" i="1" dirty="0" smtClean="0"/>
              <a:t>scheda </a:t>
            </a:r>
            <a:r>
              <a:rPr lang="it-IT" dirty="0" smtClean="0"/>
              <a:t> </a:t>
            </a:r>
            <a:r>
              <a:rPr lang="it-IT" b="1" dirty="0" smtClean="0"/>
              <a:t>Riferimenti</a:t>
            </a:r>
            <a:r>
              <a:rPr lang="it-IT" dirty="0" smtClean="0"/>
              <a:t> </a:t>
            </a:r>
            <a:r>
              <a:rPr lang="it-IT" dirty="0" smtClean="0">
                <a:sym typeface="Symbol"/>
              </a:rPr>
              <a:t> </a:t>
            </a:r>
            <a:r>
              <a:rPr lang="it-IT" i="1" dirty="0" smtClean="0">
                <a:sym typeface="Symbol"/>
              </a:rPr>
              <a:t>gruppo</a:t>
            </a:r>
            <a:r>
              <a:rPr lang="it-IT" dirty="0" smtClean="0">
                <a:sym typeface="Symbol"/>
              </a:rPr>
              <a:t> </a:t>
            </a:r>
            <a:r>
              <a:rPr lang="it-IT" b="1" dirty="0" smtClean="0">
                <a:sym typeface="Symbol"/>
              </a:rPr>
              <a:t>Didascalie</a:t>
            </a:r>
            <a:r>
              <a:rPr lang="it-IT" dirty="0" smtClean="0">
                <a:sym typeface="Symbol"/>
              </a:rPr>
              <a:t>  </a:t>
            </a:r>
            <a:r>
              <a:rPr lang="it-IT" b="1" dirty="0" smtClean="0">
                <a:sym typeface="Symbol"/>
              </a:rPr>
              <a:t>Inserisci didascalia</a:t>
            </a:r>
            <a:r>
              <a:rPr lang="it-IT" dirty="0" smtClean="0">
                <a:sym typeface="Symbol"/>
              </a:rPr>
              <a:t>  si apre la finestra </a:t>
            </a:r>
            <a:r>
              <a:rPr lang="it-IT" b="1" dirty="0" smtClean="0">
                <a:sym typeface="Symbol"/>
              </a:rPr>
              <a:t>Didascalia</a:t>
            </a:r>
          </a:p>
          <a:p>
            <a:pPr marL="177800" indent="-177800">
              <a:buFont typeface="Arial" pitchFamily="34" charset="0"/>
              <a:buChar char="•"/>
            </a:pPr>
            <a:r>
              <a:rPr lang="it-IT" dirty="0" smtClean="0">
                <a:sym typeface="Symbol"/>
              </a:rPr>
              <a:t>Cambiare l’etichetta/formato numero e premere OK.</a:t>
            </a:r>
          </a:p>
          <a:p>
            <a:r>
              <a:rPr lang="it-IT" dirty="0" smtClean="0">
                <a:sym typeface="Symbol"/>
              </a:rPr>
              <a:t>Vengono automaticamente aggiornate tutte le didascalie associate all’etichetta della didascalia selezionata. </a:t>
            </a:r>
            <a:endParaRPr lang="it-IT" dirty="0"/>
          </a:p>
        </p:txBody>
      </p:sp>
      <p:sp>
        <p:nvSpPr>
          <p:cNvPr id="13" name="CasellaDiTesto 12"/>
          <p:cNvSpPr txBox="1"/>
          <p:nvPr/>
        </p:nvSpPr>
        <p:spPr>
          <a:xfrm>
            <a:off x="0" y="3123212"/>
            <a:ext cx="9144000" cy="923330"/>
          </a:xfrm>
          <a:prstGeom prst="rect">
            <a:avLst/>
          </a:prstGeom>
          <a:noFill/>
        </p:spPr>
        <p:txBody>
          <a:bodyPr wrap="square" rtlCol="0">
            <a:spAutoFit/>
          </a:bodyPr>
          <a:lstStyle/>
          <a:p>
            <a:r>
              <a:rPr lang="it-IT" b="1" u="sng" dirty="0" smtClean="0"/>
              <a:t>Aggiornare la numerazione</a:t>
            </a:r>
          </a:p>
          <a:p>
            <a:pPr algn="just"/>
            <a:r>
              <a:rPr lang="it-IT" dirty="0" smtClean="0"/>
              <a:t>Selezionare una didascalia (oppure l’intero documento per aggiornarle tutte) e premere F9 oppure selezionare </a:t>
            </a:r>
            <a:r>
              <a:rPr lang="it-IT" b="1" dirty="0" smtClean="0"/>
              <a:t>Aggiorna campo </a:t>
            </a:r>
            <a:r>
              <a:rPr lang="it-IT" dirty="0" smtClean="0"/>
              <a:t>dal menù contestuale.</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1276"/>
            <a:ext cx="4763911" cy="1754326"/>
          </a:xfrm>
          <a:prstGeom prst="rect">
            <a:avLst/>
          </a:prstGeom>
          <a:noFill/>
        </p:spPr>
        <p:txBody>
          <a:bodyPr wrap="square" rtlCol="0">
            <a:spAutoFit/>
          </a:bodyPr>
          <a:lstStyle/>
          <a:p>
            <a:r>
              <a:rPr lang="it-IT" b="1" u="sng" dirty="0" smtClean="0"/>
              <a:t>Set di stili veloci predefiniti</a:t>
            </a:r>
          </a:p>
          <a:p>
            <a:r>
              <a:rPr lang="it-IT" dirty="0" smtClean="0"/>
              <a:t>Si possono selezionare  in </a:t>
            </a:r>
            <a:r>
              <a:rPr lang="it-IT" i="1" dirty="0" smtClean="0"/>
              <a:t>scheda</a:t>
            </a:r>
            <a:r>
              <a:rPr lang="it-IT" dirty="0" smtClean="0"/>
              <a:t> </a:t>
            </a:r>
            <a:r>
              <a:rPr lang="it-IT" b="1" dirty="0" smtClean="0"/>
              <a:t>Home</a:t>
            </a:r>
            <a:r>
              <a:rPr lang="it-IT" dirty="0" smtClean="0"/>
              <a:t> </a:t>
            </a:r>
            <a:r>
              <a:rPr lang="it-IT" dirty="0" smtClean="0">
                <a:sym typeface="Symbol"/>
              </a:rPr>
              <a:t> </a:t>
            </a:r>
            <a:r>
              <a:rPr lang="it-IT" i="1" dirty="0" smtClean="0">
                <a:sym typeface="Symbol"/>
              </a:rPr>
              <a:t>gruppo</a:t>
            </a:r>
            <a:r>
              <a:rPr lang="it-IT" dirty="0" smtClean="0">
                <a:sym typeface="Symbol"/>
              </a:rPr>
              <a:t> </a:t>
            </a:r>
            <a:r>
              <a:rPr lang="it-IT" b="1" dirty="0" smtClean="0">
                <a:sym typeface="Symbol"/>
              </a:rPr>
              <a:t>Stili</a:t>
            </a:r>
            <a:r>
              <a:rPr lang="it-IT" dirty="0" smtClean="0">
                <a:sym typeface="Symbol"/>
              </a:rPr>
              <a:t>  </a:t>
            </a:r>
            <a:r>
              <a:rPr lang="it-IT" b="1" dirty="0" smtClean="0">
                <a:sym typeface="Symbol"/>
              </a:rPr>
              <a:t>Cambia stili</a:t>
            </a:r>
            <a:r>
              <a:rPr lang="it-IT" dirty="0" smtClean="0">
                <a:sym typeface="Symbol"/>
              </a:rPr>
              <a:t>  </a:t>
            </a:r>
            <a:r>
              <a:rPr lang="it-IT" b="1" dirty="0" smtClean="0">
                <a:sym typeface="Symbol"/>
              </a:rPr>
              <a:t>Set di stili</a:t>
            </a:r>
          </a:p>
          <a:p>
            <a:pPr algn="just"/>
            <a:r>
              <a:rPr lang="it-IT" dirty="0" smtClean="0"/>
              <a:t>Nell’area Raccolta stili veloci visibile nel </a:t>
            </a:r>
            <a:r>
              <a:rPr lang="it-IT" i="1" dirty="0" smtClean="0"/>
              <a:t>gruppo</a:t>
            </a:r>
            <a:r>
              <a:rPr lang="it-IT" dirty="0" smtClean="0"/>
              <a:t> </a:t>
            </a:r>
            <a:r>
              <a:rPr lang="it-IT" b="1" dirty="0" smtClean="0"/>
              <a:t>Stili</a:t>
            </a:r>
            <a:r>
              <a:rPr lang="it-IT" dirty="0" smtClean="0"/>
              <a:t> vengono resi disponibili gli stili che fanno parte del set selezionato. </a:t>
            </a:r>
            <a:endParaRPr lang="it-IT" dirty="0"/>
          </a:p>
        </p:txBody>
      </p:sp>
      <p:pic>
        <p:nvPicPr>
          <p:cNvPr id="3" name="Picture 2"/>
          <p:cNvPicPr>
            <a:picLocks noChangeAspect="1" noChangeArrowheads="1"/>
          </p:cNvPicPr>
          <p:nvPr/>
        </p:nvPicPr>
        <p:blipFill>
          <a:blip r:embed="rId3" cstate="print"/>
          <a:srcRect/>
          <a:stretch>
            <a:fillRect/>
          </a:stretch>
        </p:blipFill>
        <p:spPr bwMode="auto">
          <a:xfrm>
            <a:off x="6943725" y="74777"/>
            <a:ext cx="2200275" cy="327660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5102578" y="74777"/>
            <a:ext cx="1828800" cy="89535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l="85391" t="6032" r="10988" b="85658"/>
          <a:stretch>
            <a:fillRect/>
          </a:stretch>
        </p:blipFill>
        <p:spPr bwMode="auto">
          <a:xfrm>
            <a:off x="4583289" y="74777"/>
            <a:ext cx="496711" cy="688622"/>
          </a:xfrm>
          <a:prstGeom prst="rect">
            <a:avLst/>
          </a:prstGeom>
          <a:noFill/>
          <a:ln w="9525">
            <a:noFill/>
            <a:miter lim="800000"/>
            <a:headEnd/>
            <a:tailEnd/>
          </a:ln>
        </p:spPr>
      </p:pic>
      <p:pic>
        <p:nvPicPr>
          <p:cNvPr id="6" name="Picture 5"/>
          <p:cNvPicPr>
            <a:picLocks noChangeAspect="1" noChangeArrowheads="1"/>
          </p:cNvPicPr>
          <p:nvPr/>
        </p:nvPicPr>
        <p:blipFill>
          <a:blip r:embed="rId6" cstate="print"/>
          <a:srcRect l="44074" t="6850" r="15432" b="86066"/>
          <a:stretch>
            <a:fillRect/>
          </a:stretch>
        </p:blipFill>
        <p:spPr bwMode="auto">
          <a:xfrm>
            <a:off x="1049866" y="2764354"/>
            <a:ext cx="5554133" cy="587023"/>
          </a:xfrm>
          <a:prstGeom prst="rect">
            <a:avLst/>
          </a:prstGeom>
          <a:noFill/>
          <a:ln w="19050">
            <a:solidFill>
              <a:srgbClr val="00B050"/>
            </a:solidFill>
          </a:ln>
        </p:spPr>
      </p:pic>
      <p:pic>
        <p:nvPicPr>
          <p:cNvPr id="7" name="Picture 6"/>
          <p:cNvPicPr>
            <a:picLocks noChangeAspect="1" noChangeArrowheads="1"/>
          </p:cNvPicPr>
          <p:nvPr/>
        </p:nvPicPr>
        <p:blipFill>
          <a:blip r:embed="rId7" cstate="print"/>
          <a:srcRect l="43951" t="6675" r="15391" b="86378"/>
          <a:stretch>
            <a:fillRect/>
          </a:stretch>
        </p:blipFill>
        <p:spPr bwMode="auto">
          <a:xfrm>
            <a:off x="1004712" y="1840075"/>
            <a:ext cx="5576711" cy="575733"/>
          </a:xfrm>
          <a:prstGeom prst="rect">
            <a:avLst/>
          </a:prstGeom>
          <a:noFill/>
          <a:ln w="19050">
            <a:solidFill>
              <a:srgbClr val="FFFF00"/>
            </a:solidFill>
          </a:ln>
        </p:spPr>
      </p:pic>
      <p:sp>
        <p:nvSpPr>
          <p:cNvPr id="8" name="Rettangolo 7"/>
          <p:cNvSpPr/>
          <p:nvPr/>
        </p:nvSpPr>
        <p:spPr>
          <a:xfrm>
            <a:off x="6948312" y="592661"/>
            <a:ext cx="1371599" cy="174978"/>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6948312" y="2398884"/>
            <a:ext cx="1371599" cy="17497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a:stCxn id="8" idx="2"/>
            <a:endCxn id="7" idx="3"/>
          </p:cNvCxnSpPr>
          <p:nvPr/>
        </p:nvCxnSpPr>
        <p:spPr>
          <a:xfrm flipH="1">
            <a:off x="6581423" y="767639"/>
            <a:ext cx="1052689" cy="13603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a:stCxn id="9" idx="2"/>
            <a:endCxn id="6" idx="3"/>
          </p:cNvCxnSpPr>
          <p:nvPr/>
        </p:nvCxnSpPr>
        <p:spPr>
          <a:xfrm flipH="1">
            <a:off x="6603999" y="2573862"/>
            <a:ext cx="1030113" cy="4840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0" y="5934670"/>
            <a:ext cx="9144000" cy="923330"/>
          </a:xfrm>
          <a:prstGeom prst="rect">
            <a:avLst/>
          </a:prstGeom>
          <a:noFill/>
        </p:spPr>
        <p:txBody>
          <a:bodyPr wrap="square" rtlCol="0">
            <a:spAutoFit/>
          </a:bodyPr>
          <a:lstStyle/>
          <a:p>
            <a:pPr algn="just"/>
            <a:r>
              <a:rPr lang="it-IT" dirty="0" smtClean="0"/>
              <a:t>Generalmente includono stili per il corpo del testo, differenti livelli di titolo, citazioni, riferimenti, … tutti omogenei tra di loro al fine di poter essere utilizzati all’interno dello stesso documento, rendendolo così “visivamente equilibrato”.</a:t>
            </a:r>
          </a:p>
        </p:txBody>
      </p:sp>
      <p:grpSp>
        <p:nvGrpSpPr>
          <p:cNvPr id="16" name="Gruppo 15"/>
          <p:cNvGrpSpPr/>
          <p:nvPr/>
        </p:nvGrpSpPr>
        <p:grpSpPr>
          <a:xfrm>
            <a:off x="3565148" y="3601155"/>
            <a:ext cx="2784768" cy="2319868"/>
            <a:chOff x="1589592" y="4538132"/>
            <a:chExt cx="2784768" cy="2319868"/>
          </a:xfrm>
        </p:grpSpPr>
        <p:pic>
          <p:nvPicPr>
            <p:cNvPr id="1027" name="Picture 3"/>
            <p:cNvPicPr>
              <a:picLocks noChangeAspect="1" noChangeArrowheads="1"/>
            </p:cNvPicPr>
            <p:nvPr/>
          </p:nvPicPr>
          <p:blipFill>
            <a:blip r:embed="rId8" cstate="print"/>
            <a:srcRect l="34774" t="35152" r="49359" b="58715"/>
            <a:stretch>
              <a:fillRect/>
            </a:stretch>
          </p:blipFill>
          <p:spPr bwMode="auto">
            <a:xfrm>
              <a:off x="1589592" y="4538132"/>
              <a:ext cx="1401964" cy="338668"/>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2594328" y="4712208"/>
              <a:ext cx="1780032" cy="2145792"/>
            </a:xfrm>
            <a:prstGeom prst="rect">
              <a:avLst/>
            </a:prstGeom>
            <a:noFill/>
            <a:ln w="9525">
              <a:noFill/>
              <a:miter lim="800000"/>
              <a:headEnd/>
              <a:tailEnd/>
            </a:ln>
          </p:spPr>
        </p:pic>
      </p:grpSp>
      <p:grpSp>
        <p:nvGrpSpPr>
          <p:cNvPr id="19" name="Gruppo 18"/>
          <p:cNvGrpSpPr/>
          <p:nvPr/>
        </p:nvGrpSpPr>
        <p:grpSpPr>
          <a:xfrm>
            <a:off x="6372663" y="3623734"/>
            <a:ext cx="2771337" cy="2297289"/>
            <a:chOff x="3872090" y="4560711"/>
            <a:chExt cx="2771337" cy="2297289"/>
          </a:xfrm>
        </p:grpSpPr>
        <p:pic>
          <p:nvPicPr>
            <p:cNvPr id="1029" name="Picture 5"/>
            <p:cNvPicPr>
              <a:picLocks noChangeAspect="1" noChangeArrowheads="1"/>
            </p:cNvPicPr>
            <p:nvPr/>
          </p:nvPicPr>
          <p:blipFill>
            <a:blip r:embed="rId10" cstate="print"/>
            <a:srcRect l="36255" t="35552" r="48442" b="58687"/>
            <a:stretch>
              <a:fillRect/>
            </a:stretch>
          </p:blipFill>
          <p:spPr bwMode="auto">
            <a:xfrm>
              <a:off x="3872090" y="4560711"/>
              <a:ext cx="1343377" cy="316089"/>
            </a:xfrm>
            <a:prstGeom prst="rect">
              <a:avLst/>
            </a:prstGeom>
            <a:noFill/>
            <a:ln w="9525">
              <a:noFill/>
              <a:miter lim="800000"/>
              <a:headEnd/>
              <a:tailEnd/>
            </a:ln>
          </p:spPr>
        </p:pic>
        <p:pic>
          <p:nvPicPr>
            <p:cNvPr id="1030" name="Picture 6"/>
            <p:cNvPicPr>
              <a:picLocks noChangeAspect="1" noChangeArrowheads="1"/>
            </p:cNvPicPr>
            <p:nvPr/>
          </p:nvPicPr>
          <p:blipFill>
            <a:blip r:embed="rId11" cstate="print"/>
            <a:srcRect/>
            <a:stretch>
              <a:fillRect/>
            </a:stretch>
          </p:blipFill>
          <p:spPr bwMode="auto">
            <a:xfrm>
              <a:off x="4863395" y="4712208"/>
              <a:ext cx="1780032" cy="2145792"/>
            </a:xfrm>
            <a:prstGeom prst="rect">
              <a:avLst/>
            </a:prstGeom>
            <a:noFill/>
            <a:ln w="9525">
              <a:noFill/>
              <a:miter lim="800000"/>
              <a:headEnd/>
              <a:tailEnd/>
            </a:ln>
          </p:spPr>
        </p:pic>
      </p:grpSp>
      <p:cxnSp>
        <p:nvCxnSpPr>
          <p:cNvPr id="20" name="Connettore 2 19"/>
          <p:cNvCxnSpPr>
            <a:stCxn id="9" idx="2"/>
            <a:endCxn id="1028" idx="0"/>
          </p:cNvCxnSpPr>
          <p:nvPr/>
        </p:nvCxnSpPr>
        <p:spPr>
          <a:xfrm flipH="1">
            <a:off x="5459900" y="2573862"/>
            <a:ext cx="2174212" cy="12013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a:stCxn id="8" idx="2"/>
            <a:endCxn id="1030" idx="0"/>
          </p:cNvCxnSpPr>
          <p:nvPr/>
        </p:nvCxnSpPr>
        <p:spPr>
          <a:xfrm>
            <a:off x="7634112" y="767639"/>
            <a:ext cx="619872" cy="30075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1" y="4222032"/>
            <a:ext cx="3352801" cy="923330"/>
          </a:xfrm>
          <a:prstGeom prst="rect">
            <a:avLst/>
          </a:prstGeom>
          <a:noFill/>
        </p:spPr>
        <p:txBody>
          <a:bodyPr wrap="square" rtlCol="0">
            <a:spAutoFit/>
          </a:bodyPr>
          <a:lstStyle/>
          <a:p>
            <a:pPr algn="just"/>
            <a:r>
              <a:rPr lang="it-IT" dirty="0" smtClean="0"/>
              <a:t>Gli stili del set vengono resi disponibili anche nella barra di formattazione rapida.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3624710" cy="369332"/>
          </a:xfrm>
          <a:prstGeom prst="rect">
            <a:avLst/>
          </a:prstGeom>
          <a:noFill/>
        </p:spPr>
        <p:txBody>
          <a:bodyPr wrap="none" rtlCol="0">
            <a:spAutoFit/>
          </a:bodyPr>
          <a:lstStyle/>
          <a:p>
            <a:r>
              <a:rPr lang="it-IT" b="1" u="sng" dirty="0" smtClean="0"/>
              <a:t>Creare un indice delle figure/oggetti</a:t>
            </a:r>
            <a:endParaRPr lang="it-IT" b="1" u="sng" dirty="0"/>
          </a:p>
        </p:txBody>
      </p:sp>
      <p:sp>
        <p:nvSpPr>
          <p:cNvPr id="3" name="CasellaDiTesto 2"/>
          <p:cNvSpPr txBox="1"/>
          <p:nvPr/>
        </p:nvSpPr>
        <p:spPr>
          <a:xfrm>
            <a:off x="0" y="356260"/>
            <a:ext cx="9143999" cy="923330"/>
          </a:xfrm>
          <a:prstGeom prst="rect">
            <a:avLst/>
          </a:prstGeom>
          <a:noFill/>
        </p:spPr>
        <p:txBody>
          <a:bodyPr wrap="square" rtlCol="0">
            <a:spAutoFit/>
          </a:bodyPr>
          <a:lstStyle/>
          <a:p>
            <a:pPr algn="just"/>
            <a:r>
              <a:rPr lang="it-IT" dirty="0" smtClean="0"/>
              <a:t>Posizionarsi all’interno del documento nel punto in cui si desidera inserire l’elenco, e selezionare </a:t>
            </a:r>
            <a:r>
              <a:rPr lang="it-IT" i="1" dirty="0" smtClean="0"/>
              <a:t>scheda </a:t>
            </a:r>
            <a:r>
              <a:rPr lang="it-IT" dirty="0" smtClean="0"/>
              <a:t> </a:t>
            </a:r>
            <a:r>
              <a:rPr lang="it-IT" b="1" dirty="0" smtClean="0"/>
              <a:t>Riferimenti</a:t>
            </a:r>
            <a:r>
              <a:rPr lang="it-IT" dirty="0" smtClean="0"/>
              <a:t> </a:t>
            </a:r>
            <a:r>
              <a:rPr lang="it-IT" dirty="0" smtClean="0">
                <a:sym typeface="Symbol"/>
              </a:rPr>
              <a:t> </a:t>
            </a:r>
            <a:r>
              <a:rPr lang="it-IT" i="1" dirty="0" smtClean="0">
                <a:sym typeface="Symbol"/>
              </a:rPr>
              <a:t>gruppo</a:t>
            </a:r>
            <a:r>
              <a:rPr lang="it-IT" dirty="0" smtClean="0">
                <a:sym typeface="Symbol"/>
              </a:rPr>
              <a:t> </a:t>
            </a:r>
            <a:r>
              <a:rPr lang="it-IT" b="1" dirty="0" smtClean="0">
                <a:sym typeface="Symbol"/>
              </a:rPr>
              <a:t>Didascalie</a:t>
            </a:r>
            <a:r>
              <a:rPr lang="it-IT" dirty="0" smtClean="0">
                <a:sym typeface="Symbol"/>
              </a:rPr>
              <a:t>  </a:t>
            </a:r>
            <a:r>
              <a:rPr lang="it-IT" b="1" dirty="0" smtClean="0">
                <a:sym typeface="Symbol"/>
              </a:rPr>
              <a:t>Inserisci indice delle figure</a:t>
            </a:r>
            <a:r>
              <a:rPr lang="it-IT" dirty="0" smtClean="0">
                <a:sym typeface="Symbol"/>
              </a:rPr>
              <a:t>  si apre la finestra </a:t>
            </a:r>
            <a:r>
              <a:rPr lang="it-IT" b="1" dirty="0" smtClean="0">
                <a:sym typeface="Symbol"/>
              </a:rPr>
              <a:t>Indice delle figure</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290022" y="1362600"/>
            <a:ext cx="3640714" cy="3037208"/>
          </a:xfrm>
          <a:prstGeom prst="rect">
            <a:avLst/>
          </a:prstGeom>
          <a:noFill/>
          <a:ln w="9525">
            <a:noFill/>
            <a:miter lim="800000"/>
            <a:headEnd/>
            <a:tailEnd/>
          </a:ln>
        </p:spPr>
      </p:pic>
      <p:sp>
        <p:nvSpPr>
          <p:cNvPr id="8" name="Ovale 7"/>
          <p:cNvSpPr/>
          <p:nvPr/>
        </p:nvSpPr>
        <p:spPr>
          <a:xfrm>
            <a:off x="151363" y="2673549"/>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1</a:t>
            </a:r>
            <a:endParaRPr lang="it-IT" sz="1400" b="1" dirty="0">
              <a:solidFill>
                <a:schemeClr val="tx1"/>
              </a:solidFill>
            </a:endParaRPr>
          </a:p>
        </p:txBody>
      </p:sp>
      <p:sp>
        <p:nvSpPr>
          <p:cNvPr id="9" name="CasellaDiTesto 8"/>
          <p:cNvSpPr txBox="1"/>
          <p:nvPr/>
        </p:nvSpPr>
        <p:spPr>
          <a:xfrm>
            <a:off x="0" y="4595751"/>
            <a:ext cx="9144000" cy="2031325"/>
          </a:xfrm>
          <a:prstGeom prst="rect">
            <a:avLst/>
          </a:prstGeom>
          <a:noFill/>
        </p:spPr>
        <p:txBody>
          <a:bodyPr wrap="square" rtlCol="0">
            <a:spAutoFit/>
          </a:bodyPr>
          <a:lstStyle/>
          <a:p>
            <a:pPr marL="177800" indent="-177800" algn="just">
              <a:buFont typeface="Arial" pitchFamily="34" charset="0"/>
              <a:buChar char="•"/>
            </a:pPr>
            <a:r>
              <a:rPr lang="it-IT" dirty="0" smtClean="0"/>
              <a:t>Mostrare/nascondere i numeri di pagina (1) e selezionarne il formato di visualizzazione (2 e 3)</a:t>
            </a:r>
          </a:p>
          <a:p>
            <a:pPr marL="177800" indent="-177800" algn="just">
              <a:buFont typeface="Arial" pitchFamily="34" charset="0"/>
              <a:buChar char="•"/>
            </a:pPr>
            <a:r>
              <a:rPr lang="it-IT" dirty="0" smtClean="0"/>
              <a:t>Selezionare il formato dell’indice (4), quali etichette inserirvi (5) e se visualizzare/nascondere l’etichetta e il numero (6)</a:t>
            </a:r>
          </a:p>
          <a:p>
            <a:pPr marL="177800" indent="-177800" algn="just">
              <a:buFont typeface="Arial" pitchFamily="34" charset="0"/>
              <a:buChar char="•"/>
            </a:pPr>
            <a:r>
              <a:rPr lang="it-IT" dirty="0" smtClean="0"/>
              <a:t>Se si desidera inserire tutte le tipologie di etichette (ad es. Figure, Equazioni, Tabelle, …) , premere il pulsante </a:t>
            </a:r>
            <a:r>
              <a:rPr lang="it-IT" b="1" dirty="0" err="1" smtClean="0"/>
              <a:t>Opzioni…</a:t>
            </a:r>
            <a:r>
              <a:rPr lang="it-IT" dirty="0" smtClean="0"/>
              <a:t> (7) e nella finestra che si pare selezionare </a:t>
            </a:r>
            <a:r>
              <a:rPr lang="it-IT" b="1" dirty="0" smtClean="0"/>
              <a:t>Stile </a:t>
            </a:r>
            <a:r>
              <a:rPr lang="it-IT" dirty="0" smtClean="0">
                <a:sym typeface="Symbol"/>
              </a:rPr>
              <a:t> </a:t>
            </a:r>
            <a:r>
              <a:rPr lang="it-IT" b="1" dirty="0" smtClean="0">
                <a:sym typeface="Symbol"/>
              </a:rPr>
              <a:t>Didascalia</a:t>
            </a:r>
            <a:r>
              <a:rPr lang="it-IT" dirty="0" smtClean="0">
                <a:sym typeface="Symbol"/>
              </a:rPr>
              <a:t> (8)</a:t>
            </a:r>
          </a:p>
          <a:p>
            <a:pPr marL="177800" indent="-177800" algn="just">
              <a:buFont typeface="Arial" pitchFamily="34" charset="0"/>
              <a:buChar char="•"/>
            </a:pPr>
            <a:r>
              <a:rPr lang="it-IT" dirty="0" smtClean="0">
                <a:sym typeface="Symbol"/>
              </a:rPr>
              <a:t>Per personalizzare lo stile dell’indice premere il pulsante </a:t>
            </a:r>
            <a:r>
              <a:rPr lang="it-IT" b="1" dirty="0" err="1" smtClean="0">
                <a:sym typeface="Symbol"/>
              </a:rPr>
              <a:t>Modifica…</a:t>
            </a:r>
            <a:r>
              <a:rPr lang="it-IT" dirty="0" smtClean="0">
                <a:sym typeface="Symbol"/>
              </a:rPr>
              <a:t> e nella finestra </a:t>
            </a:r>
            <a:r>
              <a:rPr lang="it-IT" b="1" dirty="0" smtClean="0">
                <a:sym typeface="Symbol"/>
              </a:rPr>
              <a:t>Stile </a:t>
            </a:r>
            <a:r>
              <a:rPr lang="it-IT" dirty="0" smtClean="0">
                <a:sym typeface="Symbol"/>
              </a:rPr>
              <a:t>procedere con le modifiche</a:t>
            </a:r>
            <a:endParaRPr lang="it-IT" dirty="0"/>
          </a:p>
        </p:txBody>
      </p:sp>
      <p:sp>
        <p:nvSpPr>
          <p:cNvPr id="11" name="Ovale 10"/>
          <p:cNvSpPr/>
          <p:nvPr/>
        </p:nvSpPr>
        <p:spPr>
          <a:xfrm>
            <a:off x="151363" y="2861575"/>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2</a:t>
            </a:r>
            <a:endParaRPr lang="it-IT" sz="1400" b="1" dirty="0">
              <a:solidFill>
                <a:schemeClr val="tx1"/>
              </a:solidFill>
            </a:endParaRPr>
          </a:p>
        </p:txBody>
      </p:sp>
      <p:sp>
        <p:nvSpPr>
          <p:cNvPr id="12" name="Ovale 11"/>
          <p:cNvSpPr/>
          <p:nvPr/>
        </p:nvSpPr>
        <p:spPr>
          <a:xfrm>
            <a:off x="1600153" y="2956577"/>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3</a:t>
            </a:r>
            <a:endParaRPr lang="it-IT" sz="1400" b="1" dirty="0">
              <a:solidFill>
                <a:schemeClr val="tx1"/>
              </a:solidFill>
            </a:endParaRPr>
          </a:p>
        </p:txBody>
      </p:sp>
      <p:sp>
        <p:nvSpPr>
          <p:cNvPr id="13" name="Ovale 12"/>
          <p:cNvSpPr/>
          <p:nvPr/>
        </p:nvSpPr>
        <p:spPr>
          <a:xfrm>
            <a:off x="151363" y="3384089"/>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4</a:t>
            </a:r>
            <a:endParaRPr lang="it-IT" sz="1400" b="1" dirty="0">
              <a:solidFill>
                <a:schemeClr val="tx1"/>
              </a:solidFill>
            </a:endParaRPr>
          </a:p>
        </p:txBody>
      </p:sp>
      <p:sp>
        <p:nvSpPr>
          <p:cNvPr id="14" name="Ovale 13"/>
          <p:cNvSpPr/>
          <p:nvPr/>
        </p:nvSpPr>
        <p:spPr>
          <a:xfrm>
            <a:off x="151363" y="3574094"/>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5</a:t>
            </a:r>
            <a:endParaRPr lang="it-IT" sz="1400" b="1" dirty="0">
              <a:solidFill>
                <a:schemeClr val="tx1"/>
              </a:solidFill>
            </a:endParaRPr>
          </a:p>
        </p:txBody>
      </p:sp>
      <p:sp>
        <p:nvSpPr>
          <p:cNvPr id="15" name="Ovale 14"/>
          <p:cNvSpPr/>
          <p:nvPr/>
        </p:nvSpPr>
        <p:spPr>
          <a:xfrm>
            <a:off x="1445773" y="3740349"/>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6</a:t>
            </a:r>
            <a:endParaRPr lang="it-IT" sz="1400" b="1"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4076643" y="1384341"/>
            <a:ext cx="2867025" cy="1619250"/>
          </a:xfrm>
          <a:prstGeom prst="rect">
            <a:avLst/>
          </a:prstGeom>
          <a:noFill/>
          <a:ln w="9525">
            <a:noFill/>
            <a:miter lim="800000"/>
            <a:headEnd/>
            <a:tailEnd/>
          </a:ln>
        </p:spPr>
      </p:pic>
      <p:sp>
        <p:nvSpPr>
          <p:cNvPr id="17" name="Ovale 16"/>
          <p:cNvSpPr/>
          <p:nvPr/>
        </p:nvSpPr>
        <p:spPr>
          <a:xfrm>
            <a:off x="2633305" y="3906604"/>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7</a:t>
            </a:r>
            <a:endParaRPr lang="it-IT" sz="1400" b="1" dirty="0">
              <a:solidFill>
                <a:schemeClr val="tx1"/>
              </a:solidFill>
            </a:endParaRPr>
          </a:p>
        </p:txBody>
      </p:sp>
      <p:sp>
        <p:nvSpPr>
          <p:cNvPr id="18" name="Ovale 17"/>
          <p:cNvSpPr/>
          <p:nvPr/>
        </p:nvSpPr>
        <p:spPr>
          <a:xfrm>
            <a:off x="5376506" y="1899674"/>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8</a:t>
            </a:r>
            <a:endParaRPr lang="it-IT" sz="1400" b="1" dirty="0">
              <a:solidFill>
                <a:schemeClr val="tx1"/>
              </a:solidFill>
            </a:endParaRPr>
          </a:p>
        </p:txBody>
      </p:sp>
      <p:pic>
        <p:nvPicPr>
          <p:cNvPr id="3075" name="Picture 3"/>
          <p:cNvPicPr>
            <a:picLocks noChangeAspect="1" noChangeArrowheads="1"/>
          </p:cNvPicPr>
          <p:nvPr/>
        </p:nvPicPr>
        <p:blipFill>
          <a:blip r:embed="rId4" cstate="print"/>
          <a:srcRect/>
          <a:stretch>
            <a:fillRect/>
          </a:stretch>
        </p:blipFill>
        <p:spPr bwMode="auto">
          <a:xfrm>
            <a:off x="7083355" y="1403023"/>
            <a:ext cx="1906270" cy="2355518"/>
          </a:xfrm>
          <a:prstGeom prst="rect">
            <a:avLst/>
          </a:prstGeom>
          <a:noFill/>
          <a:ln w="9525">
            <a:noFill/>
            <a:miter lim="800000"/>
            <a:headEnd/>
            <a:tailEnd/>
          </a:ln>
        </p:spPr>
      </p:pic>
      <p:sp>
        <p:nvSpPr>
          <p:cNvPr id="20" name="Ovale 19"/>
          <p:cNvSpPr/>
          <p:nvPr/>
        </p:nvSpPr>
        <p:spPr>
          <a:xfrm>
            <a:off x="3191445" y="3894728"/>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9</a:t>
            </a:r>
            <a:endParaRPr lang="it-IT" sz="1400" b="1" dirty="0">
              <a:solidFill>
                <a:schemeClr val="tx1"/>
              </a:solidFill>
            </a:endParaRPr>
          </a:p>
        </p:txBody>
      </p:sp>
      <p:cxnSp>
        <p:nvCxnSpPr>
          <p:cNvPr id="23" name="Connettore 2 22"/>
          <p:cNvCxnSpPr/>
          <p:nvPr/>
        </p:nvCxnSpPr>
        <p:spPr>
          <a:xfrm flipV="1">
            <a:off x="2968831" y="3051958"/>
            <a:ext cx="1496291" cy="855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V="1">
            <a:off x="3740727" y="3455719"/>
            <a:ext cx="3289465" cy="5581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2031325"/>
          </a:xfrm>
          <a:prstGeom prst="rect">
            <a:avLst/>
          </a:prstGeom>
          <a:noFill/>
        </p:spPr>
        <p:txBody>
          <a:bodyPr wrap="square" rtlCol="0">
            <a:spAutoFit/>
          </a:bodyPr>
          <a:lstStyle/>
          <a:p>
            <a:r>
              <a:rPr lang="it-IT" dirty="0" smtClean="0"/>
              <a:t>Nella </a:t>
            </a:r>
            <a:r>
              <a:rPr lang="it-IT" i="1" dirty="0" smtClean="0"/>
              <a:t>scheda </a:t>
            </a:r>
            <a:r>
              <a:rPr lang="it-IT" b="1" dirty="0" smtClean="0"/>
              <a:t>Home </a:t>
            </a:r>
            <a:r>
              <a:rPr lang="it-IT" dirty="0" smtClean="0">
                <a:sym typeface="Symbol"/>
              </a:rPr>
              <a:t> </a:t>
            </a:r>
            <a:r>
              <a:rPr lang="it-IT" i="1" dirty="0" smtClean="0">
                <a:sym typeface="Symbol"/>
              </a:rPr>
              <a:t>gruppo </a:t>
            </a:r>
            <a:r>
              <a:rPr lang="it-IT" b="1" dirty="0" smtClean="0">
                <a:sym typeface="Symbol"/>
              </a:rPr>
              <a:t>Stili </a:t>
            </a:r>
            <a:r>
              <a:rPr lang="it-IT" dirty="0" smtClean="0">
                <a:sym typeface="Symbol"/>
              </a:rPr>
              <a:t> </a:t>
            </a:r>
            <a:r>
              <a:rPr lang="it-IT" b="1" dirty="0" smtClean="0">
                <a:sym typeface="Symbol"/>
              </a:rPr>
              <a:t>Cambia stili</a:t>
            </a:r>
            <a:r>
              <a:rPr lang="it-IT" dirty="0" smtClean="0">
                <a:sym typeface="Symbol"/>
              </a:rPr>
              <a:t>, sono presenti anche “combinazioni veloci” di colori e tipi di carattere (per corpo e titolo):</a:t>
            </a:r>
            <a:endParaRPr lang="it-IT" dirty="0" smtClean="0"/>
          </a:p>
          <a:p>
            <a:pPr marL="180975" indent="-180975">
              <a:buFont typeface="Arial" pitchFamily="34" charset="0"/>
              <a:buChar char="•"/>
            </a:pPr>
            <a:r>
              <a:rPr lang="it-IT" b="1" dirty="0" smtClean="0"/>
              <a:t>Colori</a:t>
            </a:r>
            <a:r>
              <a:rPr lang="it-IT" dirty="0" smtClean="0"/>
              <a:t>: modificandolo cambiano i colori proposti in tutti i menù che riportano i Colori tema (ad </a:t>
            </a:r>
            <a:r>
              <a:rPr lang="it-IT" dirty="0" err="1" smtClean="0"/>
              <a:t>esmpio</a:t>
            </a:r>
            <a:r>
              <a:rPr lang="it-IT" dirty="0" smtClean="0"/>
              <a:t> colori carattere, colori bordo, …)</a:t>
            </a:r>
          </a:p>
          <a:p>
            <a:pPr marL="180975" indent="-180975" algn="just">
              <a:buFont typeface="Arial" pitchFamily="34" charset="0"/>
              <a:buChar char="•"/>
            </a:pPr>
            <a:r>
              <a:rPr lang="it-IT" b="1" dirty="0" smtClean="0"/>
              <a:t>Tipi di carattere</a:t>
            </a:r>
            <a:r>
              <a:rPr lang="it-IT" dirty="0" smtClean="0"/>
              <a:t>: </a:t>
            </a:r>
            <a:r>
              <a:rPr lang="it-IT" dirty="0" smtClean="0">
                <a:sym typeface="Symbol"/>
              </a:rPr>
              <a:t>modificandolo la prima parte del menù Tipo carattere in scheda Home  gruppo Carattere cambia e tutto il testo formattato con stili i cui caratteri che fanno riferimento a </a:t>
            </a:r>
            <a:r>
              <a:rPr lang="it-IT" dirty="0" err="1" smtClean="0">
                <a:sym typeface="Symbol"/>
              </a:rPr>
              <a:t>+Corpo</a:t>
            </a:r>
            <a:r>
              <a:rPr lang="it-IT" dirty="0" smtClean="0">
                <a:sym typeface="Symbol"/>
              </a:rPr>
              <a:t> e </a:t>
            </a:r>
            <a:r>
              <a:rPr lang="it-IT" dirty="0" err="1" smtClean="0">
                <a:sym typeface="Symbol"/>
              </a:rPr>
              <a:t>+Titolo</a:t>
            </a:r>
            <a:r>
              <a:rPr lang="it-IT" dirty="0" smtClean="0">
                <a:sym typeface="Symbol"/>
              </a:rPr>
              <a:t> cambia</a:t>
            </a:r>
            <a:endParaRPr lang="it-IT" dirty="0"/>
          </a:p>
        </p:txBody>
      </p:sp>
      <p:grpSp>
        <p:nvGrpSpPr>
          <p:cNvPr id="5" name="Gruppo 4"/>
          <p:cNvGrpSpPr/>
          <p:nvPr/>
        </p:nvGrpSpPr>
        <p:grpSpPr>
          <a:xfrm>
            <a:off x="6874933" y="1993167"/>
            <a:ext cx="2269067" cy="3075545"/>
            <a:chOff x="5858933" y="2027032"/>
            <a:chExt cx="2269067" cy="3075545"/>
          </a:xfrm>
        </p:grpSpPr>
        <p:pic>
          <p:nvPicPr>
            <p:cNvPr id="1026" name="Picture 2"/>
            <p:cNvPicPr>
              <a:picLocks noChangeAspect="1" noChangeArrowheads="1"/>
            </p:cNvPicPr>
            <p:nvPr/>
          </p:nvPicPr>
          <p:blipFill>
            <a:blip r:embed="rId2" cstate="print"/>
            <a:srcRect l="11193" t="7084" r="68972" b="44828"/>
            <a:stretch>
              <a:fillRect/>
            </a:stretch>
          </p:blipFill>
          <p:spPr bwMode="auto">
            <a:xfrm>
              <a:off x="6005688" y="2027032"/>
              <a:ext cx="2099734" cy="3075545"/>
            </a:xfrm>
            <a:prstGeom prst="rect">
              <a:avLst/>
            </a:prstGeom>
            <a:noFill/>
            <a:ln w="9525">
              <a:noFill/>
              <a:miter lim="800000"/>
              <a:headEnd/>
              <a:tailEnd/>
            </a:ln>
          </p:spPr>
        </p:pic>
        <p:sp>
          <p:nvSpPr>
            <p:cNvPr id="4" name="Ovale 3"/>
            <p:cNvSpPr/>
            <p:nvPr/>
          </p:nvSpPr>
          <p:spPr>
            <a:xfrm>
              <a:off x="5858933" y="2099733"/>
              <a:ext cx="2269067" cy="79022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3" name="Picture 2"/>
          <p:cNvPicPr>
            <a:picLocks noChangeAspect="1" noChangeArrowheads="1"/>
          </p:cNvPicPr>
          <p:nvPr/>
        </p:nvPicPr>
        <p:blipFill>
          <a:blip r:embed="rId3" cstate="print"/>
          <a:srcRect l="68642" t="6058" r="1152" b="28889"/>
          <a:stretch>
            <a:fillRect/>
          </a:stretch>
        </p:blipFill>
        <p:spPr bwMode="auto">
          <a:xfrm>
            <a:off x="338669" y="1998133"/>
            <a:ext cx="2966051" cy="399238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69095" t="5918" r="864" b="15202"/>
          <a:stretch>
            <a:fillRect/>
          </a:stretch>
        </p:blipFill>
        <p:spPr bwMode="auto">
          <a:xfrm>
            <a:off x="3657597" y="1998133"/>
            <a:ext cx="2961354" cy="485986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0"/>
            <a:ext cx="7123288" cy="923330"/>
          </a:xfrm>
          <a:prstGeom prst="rect">
            <a:avLst/>
          </a:prstGeom>
          <a:noFill/>
        </p:spPr>
        <p:txBody>
          <a:bodyPr wrap="square" rtlCol="0">
            <a:spAutoFit/>
          </a:bodyPr>
          <a:lstStyle/>
          <a:p>
            <a:pPr algn="just"/>
            <a:r>
              <a:rPr lang="it-IT" dirty="0" smtClean="0"/>
              <a:t>Il pulsante        presente in basso a </a:t>
            </a:r>
            <a:r>
              <a:rPr lang="it-IT" dirty="0" err="1" smtClean="0"/>
              <a:t>dx</a:t>
            </a:r>
            <a:r>
              <a:rPr lang="it-IT" dirty="0" smtClean="0"/>
              <a:t> in </a:t>
            </a:r>
            <a:r>
              <a:rPr lang="it-IT" i="1" dirty="0" smtClean="0"/>
              <a:t>scheda</a:t>
            </a:r>
            <a:r>
              <a:rPr lang="it-IT" dirty="0" smtClean="0"/>
              <a:t> </a:t>
            </a:r>
            <a:r>
              <a:rPr lang="it-IT" b="1" dirty="0" smtClean="0"/>
              <a:t>Home</a:t>
            </a:r>
            <a:r>
              <a:rPr lang="it-IT" dirty="0" smtClean="0"/>
              <a:t> </a:t>
            </a:r>
            <a:r>
              <a:rPr lang="it-IT" dirty="0" smtClean="0">
                <a:sym typeface="Symbol"/>
              </a:rPr>
              <a:t> </a:t>
            </a:r>
            <a:r>
              <a:rPr lang="it-IT" i="1" dirty="0" smtClean="0">
                <a:sym typeface="Symbol"/>
              </a:rPr>
              <a:t>gruppo</a:t>
            </a:r>
            <a:r>
              <a:rPr lang="it-IT" dirty="0" smtClean="0">
                <a:sym typeface="Symbol"/>
              </a:rPr>
              <a:t> </a:t>
            </a:r>
            <a:r>
              <a:rPr lang="it-IT" b="1" dirty="0" smtClean="0">
                <a:sym typeface="Symbol"/>
              </a:rPr>
              <a:t>Stili</a:t>
            </a:r>
            <a:r>
              <a:rPr lang="it-IT" dirty="0" smtClean="0">
                <a:sym typeface="Symbol"/>
              </a:rPr>
              <a:t> apre del </a:t>
            </a:r>
            <a:r>
              <a:rPr lang="it-IT" i="1" dirty="0" smtClean="0">
                <a:sym typeface="Symbol"/>
              </a:rPr>
              <a:t>riquadro attività </a:t>
            </a:r>
            <a:r>
              <a:rPr lang="it-IT" b="1" dirty="0" smtClean="0">
                <a:sym typeface="Symbol"/>
              </a:rPr>
              <a:t>Stili</a:t>
            </a:r>
            <a:r>
              <a:rPr lang="it-IT" dirty="0" smtClean="0">
                <a:sym typeface="Symbol"/>
              </a:rPr>
              <a:t>, che elenca gli stili del set selezionato e mostra il simbolo che ne indica la tipologia:</a:t>
            </a:r>
            <a:endParaRPr lang="it-IT" i="1" dirty="0"/>
          </a:p>
        </p:txBody>
      </p:sp>
      <p:pic>
        <p:nvPicPr>
          <p:cNvPr id="3" name="Picture 3"/>
          <p:cNvPicPr>
            <a:picLocks noChangeAspect="1" noChangeArrowheads="1"/>
          </p:cNvPicPr>
          <p:nvPr/>
        </p:nvPicPr>
        <p:blipFill>
          <a:blip r:embed="rId3" cstate="print"/>
          <a:srcRect l="9355" t="13987" r="89062" b="83756"/>
          <a:stretch>
            <a:fillRect/>
          </a:stretch>
        </p:blipFill>
        <p:spPr bwMode="auto">
          <a:xfrm>
            <a:off x="1117600" y="67733"/>
            <a:ext cx="251930" cy="2179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85350" t="17029" r="658" b="25347"/>
          <a:stretch>
            <a:fillRect/>
          </a:stretch>
        </p:blipFill>
        <p:spPr bwMode="auto">
          <a:xfrm>
            <a:off x="7224889" y="0"/>
            <a:ext cx="1919111" cy="4775200"/>
          </a:xfrm>
          <a:prstGeom prst="rect">
            <a:avLst/>
          </a:prstGeom>
          <a:noFill/>
          <a:ln w="9525">
            <a:noFill/>
            <a:miter lim="800000"/>
            <a:headEnd/>
            <a:tailEnd/>
          </a:ln>
        </p:spPr>
      </p:pic>
      <p:sp>
        <p:nvSpPr>
          <p:cNvPr id="6" name="CasellaDiTesto 5"/>
          <p:cNvSpPr txBox="1"/>
          <p:nvPr/>
        </p:nvSpPr>
        <p:spPr>
          <a:xfrm>
            <a:off x="7213601" y="5034845"/>
            <a:ext cx="1774460" cy="923330"/>
          </a:xfrm>
          <a:prstGeom prst="rect">
            <a:avLst/>
          </a:prstGeom>
          <a:noFill/>
        </p:spPr>
        <p:txBody>
          <a:bodyPr wrap="none" rtlCol="0">
            <a:spAutoFit/>
          </a:bodyPr>
          <a:lstStyle/>
          <a:p>
            <a:pPr marL="342900" indent="-342900">
              <a:buFont typeface="+mj-lt"/>
              <a:buAutoNum type="alphaLcParenR"/>
            </a:pPr>
            <a:r>
              <a:rPr lang="it-IT" dirty="0" smtClean="0"/>
              <a:t>nuovo stile</a:t>
            </a:r>
          </a:p>
          <a:p>
            <a:pPr marL="342900" indent="-342900">
              <a:buFont typeface="+mj-lt"/>
              <a:buAutoNum type="alphaLcParenR"/>
            </a:pPr>
            <a:r>
              <a:rPr lang="it-IT" dirty="0" smtClean="0"/>
              <a:t>controllo stili</a:t>
            </a:r>
          </a:p>
          <a:p>
            <a:pPr marL="342900" indent="-342900">
              <a:buFont typeface="+mj-lt"/>
              <a:buAutoNum type="alphaLcParenR"/>
            </a:pPr>
            <a:r>
              <a:rPr lang="it-IT" dirty="0" smtClean="0"/>
              <a:t>gestisci stili</a:t>
            </a:r>
            <a:endParaRPr lang="it-IT" dirty="0"/>
          </a:p>
        </p:txBody>
      </p:sp>
      <p:pic>
        <p:nvPicPr>
          <p:cNvPr id="1028" name="Picture 4"/>
          <p:cNvPicPr>
            <a:picLocks noChangeAspect="1" noChangeArrowheads="1"/>
          </p:cNvPicPr>
          <p:nvPr/>
        </p:nvPicPr>
        <p:blipFill>
          <a:blip r:embed="rId5" cstate="print"/>
          <a:srcRect l="80329" t="24889" r="-82" b="61284"/>
          <a:stretch>
            <a:fillRect/>
          </a:stretch>
        </p:blipFill>
        <p:spPr bwMode="auto">
          <a:xfrm>
            <a:off x="4572000" y="869245"/>
            <a:ext cx="2709333" cy="1185333"/>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l="78066" t="21588" r="3333" b="59844"/>
          <a:stretch>
            <a:fillRect/>
          </a:stretch>
        </p:blipFill>
        <p:spPr bwMode="auto">
          <a:xfrm>
            <a:off x="4594577" y="2957693"/>
            <a:ext cx="2551289" cy="1591734"/>
          </a:xfrm>
          <a:prstGeom prst="rect">
            <a:avLst/>
          </a:prstGeom>
          <a:noFill/>
          <a:ln w="9525">
            <a:noFill/>
            <a:miter lim="800000"/>
            <a:headEnd/>
            <a:tailEnd/>
          </a:ln>
        </p:spPr>
      </p:pic>
      <p:sp>
        <p:nvSpPr>
          <p:cNvPr id="12" name="CasellaDiTesto 11"/>
          <p:cNvSpPr txBox="1"/>
          <p:nvPr/>
        </p:nvSpPr>
        <p:spPr>
          <a:xfrm>
            <a:off x="575733" y="869244"/>
            <a:ext cx="3352799" cy="1477328"/>
          </a:xfrm>
          <a:prstGeom prst="rect">
            <a:avLst/>
          </a:prstGeom>
          <a:noFill/>
        </p:spPr>
        <p:txBody>
          <a:bodyPr wrap="square" rtlCol="0">
            <a:spAutoFit/>
          </a:bodyPr>
          <a:lstStyle/>
          <a:p>
            <a:r>
              <a:rPr lang="it-IT" dirty="0" smtClean="0"/>
              <a:t>carattere </a:t>
            </a:r>
          </a:p>
          <a:p>
            <a:r>
              <a:rPr lang="it-IT" dirty="0" smtClean="0"/>
              <a:t>paragrafo</a:t>
            </a:r>
          </a:p>
          <a:p>
            <a:r>
              <a:rPr lang="it-IT" dirty="0" smtClean="0"/>
              <a:t>collegato (paragrafo e carattere)</a:t>
            </a:r>
          </a:p>
          <a:p>
            <a:r>
              <a:rPr lang="it-IT" dirty="0" smtClean="0"/>
              <a:t>tabella</a:t>
            </a:r>
          </a:p>
          <a:p>
            <a:r>
              <a:rPr lang="it-IT" dirty="0" smtClean="0"/>
              <a:t>elenco</a:t>
            </a:r>
            <a:endParaRPr lang="it-IT" dirty="0"/>
          </a:p>
        </p:txBody>
      </p:sp>
      <p:cxnSp>
        <p:nvCxnSpPr>
          <p:cNvPr id="16" name="Connettore 2 15"/>
          <p:cNvCxnSpPr/>
          <p:nvPr/>
        </p:nvCxnSpPr>
        <p:spPr>
          <a:xfrm flipH="1">
            <a:off x="6039556" y="620889"/>
            <a:ext cx="1275644" cy="3725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4504267" y="1964266"/>
            <a:ext cx="2743201" cy="584775"/>
          </a:xfrm>
          <a:prstGeom prst="rect">
            <a:avLst/>
          </a:prstGeom>
          <a:noFill/>
        </p:spPr>
        <p:txBody>
          <a:bodyPr wrap="square" rtlCol="0">
            <a:spAutoFit/>
          </a:bodyPr>
          <a:lstStyle/>
          <a:p>
            <a:r>
              <a:rPr lang="it-IT" sz="1600" dirty="0" smtClean="0"/>
              <a:t>appare al passaggio del mouse  sopra il nome di uno stile</a:t>
            </a:r>
            <a:endParaRPr lang="it-IT" sz="1600" dirty="0"/>
          </a:p>
        </p:txBody>
      </p:sp>
      <p:cxnSp>
        <p:nvCxnSpPr>
          <p:cNvPr id="21" name="Connettore 2 20"/>
          <p:cNvCxnSpPr/>
          <p:nvPr/>
        </p:nvCxnSpPr>
        <p:spPr>
          <a:xfrm flipH="1">
            <a:off x="7044267" y="699911"/>
            <a:ext cx="304801" cy="18513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e 24"/>
          <p:cNvSpPr/>
          <p:nvPr/>
        </p:nvSpPr>
        <p:spPr>
          <a:xfrm>
            <a:off x="6818489" y="2912537"/>
            <a:ext cx="338666" cy="3273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4390850" y="3196064"/>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1</a:t>
            </a:r>
            <a:endParaRPr lang="it-IT" sz="1400" b="1" dirty="0">
              <a:solidFill>
                <a:schemeClr val="tx1"/>
              </a:solidFill>
            </a:endParaRPr>
          </a:p>
        </p:txBody>
      </p:sp>
      <p:sp>
        <p:nvSpPr>
          <p:cNvPr id="27" name="Ovale 26"/>
          <p:cNvSpPr/>
          <p:nvPr/>
        </p:nvSpPr>
        <p:spPr>
          <a:xfrm>
            <a:off x="4390850" y="3419584"/>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2</a:t>
            </a:r>
            <a:endParaRPr lang="it-IT" sz="1400" b="1" dirty="0">
              <a:solidFill>
                <a:schemeClr val="tx1"/>
              </a:solidFill>
            </a:endParaRPr>
          </a:p>
        </p:txBody>
      </p:sp>
      <p:sp>
        <p:nvSpPr>
          <p:cNvPr id="28" name="Ovale 27"/>
          <p:cNvSpPr/>
          <p:nvPr/>
        </p:nvSpPr>
        <p:spPr>
          <a:xfrm>
            <a:off x="4390850" y="3643104"/>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3</a:t>
            </a:r>
            <a:endParaRPr lang="it-IT" sz="1400" b="1" dirty="0">
              <a:solidFill>
                <a:schemeClr val="tx1"/>
              </a:solidFill>
            </a:endParaRPr>
          </a:p>
        </p:txBody>
      </p:sp>
      <p:sp>
        <p:nvSpPr>
          <p:cNvPr id="29" name="Ovale 28"/>
          <p:cNvSpPr/>
          <p:nvPr/>
        </p:nvSpPr>
        <p:spPr>
          <a:xfrm>
            <a:off x="4390850" y="3866624"/>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4</a:t>
            </a:r>
            <a:endParaRPr lang="it-IT" sz="1400" b="1" dirty="0">
              <a:solidFill>
                <a:schemeClr val="tx1"/>
              </a:solidFill>
            </a:endParaRPr>
          </a:p>
        </p:txBody>
      </p:sp>
      <p:sp>
        <p:nvSpPr>
          <p:cNvPr id="30" name="Ovale 29"/>
          <p:cNvSpPr/>
          <p:nvPr/>
        </p:nvSpPr>
        <p:spPr>
          <a:xfrm>
            <a:off x="4390850" y="4090144"/>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5</a:t>
            </a:r>
            <a:endParaRPr lang="it-IT" sz="1400" b="1" dirty="0">
              <a:solidFill>
                <a:schemeClr val="tx1"/>
              </a:solidFill>
            </a:endParaRPr>
          </a:p>
        </p:txBody>
      </p:sp>
      <p:sp>
        <p:nvSpPr>
          <p:cNvPr id="31" name="Ovale 30"/>
          <p:cNvSpPr/>
          <p:nvPr/>
        </p:nvSpPr>
        <p:spPr>
          <a:xfrm>
            <a:off x="4390850" y="4313662"/>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6</a:t>
            </a:r>
            <a:endParaRPr lang="it-IT" sz="1400" b="1" dirty="0">
              <a:solidFill>
                <a:schemeClr val="tx1"/>
              </a:solidFill>
            </a:endParaRPr>
          </a:p>
        </p:txBody>
      </p:sp>
      <p:sp>
        <p:nvSpPr>
          <p:cNvPr id="32" name="CasellaDiTesto 31"/>
          <p:cNvSpPr txBox="1"/>
          <p:nvPr/>
        </p:nvSpPr>
        <p:spPr>
          <a:xfrm>
            <a:off x="0" y="2901243"/>
            <a:ext cx="4289778" cy="3416320"/>
          </a:xfrm>
          <a:prstGeom prst="rect">
            <a:avLst/>
          </a:prstGeom>
          <a:noFill/>
        </p:spPr>
        <p:txBody>
          <a:bodyPr wrap="square" rtlCol="0">
            <a:spAutoFit/>
          </a:bodyPr>
          <a:lstStyle/>
          <a:p>
            <a:pPr marL="342900" indent="-342900" algn="just">
              <a:buFont typeface="+mj-lt"/>
              <a:buAutoNum type="arabicPeriod"/>
            </a:pPr>
            <a:r>
              <a:rPr lang="it-IT" dirty="0" smtClean="0"/>
              <a:t>Aggiorna lo stile in base alla formattazione del testo selezionato;</a:t>
            </a:r>
          </a:p>
          <a:p>
            <a:pPr marL="342900" indent="-342900" algn="just">
              <a:buFont typeface="+mj-lt"/>
              <a:buAutoNum type="arabicPeriod"/>
            </a:pPr>
            <a:r>
              <a:rPr lang="it-IT" dirty="0" smtClean="0"/>
              <a:t>apre la </a:t>
            </a:r>
            <a:r>
              <a:rPr lang="it-IT" i="1" dirty="0" smtClean="0"/>
              <a:t>finestra</a:t>
            </a:r>
            <a:r>
              <a:rPr lang="it-IT" dirty="0" smtClean="0"/>
              <a:t> </a:t>
            </a:r>
            <a:r>
              <a:rPr lang="it-IT" b="1" dirty="0" smtClean="0"/>
              <a:t>Modifica stile</a:t>
            </a:r>
            <a:r>
              <a:rPr lang="it-IT" dirty="0" smtClean="0"/>
              <a:t>;</a:t>
            </a:r>
            <a:endParaRPr lang="it-IT" b="1" dirty="0" smtClean="0"/>
          </a:p>
          <a:p>
            <a:pPr marL="342900" indent="-342900" algn="just">
              <a:buFont typeface="+mj-lt"/>
              <a:buAutoNum type="arabicPeriod"/>
            </a:pPr>
            <a:r>
              <a:rPr lang="it-IT" dirty="0" smtClean="0"/>
              <a:t>nel documento attivo seleziona tutte le istanze formattate con lo stile selezionato;</a:t>
            </a:r>
          </a:p>
          <a:p>
            <a:pPr marL="342900" indent="-342900" algn="just">
              <a:buFont typeface="+mj-lt"/>
              <a:buAutoNum type="arabicPeriod"/>
            </a:pPr>
            <a:r>
              <a:rPr lang="it-IT" dirty="0" smtClean="0"/>
              <a:t>elimina la formattazione selezionata da tutte le istanze trovate nel testo (applica lo stile normale);</a:t>
            </a:r>
          </a:p>
          <a:p>
            <a:pPr marL="342900" indent="-342900" algn="just">
              <a:buFont typeface="+mj-lt"/>
              <a:buAutoNum type="arabicPeriod"/>
            </a:pPr>
            <a:r>
              <a:rPr lang="it-IT" dirty="0" smtClean="0"/>
              <a:t>elimina lo stile selezionato;</a:t>
            </a:r>
          </a:p>
          <a:p>
            <a:pPr marL="342900" indent="-342900" algn="just">
              <a:buFont typeface="+mj-lt"/>
              <a:buAutoNum type="arabicPeriod"/>
            </a:pPr>
            <a:r>
              <a:rPr lang="it-IT" dirty="0" smtClean="0"/>
              <a:t>rimuove lo stile selezionato dalla raccolta stili veloci.</a:t>
            </a:r>
            <a:endParaRPr lang="it-IT" dirty="0"/>
          </a:p>
        </p:txBody>
      </p:sp>
      <p:sp>
        <p:nvSpPr>
          <p:cNvPr id="33" name="Ovale 32"/>
          <p:cNvSpPr/>
          <p:nvPr/>
        </p:nvSpPr>
        <p:spPr>
          <a:xfrm>
            <a:off x="7337250" y="4725705"/>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a</a:t>
            </a:r>
            <a:endParaRPr lang="it-IT" sz="1400" b="1" dirty="0">
              <a:solidFill>
                <a:schemeClr val="tx1"/>
              </a:solidFill>
            </a:endParaRPr>
          </a:p>
        </p:txBody>
      </p:sp>
      <p:sp>
        <p:nvSpPr>
          <p:cNvPr id="34" name="Ovale 33"/>
          <p:cNvSpPr/>
          <p:nvPr/>
        </p:nvSpPr>
        <p:spPr>
          <a:xfrm>
            <a:off x="7653339" y="4725705"/>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b</a:t>
            </a:r>
            <a:endParaRPr lang="it-IT" sz="1400" b="1" dirty="0">
              <a:solidFill>
                <a:schemeClr val="tx1"/>
              </a:solidFill>
            </a:endParaRPr>
          </a:p>
        </p:txBody>
      </p:sp>
      <p:sp>
        <p:nvSpPr>
          <p:cNvPr id="35" name="Ovale 34"/>
          <p:cNvSpPr/>
          <p:nvPr/>
        </p:nvSpPr>
        <p:spPr>
          <a:xfrm>
            <a:off x="7969428" y="4725705"/>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400" b="1" dirty="0" smtClean="0">
                <a:solidFill>
                  <a:schemeClr val="tx1"/>
                </a:solidFill>
              </a:rPr>
              <a:t>c</a:t>
            </a:r>
            <a:endParaRPr lang="it-IT" sz="1400" b="1" dirty="0">
              <a:solidFill>
                <a:schemeClr val="tx1"/>
              </a:solidFill>
            </a:endParaRPr>
          </a:p>
        </p:txBody>
      </p:sp>
      <p:sp>
        <p:nvSpPr>
          <p:cNvPr id="36" name="CasellaDiTesto 35"/>
          <p:cNvSpPr txBox="1"/>
          <p:nvPr/>
        </p:nvSpPr>
        <p:spPr>
          <a:xfrm>
            <a:off x="0" y="6256825"/>
            <a:ext cx="9144000" cy="646331"/>
          </a:xfrm>
          <a:prstGeom prst="rect">
            <a:avLst/>
          </a:prstGeom>
          <a:noFill/>
        </p:spPr>
        <p:txBody>
          <a:bodyPr wrap="square" rtlCol="0">
            <a:spAutoFit/>
          </a:bodyPr>
          <a:lstStyle/>
          <a:p>
            <a:r>
              <a:rPr lang="it-IT" i="1" dirty="0" smtClean="0"/>
              <a:t>NOTA</a:t>
            </a:r>
            <a:r>
              <a:rPr lang="it-IT" dirty="0" smtClean="0"/>
              <a:t>: aggiornando uno stile, tutto il testo del documento cui è stato applicato quello stile viene aggiornato con le nuove impostazioni.</a:t>
            </a:r>
            <a:endParaRPr lang="it-IT" dirty="0"/>
          </a:p>
        </p:txBody>
      </p:sp>
      <p:grpSp>
        <p:nvGrpSpPr>
          <p:cNvPr id="38" name="Gruppo 37"/>
          <p:cNvGrpSpPr/>
          <p:nvPr/>
        </p:nvGrpSpPr>
        <p:grpSpPr>
          <a:xfrm>
            <a:off x="135467" y="863596"/>
            <a:ext cx="474133" cy="1433694"/>
            <a:chOff x="135467" y="863596"/>
            <a:chExt cx="474133" cy="1433694"/>
          </a:xfrm>
        </p:grpSpPr>
        <p:grpSp>
          <p:nvGrpSpPr>
            <p:cNvPr id="13" name="Gruppo 12"/>
            <p:cNvGrpSpPr/>
            <p:nvPr/>
          </p:nvGrpSpPr>
          <p:grpSpPr>
            <a:xfrm>
              <a:off x="135467" y="863596"/>
              <a:ext cx="474133" cy="874892"/>
              <a:chOff x="135467" y="863596"/>
              <a:chExt cx="474133" cy="874892"/>
            </a:xfrm>
          </p:grpSpPr>
          <p:pic>
            <p:nvPicPr>
              <p:cNvPr id="9" name="Picture 2"/>
              <p:cNvPicPr>
                <a:picLocks noChangeAspect="1" noChangeArrowheads="1"/>
              </p:cNvPicPr>
              <p:nvPr/>
            </p:nvPicPr>
            <p:blipFill>
              <a:blip r:embed="rId7" cstate="print"/>
              <a:srcRect/>
              <a:stretch>
                <a:fillRect/>
              </a:stretch>
            </p:blipFill>
            <p:spPr bwMode="auto">
              <a:xfrm>
                <a:off x="169334" y="1171223"/>
                <a:ext cx="406399" cy="318912"/>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a:stretch>
                <a:fillRect/>
              </a:stretch>
            </p:blipFill>
            <p:spPr bwMode="auto">
              <a:xfrm>
                <a:off x="169334" y="1399822"/>
                <a:ext cx="406399" cy="338666"/>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srcRect/>
              <a:stretch>
                <a:fillRect/>
              </a:stretch>
            </p:blipFill>
            <p:spPr bwMode="auto">
              <a:xfrm>
                <a:off x="135467" y="863596"/>
                <a:ext cx="474133" cy="338667"/>
              </a:xfrm>
              <a:prstGeom prst="rect">
                <a:avLst/>
              </a:prstGeom>
              <a:noFill/>
              <a:ln w="9525">
                <a:noFill/>
                <a:miter lim="800000"/>
                <a:headEnd/>
                <a:tailEnd/>
              </a:ln>
            </p:spPr>
          </p:pic>
        </p:grpSp>
        <p:pic>
          <p:nvPicPr>
            <p:cNvPr id="3074" name="Picture 2"/>
            <p:cNvPicPr>
              <a:picLocks noChangeAspect="1" noChangeArrowheads="1"/>
            </p:cNvPicPr>
            <p:nvPr/>
          </p:nvPicPr>
          <p:blipFill>
            <a:blip r:embed="rId10" cstate="print"/>
            <a:srcRect r="7451" b="48921"/>
            <a:stretch>
              <a:fillRect/>
            </a:stretch>
          </p:blipFill>
          <p:spPr bwMode="auto">
            <a:xfrm>
              <a:off x="146756" y="1727541"/>
              <a:ext cx="372534" cy="259303"/>
            </a:xfrm>
            <a:prstGeom prst="rect">
              <a:avLst/>
            </a:prstGeom>
            <a:noFill/>
            <a:ln w="9525">
              <a:noFill/>
              <a:miter lim="800000"/>
              <a:headEnd/>
              <a:tailEnd/>
            </a:ln>
          </p:spPr>
        </p:pic>
        <p:pic>
          <p:nvPicPr>
            <p:cNvPr id="37" name="Picture 2"/>
            <p:cNvPicPr>
              <a:picLocks noChangeAspect="1" noChangeArrowheads="1"/>
            </p:cNvPicPr>
            <p:nvPr/>
          </p:nvPicPr>
          <p:blipFill>
            <a:blip r:embed="rId10" cstate="print"/>
            <a:srcRect t="52189" r="8852"/>
            <a:stretch>
              <a:fillRect/>
            </a:stretch>
          </p:blipFill>
          <p:spPr bwMode="auto">
            <a:xfrm>
              <a:off x="186266" y="2054577"/>
              <a:ext cx="366890" cy="24271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11276"/>
            <a:ext cx="9144000" cy="923330"/>
          </a:xfrm>
          <a:prstGeom prst="rect">
            <a:avLst/>
          </a:prstGeom>
          <a:noFill/>
        </p:spPr>
        <p:txBody>
          <a:bodyPr wrap="square" rtlCol="0">
            <a:spAutoFit/>
          </a:bodyPr>
          <a:lstStyle/>
          <a:p>
            <a:r>
              <a:rPr lang="it-IT" b="1" u="sng" dirty="0" smtClean="0"/>
              <a:t>Creare nuovo stile</a:t>
            </a:r>
          </a:p>
          <a:p>
            <a:pPr marL="342900" indent="-342900">
              <a:buFont typeface="+mj-lt"/>
              <a:buAutoNum type="arabicPeriod"/>
            </a:pPr>
            <a:r>
              <a:rPr lang="it-IT" dirty="0" smtClean="0"/>
              <a:t>È possibile creare un nuovo stile a partire da una selezione di testo già formattata come si desidera impostare il nuovo stile:</a:t>
            </a:r>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6547555" y="1012140"/>
            <a:ext cx="2506133" cy="1306313"/>
          </a:xfrm>
          <a:prstGeom prst="rect">
            <a:avLst/>
          </a:prstGeom>
          <a:noFill/>
          <a:ln w="9525">
            <a:noFill/>
            <a:miter lim="800000"/>
            <a:headEnd/>
            <a:tailEnd/>
          </a:ln>
        </p:spPr>
      </p:pic>
      <p:sp>
        <p:nvSpPr>
          <p:cNvPr id="11" name="Rettangolo 10"/>
          <p:cNvSpPr/>
          <p:nvPr/>
        </p:nvSpPr>
        <p:spPr>
          <a:xfrm>
            <a:off x="0" y="897593"/>
            <a:ext cx="6581422" cy="2031325"/>
          </a:xfrm>
          <a:prstGeom prst="rect">
            <a:avLst/>
          </a:prstGeom>
        </p:spPr>
        <p:txBody>
          <a:bodyPr wrap="square">
            <a:spAutoFit/>
          </a:bodyPr>
          <a:lstStyle/>
          <a:p>
            <a:pPr marL="342900" algn="just"/>
            <a:r>
              <a:rPr lang="it-IT" dirty="0" smtClean="0"/>
              <a:t>selezionare il testo e dal menù contestuale selezionare </a:t>
            </a:r>
            <a:r>
              <a:rPr lang="it-IT" b="1" dirty="0" smtClean="0"/>
              <a:t>Stili</a:t>
            </a:r>
            <a:r>
              <a:rPr lang="it-IT" dirty="0" smtClean="0"/>
              <a:t> </a:t>
            </a:r>
            <a:r>
              <a:rPr lang="it-IT" dirty="0" smtClean="0">
                <a:sym typeface="Symbol"/>
              </a:rPr>
              <a:t> </a:t>
            </a:r>
            <a:r>
              <a:rPr lang="it-IT" b="1" dirty="0" smtClean="0">
                <a:sym typeface="Symbol"/>
              </a:rPr>
              <a:t>Salva selezione come nuovo stile </a:t>
            </a:r>
            <a:r>
              <a:rPr lang="it-IT" b="1" dirty="0" err="1" smtClean="0">
                <a:sym typeface="Symbol"/>
              </a:rPr>
              <a:t>veloce…</a:t>
            </a:r>
            <a:r>
              <a:rPr lang="it-IT" dirty="0" smtClean="0">
                <a:sym typeface="Symbol"/>
              </a:rPr>
              <a:t>  si apre la </a:t>
            </a:r>
            <a:r>
              <a:rPr lang="it-IT" i="1" dirty="0" smtClean="0">
                <a:sym typeface="Symbol"/>
              </a:rPr>
              <a:t>finestra</a:t>
            </a:r>
            <a:r>
              <a:rPr lang="it-IT" dirty="0" smtClean="0">
                <a:sym typeface="Symbol"/>
              </a:rPr>
              <a:t> </a:t>
            </a:r>
            <a:r>
              <a:rPr lang="it-IT" b="1" dirty="0" smtClean="0">
                <a:sym typeface="Symbol"/>
              </a:rPr>
              <a:t>Crea nuovo stile da formattazione</a:t>
            </a:r>
            <a:r>
              <a:rPr lang="it-IT" dirty="0" smtClean="0">
                <a:sym typeface="Symbol"/>
              </a:rPr>
              <a:t> che richiede un nome per il nuovo stile  digitarlo e premere OK per finalizzare la creazione oppure premere il </a:t>
            </a:r>
            <a:r>
              <a:rPr lang="it-IT" i="1" dirty="0" smtClean="0">
                <a:sym typeface="Symbol"/>
              </a:rPr>
              <a:t>pulsante</a:t>
            </a:r>
            <a:r>
              <a:rPr lang="it-IT" dirty="0" smtClean="0">
                <a:sym typeface="Symbol"/>
              </a:rPr>
              <a:t> </a:t>
            </a:r>
            <a:r>
              <a:rPr lang="it-IT" b="1" dirty="0" smtClean="0">
                <a:sym typeface="Symbol"/>
              </a:rPr>
              <a:t>Modifica </a:t>
            </a:r>
            <a:r>
              <a:rPr lang="it-IT" dirty="0" smtClean="0">
                <a:sym typeface="Symbol"/>
              </a:rPr>
              <a:t> per aprire la </a:t>
            </a:r>
            <a:r>
              <a:rPr lang="it-IT" i="1" dirty="0" smtClean="0">
                <a:sym typeface="Symbol"/>
              </a:rPr>
              <a:t>finestra</a:t>
            </a:r>
            <a:r>
              <a:rPr lang="it-IT" dirty="0" smtClean="0">
                <a:sym typeface="Symbol"/>
              </a:rPr>
              <a:t> </a:t>
            </a:r>
            <a:r>
              <a:rPr lang="it-IT" b="1" dirty="0" smtClean="0">
                <a:sym typeface="Symbol"/>
              </a:rPr>
              <a:t>Crea nuovo stile da formattazione</a:t>
            </a:r>
            <a:r>
              <a:rPr lang="it-IT" dirty="0" smtClean="0">
                <a:sym typeface="Symbol"/>
              </a:rPr>
              <a:t> che consente di apportare modifiche allo stile che si sta creando</a:t>
            </a:r>
            <a:endParaRPr lang="it-IT" dirty="0"/>
          </a:p>
        </p:txBody>
      </p:sp>
      <p:pic>
        <p:nvPicPr>
          <p:cNvPr id="13" name="Picture 2"/>
          <p:cNvPicPr>
            <a:picLocks noChangeAspect="1" noChangeArrowheads="1"/>
          </p:cNvPicPr>
          <p:nvPr/>
        </p:nvPicPr>
        <p:blipFill>
          <a:blip r:embed="rId3" cstate="print"/>
          <a:srcRect/>
          <a:stretch>
            <a:fillRect/>
          </a:stretch>
        </p:blipFill>
        <p:spPr bwMode="auto">
          <a:xfrm>
            <a:off x="2302639" y="3036722"/>
            <a:ext cx="4188471" cy="3516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0"/>
            <a:ext cx="9144000" cy="646331"/>
          </a:xfrm>
          <a:prstGeom prst="rect">
            <a:avLst/>
          </a:prstGeom>
          <a:noFill/>
        </p:spPr>
        <p:txBody>
          <a:bodyPr wrap="square" rtlCol="0">
            <a:spAutoFit/>
          </a:bodyPr>
          <a:lstStyle/>
          <a:p>
            <a:pPr marL="342900" indent="-342900" algn="just">
              <a:buFont typeface="+mj-lt"/>
              <a:buAutoNum type="arabicPeriod" startAt="2"/>
            </a:pPr>
            <a:r>
              <a:rPr lang="it-IT" dirty="0" smtClean="0"/>
              <a:t>Premere il </a:t>
            </a:r>
            <a:r>
              <a:rPr lang="it-IT" i="1" dirty="0" smtClean="0"/>
              <a:t>pulsante</a:t>
            </a:r>
            <a:r>
              <a:rPr lang="it-IT" dirty="0" smtClean="0"/>
              <a:t> </a:t>
            </a:r>
            <a:r>
              <a:rPr lang="it-IT" b="1" dirty="0" smtClean="0"/>
              <a:t>Nuovo stile </a:t>
            </a:r>
            <a:r>
              <a:rPr lang="it-IT" dirty="0" smtClean="0"/>
              <a:t>del </a:t>
            </a:r>
            <a:r>
              <a:rPr lang="it-IT" i="1" dirty="0" smtClean="0"/>
              <a:t>riquadro attività</a:t>
            </a:r>
            <a:r>
              <a:rPr lang="it-IT" dirty="0" smtClean="0"/>
              <a:t> </a:t>
            </a:r>
            <a:r>
              <a:rPr lang="it-IT" b="1" dirty="0" smtClean="0"/>
              <a:t>Stili</a:t>
            </a:r>
            <a:r>
              <a:rPr lang="it-IT" b="1" i="1" dirty="0" smtClean="0"/>
              <a:t> </a:t>
            </a:r>
            <a:r>
              <a:rPr lang="it-IT" dirty="0" smtClean="0">
                <a:sym typeface="Symbol"/>
              </a:rPr>
              <a:t>si apre la </a:t>
            </a:r>
            <a:r>
              <a:rPr lang="it-IT" i="1" dirty="0" smtClean="0">
                <a:sym typeface="Symbol"/>
              </a:rPr>
              <a:t>finestra</a:t>
            </a:r>
            <a:r>
              <a:rPr lang="it-IT" dirty="0" smtClean="0">
                <a:sym typeface="Symbol"/>
              </a:rPr>
              <a:t> </a:t>
            </a:r>
            <a:r>
              <a:rPr lang="it-IT" b="1" dirty="0" smtClean="0">
                <a:sym typeface="Symbol"/>
              </a:rPr>
              <a:t>Crea nuovo stile da formattazione</a:t>
            </a:r>
            <a:endParaRPr lang="it-IT" b="1" dirty="0"/>
          </a:p>
        </p:txBody>
      </p:sp>
      <p:grpSp>
        <p:nvGrpSpPr>
          <p:cNvPr id="6" name="Gruppo 5"/>
          <p:cNvGrpSpPr/>
          <p:nvPr/>
        </p:nvGrpSpPr>
        <p:grpSpPr>
          <a:xfrm>
            <a:off x="3894372" y="699923"/>
            <a:ext cx="4877095" cy="5508966"/>
            <a:chOff x="4018550" y="575745"/>
            <a:chExt cx="4877095" cy="5508966"/>
          </a:xfrm>
        </p:grpSpPr>
        <p:pic>
          <p:nvPicPr>
            <p:cNvPr id="2" name="Picture 2"/>
            <p:cNvPicPr>
              <a:picLocks noChangeAspect="1" noChangeArrowheads="1"/>
            </p:cNvPicPr>
            <p:nvPr/>
          </p:nvPicPr>
          <p:blipFill>
            <a:blip r:embed="rId2" cstate="print"/>
            <a:srcRect/>
            <a:stretch>
              <a:fillRect/>
            </a:stretch>
          </p:blipFill>
          <p:spPr bwMode="auto">
            <a:xfrm>
              <a:off x="4018550" y="575745"/>
              <a:ext cx="4877095" cy="409463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4938" t="67811" r="52634" b="10856"/>
            <a:stretch>
              <a:fillRect/>
            </a:stretch>
          </p:blipFill>
          <p:spPr bwMode="auto">
            <a:xfrm>
              <a:off x="4075289" y="4594578"/>
              <a:ext cx="1388951" cy="1490133"/>
            </a:xfrm>
            <a:prstGeom prst="rect">
              <a:avLst/>
            </a:prstGeom>
            <a:noFill/>
            <a:ln w="9525">
              <a:noFill/>
              <a:miter lim="800000"/>
              <a:headEnd/>
              <a:tailEnd/>
            </a:ln>
          </p:spPr>
        </p:pic>
      </p:grpSp>
      <p:sp>
        <p:nvSpPr>
          <p:cNvPr id="8" name="Rettangolo 7"/>
          <p:cNvSpPr/>
          <p:nvPr/>
        </p:nvSpPr>
        <p:spPr>
          <a:xfrm>
            <a:off x="3945467" y="953906"/>
            <a:ext cx="4837289" cy="953916"/>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934178" y="1902173"/>
            <a:ext cx="4837289" cy="64911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0" y="1828800"/>
            <a:ext cx="3600000" cy="923330"/>
          </a:xfrm>
          <a:prstGeom prst="rect">
            <a:avLst/>
          </a:prstGeom>
          <a:noFill/>
        </p:spPr>
        <p:txBody>
          <a:bodyPr wrap="square" rtlCol="0">
            <a:spAutoFit/>
          </a:bodyPr>
          <a:lstStyle/>
          <a:p>
            <a:pPr algn="just"/>
            <a:r>
              <a:rPr lang="it-IT" dirty="0" smtClean="0"/>
              <a:t>Area in cui scegliere le formattazioni base (variano in base al tipo selezionato): font, allineamento, …</a:t>
            </a:r>
            <a:endParaRPr lang="it-IT" dirty="0"/>
          </a:p>
        </p:txBody>
      </p:sp>
      <p:sp>
        <p:nvSpPr>
          <p:cNvPr id="11" name="CasellaDiTesto 10"/>
          <p:cNvSpPr txBox="1"/>
          <p:nvPr/>
        </p:nvSpPr>
        <p:spPr>
          <a:xfrm>
            <a:off x="0" y="857955"/>
            <a:ext cx="3600000" cy="923330"/>
          </a:xfrm>
          <a:prstGeom prst="rect">
            <a:avLst/>
          </a:prstGeom>
          <a:noFill/>
        </p:spPr>
        <p:txBody>
          <a:bodyPr wrap="square" rtlCol="0">
            <a:spAutoFit/>
          </a:bodyPr>
          <a:lstStyle/>
          <a:p>
            <a:pPr algn="just"/>
            <a:r>
              <a:rPr lang="it-IT" dirty="0" smtClean="0"/>
              <a:t>Area in cui definire le proprietà: nome, tipo, stile di base, stile da applicare al paragrafo successivo</a:t>
            </a:r>
            <a:endParaRPr lang="it-IT" dirty="0"/>
          </a:p>
        </p:txBody>
      </p:sp>
      <p:sp>
        <p:nvSpPr>
          <p:cNvPr id="12" name="Rettangolo 11"/>
          <p:cNvSpPr/>
          <p:nvPr/>
        </p:nvSpPr>
        <p:spPr>
          <a:xfrm>
            <a:off x="3911600" y="4498616"/>
            <a:ext cx="1461911" cy="1721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 y="4481688"/>
            <a:ext cx="3600000" cy="1200329"/>
          </a:xfrm>
          <a:prstGeom prst="rect">
            <a:avLst/>
          </a:prstGeom>
          <a:noFill/>
        </p:spPr>
        <p:txBody>
          <a:bodyPr wrap="square" rtlCol="0">
            <a:spAutoFit/>
          </a:bodyPr>
          <a:lstStyle/>
          <a:p>
            <a:pPr algn="just"/>
            <a:r>
              <a:rPr lang="it-IT" dirty="0" smtClean="0"/>
              <a:t>Il </a:t>
            </a:r>
            <a:r>
              <a:rPr lang="it-IT" i="1" dirty="0" smtClean="0"/>
              <a:t>pulsante</a:t>
            </a:r>
            <a:r>
              <a:rPr lang="it-IT" dirty="0" smtClean="0"/>
              <a:t> </a:t>
            </a:r>
            <a:r>
              <a:rPr lang="it-IT" b="1" dirty="0" smtClean="0"/>
              <a:t>Formato </a:t>
            </a:r>
            <a:r>
              <a:rPr lang="it-IT" dirty="0" smtClean="0"/>
              <a:t>consente di accedere alle formattazioni più complesse aprendo le finestre relative </a:t>
            </a:r>
            <a:r>
              <a:rPr lang="it-IT" b="1" dirty="0" smtClean="0"/>
              <a:t> </a:t>
            </a:r>
            <a:endParaRPr lang="it-IT" dirty="0"/>
          </a:p>
        </p:txBody>
      </p:sp>
      <p:cxnSp>
        <p:nvCxnSpPr>
          <p:cNvPr id="14" name="Connettore 2 13"/>
          <p:cNvCxnSpPr/>
          <p:nvPr/>
        </p:nvCxnSpPr>
        <p:spPr>
          <a:xfrm>
            <a:off x="3567289" y="1072445"/>
            <a:ext cx="32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V="1">
            <a:off x="3567289" y="2008242"/>
            <a:ext cx="324000" cy="11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V="1">
            <a:off x="3567288" y="4707467"/>
            <a:ext cx="324000"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1" y="2889955"/>
            <a:ext cx="3600000" cy="369332"/>
          </a:xfrm>
          <a:prstGeom prst="rect">
            <a:avLst/>
          </a:prstGeom>
          <a:noFill/>
        </p:spPr>
        <p:txBody>
          <a:bodyPr wrap="square" rtlCol="0">
            <a:spAutoFit/>
          </a:bodyPr>
          <a:lstStyle/>
          <a:p>
            <a:pPr algn="just"/>
            <a:r>
              <a:rPr lang="it-IT" dirty="0" smtClean="0"/>
              <a:t>Anteprima delle formattazioni</a:t>
            </a:r>
            <a:endParaRPr lang="it-IT" dirty="0"/>
          </a:p>
        </p:txBody>
      </p:sp>
      <p:cxnSp>
        <p:nvCxnSpPr>
          <p:cNvPr id="26" name="Connettore 2 25"/>
          <p:cNvCxnSpPr/>
          <p:nvPr/>
        </p:nvCxnSpPr>
        <p:spPr>
          <a:xfrm flipV="1">
            <a:off x="2957688" y="3104445"/>
            <a:ext cx="1264356"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0" y="3578577"/>
            <a:ext cx="3600000" cy="646331"/>
          </a:xfrm>
          <a:prstGeom prst="rect">
            <a:avLst/>
          </a:prstGeom>
          <a:noFill/>
        </p:spPr>
        <p:txBody>
          <a:bodyPr wrap="square" rtlCol="0">
            <a:spAutoFit/>
          </a:bodyPr>
          <a:lstStyle/>
          <a:p>
            <a:pPr algn="just"/>
            <a:r>
              <a:rPr lang="it-IT" dirty="0" smtClean="0"/>
              <a:t>Area di riepilogo formattazioni applicate</a:t>
            </a:r>
            <a:endParaRPr lang="it-IT" dirty="0"/>
          </a:p>
        </p:txBody>
      </p:sp>
      <p:cxnSp>
        <p:nvCxnSpPr>
          <p:cNvPr id="29" name="Connettore 2 28"/>
          <p:cNvCxnSpPr/>
          <p:nvPr/>
        </p:nvCxnSpPr>
        <p:spPr>
          <a:xfrm>
            <a:off x="3567289" y="3781777"/>
            <a:ext cx="46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5452533" y="4854222"/>
            <a:ext cx="3691467" cy="1477328"/>
          </a:xfrm>
          <a:prstGeom prst="rect">
            <a:avLst/>
          </a:prstGeom>
          <a:noFill/>
        </p:spPr>
        <p:txBody>
          <a:bodyPr wrap="square" rtlCol="0">
            <a:spAutoFit/>
          </a:bodyPr>
          <a:lstStyle/>
          <a:p>
            <a:pPr algn="just"/>
            <a:r>
              <a:rPr lang="it-IT" dirty="0" smtClean="0"/>
              <a:t>Selezionare il </a:t>
            </a:r>
            <a:r>
              <a:rPr lang="it-IT" i="1" dirty="0" err="1" smtClean="0"/>
              <a:t>check</a:t>
            </a:r>
            <a:r>
              <a:rPr lang="it-IT" dirty="0" smtClean="0"/>
              <a:t>  </a:t>
            </a:r>
            <a:r>
              <a:rPr lang="it-IT" b="1" dirty="0" smtClean="0"/>
              <a:t>Aggiorna automaticamente</a:t>
            </a:r>
            <a:r>
              <a:rPr lang="it-IT" dirty="0" smtClean="0"/>
              <a:t> se si uvole che lo stile venga aggiornato quando si modifica la formattazione del testo cui è applicato lo stile</a:t>
            </a:r>
            <a:endParaRPr lang="it-IT" dirty="0"/>
          </a:p>
        </p:txBody>
      </p:sp>
      <p:cxnSp>
        <p:nvCxnSpPr>
          <p:cNvPr id="48" name="Connettore 2 47"/>
          <p:cNvCxnSpPr/>
          <p:nvPr/>
        </p:nvCxnSpPr>
        <p:spPr>
          <a:xfrm flipH="1" flipV="1">
            <a:off x="6536267" y="4312356"/>
            <a:ext cx="564446" cy="643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5816</TotalTime>
  <Words>4104</Words>
  <Application>Microsoft Office PowerPoint</Application>
  <PresentationFormat>Presentazione su schermo (4:3)</PresentationFormat>
  <Paragraphs>343</Paragraphs>
  <Slides>50</Slides>
  <Notes>12</Notes>
  <HiddenSlides>1</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MS Office</cp:lastModifiedBy>
  <cp:revision>900</cp:revision>
  <dcterms:created xsi:type="dcterms:W3CDTF">2012-03-09T12:08:46Z</dcterms:created>
  <dcterms:modified xsi:type="dcterms:W3CDTF">2014-04-16T09:02:39Z</dcterms:modified>
</cp:coreProperties>
</file>