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89"/>
  </p:notesMasterIdLst>
  <p:handoutMasterIdLst>
    <p:handoutMasterId r:id="rId90"/>
  </p:handoutMasterIdLst>
  <p:sldIdLst>
    <p:sldId id="362" r:id="rId3"/>
    <p:sldId id="256" r:id="rId4"/>
    <p:sldId id="257" r:id="rId5"/>
    <p:sldId id="258" r:id="rId6"/>
    <p:sldId id="260" r:id="rId7"/>
    <p:sldId id="262" r:id="rId8"/>
    <p:sldId id="266" r:id="rId9"/>
    <p:sldId id="261" r:id="rId10"/>
    <p:sldId id="268" r:id="rId11"/>
    <p:sldId id="279" r:id="rId12"/>
    <p:sldId id="272" r:id="rId13"/>
    <p:sldId id="278" r:id="rId14"/>
    <p:sldId id="273" r:id="rId15"/>
    <p:sldId id="277" r:id="rId16"/>
    <p:sldId id="264" r:id="rId17"/>
    <p:sldId id="275" r:id="rId18"/>
    <p:sldId id="276" r:id="rId19"/>
    <p:sldId id="274" r:id="rId20"/>
    <p:sldId id="269" r:id="rId21"/>
    <p:sldId id="280" r:id="rId22"/>
    <p:sldId id="281" r:id="rId23"/>
    <p:sldId id="283" r:id="rId24"/>
    <p:sldId id="284" r:id="rId25"/>
    <p:sldId id="287" r:id="rId26"/>
    <p:sldId id="270" r:id="rId27"/>
    <p:sldId id="285" r:id="rId28"/>
    <p:sldId id="286" r:id="rId29"/>
    <p:sldId id="288" r:id="rId30"/>
    <p:sldId id="289" r:id="rId31"/>
    <p:sldId id="290" r:id="rId32"/>
    <p:sldId id="291" r:id="rId33"/>
    <p:sldId id="293" r:id="rId34"/>
    <p:sldId id="346" r:id="rId35"/>
    <p:sldId id="347" r:id="rId36"/>
    <p:sldId id="348" r:id="rId37"/>
    <p:sldId id="295" r:id="rId38"/>
    <p:sldId id="298" r:id="rId39"/>
    <p:sldId id="354" r:id="rId40"/>
    <p:sldId id="349" r:id="rId41"/>
    <p:sldId id="350" r:id="rId42"/>
    <p:sldId id="300" r:id="rId43"/>
    <p:sldId id="301" r:id="rId44"/>
    <p:sldId id="302" r:id="rId45"/>
    <p:sldId id="305" r:id="rId46"/>
    <p:sldId id="304" r:id="rId47"/>
    <p:sldId id="306" r:id="rId48"/>
    <p:sldId id="307" r:id="rId49"/>
    <p:sldId id="309" r:id="rId50"/>
    <p:sldId id="303" r:id="rId51"/>
    <p:sldId id="308" r:id="rId52"/>
    <p:sldId id="310" r:id="rId53"/>
    <p:sldId id="311" r:id="rId54"/>
    <p:sldId id="313" r:id="rId55"/>
    <p:sldId id="314" r:id="rId56"/>
    <p:sldId id="312" r:id="rId57"/>
    <p:sldId id="316" r:id="rId58"/>
    <p:sldId id="315" r:id="rId59"/>
    <p:sldId id="299" r:id="rId60"/>
    <p:sldId id="318" r:id="rId61"/>
    <p:sldId id="317" r:id="rId62"/>
    <p:sldId id="323" r:id="rId63"/>
    <p:sldId id="319" r:id="rId64"/>
    <p:sldId id="321" r:id="rId65"/>
    <p:sldId id="320" r:id="rId66"/>
    <p:sldId id="329" r:id="rId67"/>
    <p:sldId id="331" r:id="rId68"/>
    <p:sldId id="327" r:id="rId69"/>
    <p:sldId id="333" r:id="rId70"/>
    <p:sldId id="335" r:id="rId71"/>
    <p:sldId id="334" r:id="rId72"/>
    <p:sldId id="336" r:id="rId73"/>
    <p:sldId id="337" r:id="rId74"/>
    <p:sldId id="328" r:id="rId75"/>
    <p:sldId id="339" r:id="rId76"/>
    <p:sldId id="341" r:id="rId77"/>
    <p:sldId id="343" r:id="rId78"/>
    <p:sldId id="344" r:id="rId79"/>
    <p:sldId id="351" r:id="rId80"/>
    <p:sldId id="352" r:id="rId81"/>
    <p:sldId id="353" r:id="rId82"/>
    <p:sldId id="356" r:id="rId83"/>
    <p:sldId id="357" r:id="rId84"/>
    <p:sldId id="359" r:id="rId85"/>
    <p:sldId id="358" r:id="rId86"/>
    <p:sldId id="360" r:id="rId87"/>
    <p:sldId id="361" r:id="rId8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701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le chiaro 2 - Colore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17" autoAdjust="0"/>
    <p:restoredTop sz="47926" autoAdjust="0"/>
  </p:normalViewPr>
  <p:slideViewPr>
    <p:cSldViewPr snapToGrid="0">
      <p:cViewPr>
        <p:scale>
          <a:sx n="80" d="100"/>
          <a:sy n="80" d="100"/>
        </p:scale>
        <p:origin x="-1482" y="-270"/>
      </p:cViewPr>
      <p:guideLst>
        <p:guide orient="horz" pos="2160"/>
        <p:guide pos="2880"/>
      </p:guideLst>
    </p:cSldViewPr>
  </p:slideViewPr>
  <p:outlineViewPr>
    <p:cViewPr>
      <p:scale>
        <a:sx n="33" d="100"/>
        <a:sy n="33" d="100"/>
      </p:scale>
      <p:origin x="0" y="126"/>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7" d="100"/>
          <a:sy n="67" d="100"/>
        </p:scale>
        <p:origin x="-2796" y="-96"/>
      </p:cViewPr>
      <p:guideLst>
        <p:guide orient="horz" pos="2880"/>
        <p:guide pos="2160"/>
      </p:guideLst>
    </p:cSldViewPr>
  </p:notesViewPr>
  <p:gridSpacing cx="72010" cy="7201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handoutMaster" Target="handoutMasters/handout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s>
</file>

<file path=ppt/_rels/viewProps.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88865AD-A007-4207-BF15-C4D9A5150FFD}" type="doc">
      <dgm:prSet loTypeId="urn:microsoft.com/office/officeart/2005/8/layout/list1" loCatId="list" qsTypeId="urn:microsoft.com/office/officeart/2005/8/quickstyle/simple1" qsCatId="simple" csTypeId="urn:microsoft.com/office/officeart/2005/8/colors/colorful1#1" csCatId="colorful" phldr="1"/>
      <dgm:spPr/>
      <dgm:t>
        <a:bodyPr/>
        <a:lstStyle/>
        <a:p>
          <a:endParaRPr lang="it-IT"/>
        </a:p>
      </dgm:t>
    </dgm:pt>
    <dgm:pt modelId="{B247C0DE-E399-487B-B150-BD0B04097A30}">
      <dgm:prSet phldrT="[Testo]" custT="1"/>
      <dgm:spPr/>
      <dgm:t>
        <a:bodyPr/>
        <a:lstStyle/>
        <a:p>
          <a:r>
            <a:rPr lang="en-US" sz="2000" b="1" noProof="0" dirty="0" smtClean="0"/>
            <a:t>Cardiovascular</a:t>
          </a:r>
          <a:endParaRPr lang="en-US" sz="2000" b="1" noProof="0" dirty="0"/>
        </a:p>
      </dgm:t>
    </dgm:pt>
    <dgm:pt modelId="{3196CA4E-9C2D-4173-948A-815709818EE8}" type="parTrans" cxnId="{BA3AA8E4-35AE-4753-8CFE-4A13DDA19CF0}">
      <dgm:prSet/>
      <dgm:spPr/>
      <dgm:t>
        <a:bodyPr/>
        <a:lstStyle/>
        <a:p>
          <a:endParaRPr lang="it-IT"/>
        </a:p>
      </dgm:t>
    </dgm:pt>
    <dgm:pt modelId="{DCBF69D3-3D5A-4F94-9AA3-5BD9296B8889}" type="sibTrans" cxnId="{BA3AA8E4-35AE-4753-8CFE-4A13DDA19CF0}">
      <dgm:prSet/>
      <dgm:spPr/>
      <dgm:t>
        <a:bodyPr/>
        <a:lstStyle/>
        <a:p>
          <a:endParaRPr lang="it-IT"/>
        </a:p>
      </dgm:t>
    </dgm:pt>
    <dgm:pt modelId="{5A30807D-857E-48B1-90C9-DD20D237FDE5}">
      <dgm:prSet phldrT="[Testo]"/>
      <dgm:spPr/>
      <dgm:t>
        <a:bodyPr/>
        <a:lstStyle/>
        <a:p>
          <a:r>
            <a:rPr lang="en-US" noProof="0" dirty="0" smtClean="0"/>
            <a:t>Arterial constriction</a:t>
          </a:r>
          <a:endParaRPr lang="en-US" noProof="0" dirty="0"/>
        </a:p>
      </dgm:t>
    </dgm:pt>
    <dgm:pt modelId="{4B2D2CBB-A48D-48E2-9CF7-A71F75A21A0F}" type="parTrans" cxnId="{1963F33E-E958-4AB8-B128-AE3A1793A20A}">
      <dgm:prSet/>
      <dgm:spPr/>
      <dgm:t>
        <a:bodyPr/>
        <a:lstStyle/>
        <a:p>
          <a:endParaRPr lang="it-IT"/>
        </a:p>
      </dgm:t>
    </dgm:pt>
    <dgm:pt modelId="{108103C7-CBE4-40CE-8A83-340B5C9460E4}" type="sibTrans" cxnId="{1963F33E-E958-4AB8-B128-AE3A1793A20A}">
      <dgm:prSet/>
      <dgm:spPr/>
      <dgm:t>
        <a:bodyPr/>
        <a:lstStyle/>
        <a:p>
          <a:endParaRPr lang="it-IT"/>
        </a:p>
      </dgm:t>
    </dgm:pt>
    <dgm:pt modelId="{C3C7A9AC-AD50-4556-885E-5FB4D32F8131}">
      <dgm:prSet phldrT="[Testo]" custT="1"/>
      <dgm:spPr/>
      <dgm:t>
        <a:bodyPr/>
        <a:lstStyle/>
        <a:p>
          <a:r>
            <a:rPr lang="en-US" sz="2000" b="1" noProof="0" dirty="0" smtClean="0"/>
            <a:t>Respiratory</a:t>
          </a:r>
          <a:endParaRPr lang="en-US" sz="2000" b="1" noProof="0" dirty="0"/>
        </a:p>
      </dgm:t>
    </dgm:pt>
    <dgm:pt modelId="{EF76386C-4536-4E5E-A2CE-DD2F07117ED2}" type="parTrans" cxnId="{7D0D3DD1-222B-4081-8E33-13ABD257ACFA}">
      <dgm:prSet/>
      <dgm:spPr/>
      <dgm:t>
        <a:bodyPr/>
        <a:lstStyle/>
        <a:p>
          <a:endParaRPr lang="it-IT"/>
        </a:p>
      </dgm:t>
    </dgm:pt>
    <dgm:pt modelId="{D9E7B20C-67C0-4365-BDAC-F828FE74F7AD}" type="sibTrans" cxnId="{7D0D3DD1-222B-4081-8E33-13ABD257ACFA}">
      <dgm:prSet/>
      <dgm:spPr/>
      <dgm:t>
        <a:bodyPr/>
        <a:lstStyle/>
        <a:p>
          <a:endParaRPr lang="it-IT"/>
        </a:p>
      </dgm:t>
    </dgm:pt>
    <dgm:pt modelId="{2DBB6E72-97E5-4B12-A5E4-82CC423DD723}">
      <dgm:prSet phldrT="[Testo]"/>
      <dgm:spPr/>
      <dgm:t>
        <a:bodyPr/>
        <a:lstStyle/>
        <a:p>
          <a:r>
            <a:rPr lang="en-US" noProof="0" dirty="0" smtClean="0"/>
            <a:t>Hypoventilation with attendant </a:t>
          </a:r>
          <a:r>
            <a:rPr lang="en-US" noProof="0" dirty="0" err="1" smtClean="0"/>
            <a:t>hypercapnia</a:t>
          </a:r>
          <a:r>
            <a:rPr lang="en-US" noProof="0" dirty="0" smtClean="0"/>
            <a:t> and hypoxemia</a:t>
          </a:r>
          <a:endParaRPr lang="en-US" noProof="0" dirty="0"/>
        </a:p>
      </dgm:t>
    </dgm:pt>
    <dgm:pt modelId="{49C5CE7D-A45C-4CF3-AF71-04187C201301}" type="parTrans" cxnId="{7857C369-AB8C-46C7-A1AE-C9AD343A84C0}">
      <dgm:prSet/>
      <dgm:spPr/>
      <dgm:t>
        <a:bodyPr/>
        <a:lstStyle/>
        <a:p>
          <a:endParaRPr lang="it-IT"/>
        </a:p>
      </dgm:t>
    </dgm:pt>
    <dgm:pt modelId="{C9C79EA5-67AC-4509-868F-F006494501EE}" type="sibTrans" cxnId="{7857C369-AB8C-46C7-A1AE-C9AD343A84C0}">
      <dgm:prSet/>
      <dgm:spPr/>
      <dgm:t>
        <a:bodyPr/>
        <a:lstStyle/>
        <a:p>
          <a:endParaRPr lang="it-IT"/>
        </a:p>
      </dgm:t>
    </dgm:pt>
    <dgm:pt modelId="{603B4028-3944-4215-ADB4-5DC05AE16D4F}">
      <dgm:prSet phldrT="[Testo]" custT="1"/>
      <dgm:spPr/>
      <dgm:t>
        <a:bodyPr/>
        <a:lstStyle/>
        <a:p>
          <a:r>
            <a:rPr lang="en-US" sz="2000" b="1" noProof="0" dirty="0" smtClean="0"/>
            <a:t>Metabolic</a:t>
          </a:r>
          <a:endParaRPr lang="en-US" sz="2000" b="1" noProof="0" dirty="0"/>
        </a:p>
      </dgm:t>
    </dgm:pt>
    <dgm:pt modelId="{538BB399-DC37-4BDF-9A98-531CBC4B8A8D}" type="parTrans" cxnId="{267D610F-484C-4950-8EE1-FD3E696C09C1}">
      <dgm:prSet/>
      <dgm:spPr/>
      <dgm:t>
        <a:bodyPr/>
        <a:lstStyle/>
        <a:p>
          <a:endParaRPr lang="it-IT"/>
        </a:p>
      </dgm:t>
    </dgm:pt>
    <dgm:pt modelId="{D2DF6DE0-FB1F-428D-8EA8-EFCA7EB80074}" type="sibTrans" cxnId="{267D610F-484C-4950-8EE1-FD3E696C09C1}">
      <dgm:prSet/>
      <dgm:spPr/>
      <dgm:t>
        <a:bodyPr/>
        <a:lstStyle/>
        <a:p>
          <a:endParaRPr lang="it-IT"/>
        </a:p>
      </dgm:t>
    </dgm:pt>
    <dgm:pt modelId="{0EBBA7D3-CCBB-47F2-8953-7965554DBD42}">
      <dgm:prSet phldrT="[Testo]"/>
      <dgm:spPr/>
      <dgm:t>
        <a:bodyPr/>
        <a:lstStyle/>
        <a:p>
          <a:r>
            <a:rPr lang="en-US" noProof="0" smtClean="0"/>
            <a:t>Stimulation of anaerobic glycolysis and organic acid production</a:t>
          </a:r>
          <a:endParaRPr lang="en-US" noProof="0"/>
        </a:p>
      </dgm:t>
    </dgm:pt>
    <dgm:pt modelId="{C1283573-9952-4431-8D4E-4E4FE9F3826F}" type="parTrans" cxnId="{16BBDF06-3F84-4799-9B74-0A0A34CB4CA4}">
      <dgm:prSet/>
      <dgm:spPr/>
      <dgm:t>
        <a:bodyPr/>
        <a:lstStyle/>
        <a:p>
          <a:endParaRPr lang="it-IT"/>
        </a:p>
      </dgm:t>
    </dgm:pt>
    <dgm:pt modelId="{49C0CCC5-EA1C-4214-9149-34C8B449D6DD}" type="sibTrans" cxnId="{16BBDF06-3F84-4799-9B74-0A0A34CB4CA4}">
      <dgm:prSet/>
      <dgm:spPr/>
      <dgm:t>
        <a:bodyPr/>
        <a:lstStyle/>
        <a:p>
          <a:endParaRPr lang="it-IT"/>
        </a:p>
      </dgm:t>
    </dgm:pt>
    <dgm:pt modelId="{627CC6C3-884B-42E0-8D64-67D094248D7F}">
      <dgm:prSet custT="1"/>
      <dgm:spPr/>
      <dgm:t>
        <a:bodyPr/>
        <a:lstStyle/>
        <a:p>
          <a:r>
            <a:rPr lang="en-US" sz="2000" b="1" noProof="0" dirty="0" smtClean="0"/>
            <a:t>Cerebral</a:t>
          </a:r>
          <a:endParaRPr lang="en-US" sz="2000" b="1" noProof="0" dirty="0"/>
        </a:p>
      </dgm:t>
    </dgm:pt>
    <dgm:pt modelId="{3440502D-B13D-4643-B2E4-0B3E46AF34C1}" type="parTrans" cxnId="{5F1C7C80-357A-4F35-8AEE-BED0DAB1F3FB}">
      <dgm:prSet/>
      <dgm:spPr/>
      <dgm:t>
        <a:bodyPr/>
        <a:lstStyle/>
        <a:p>
          <a:endParaRPr lang="it-IT"/>
        </a:p>
      </dgm:t>
    </dgm:pt>
    <dgm:pt modelId="{1F1E6338-F27C-4E6E-9167-C1EAD87F2D3A}" type="sibTrans" cxnId="{5F1C7C80-357A-4F35-8AEE-BED0DAB1F3FB}">
      <dgm:prSet/>
      <dgm:spPr/>
      <dgm:t>
        <a:bodyPr/>
        <a:lstStyle/>
        <a:p>
          <a:endParaRPr lang="it-IT"/>
        </a:p>
      </dgm:t>
    </dgm:pt>
    <dgm:pt modelId="{71829665-E15A-4529-9C8E-F1F0488362E6}">
      <dgm:prSet/>
      <dgm:spPr/>
      <dgm:t>
        <a:bodyPr/>
        <a:lstStyle/>
        <a:p>
          <a:r>
            <a:rPr lang="en-US" noProof="0" dirty="0" smtClean="0"/>
            <a:t>Reduction in coronary blood flow</a:t>
          </a:r>
          <a:endParaRPr lang="en-US" noProof="0" dirty="0"/>
        </a:p>
      </dgm:t>
    </dgm:pt>
    <dgm:pt modelId="{78648836-2F62-4114-B554-FEF089531AA8}" type="parTrans" cxnId="{E72F15CF-15FB-4A77-B66E-3974BC5DC0C3}">
      <dgm:prSet/>
      <dgm:spPr/>
      <dgm:t>
        <a:bodyPr/>
        <a:lstStyle/>
        <a:p>
          <a:endParaRPr lang="it-IT"/>
        </a:p>
      </dgm:t>
    </dgm:pt>
    <dgm:pt modelId="{CECA8EBA-AA5F-4139-85D0-CE5810ED90B0}" type="sibTrans" cxnId="{E72F15CF-15FB-4A77-B66E-3974BC5DC0C3}">
      <dgm:prSet/>
      <dgm:spPr/>
      <dgm:t>
        <a:bodyPr/>
        <a:lstStyle/>
        <a:p>
          <a:endParaRPr lang="it-IT"/>
        </a:p>
      </dgm:t>
    </dgm:pt>
    <dgm:pt modelId="{21B57E67-C79C-4874-BA26-B8E08ECEE86B}">
      <dgm:prSet/>
      <dgm:spPr/>
      <dgm:t>
        <a:bodyPr/>
        <a:lstStyle/>
        <a:p>
          <a:r>
            <a:rPr lang="en-US" noProof="0" dirty="0" smtClean="0"/>
            <a:t>Reduction in </a:t>
          </a:r>
          <a:r>
            <a:rPr lang="en-US" noProof="0" dirty="0" err="1" smtClean="0"/>
            <a:t>anginal</a:t>
          </a:r>
          <a:r>
            <a:rPr lang="en-US" noProof="0" dirty="0" smtClean="0"/>
            <a:t> threshold</a:t>
          </a:r>
          <a:endParaRPr lang="en-US" noProof="0" dirty="0"/>
        </a:p>
      </dgm:t>
    </dgm:pt>
    <dgm:pt modelId="{7DBCAF25-08BF-4979-92D5-67173B9E0A5D}" type="parTrans" cxnId="{7E781220-CA4C-4FFE-AC05-B5A9B5BE0FE3}">
      <dgm:prSet/>
      <dgm:spPr/>
      <dgm:t>
        <a:bodyPr/>
        <a:lstStyle/>
        <a:p>
          <a:endParaRPr lang="it-IT"/>
        </a:p>
      </dgm:t>
    </dgm:pt>
    <dgm:pt modelId="{EA1F0255-954B-49BD-B218-30222F09309C}" type="sibTrans" cxnId="{7E781220-CA4C-4FFE-AC05-B5A9B5BE0FE3}">
      <dgm:prSet/>
      <dgm:spPr/>
      <dgm:t>
        <a:bodyPr/>
        <a:lstStyle/>
        <a:p>
          <a:endParaRPr lang="it-IT"/>
        </a:p>
      </dgm:t>
    </dgm:pt>
    <dgm:pt modelId="{B293E5E8-9480-4101-9544-E60EE13A377A}">
      <dgm:prSet/>
      <dgm:spPr/>
      <dgm:t>
        <a:bodyPr/>
        <a:lstStyle/>
        <a:p>
          <a:r>
            <a:rPr lang="en-US" noProof="0" dirty="0" smtClean="0"/>
            <a:t>Predisposition to refractory </a:t>
          </a:r>
          <a:r>
            <a:rPr lang="en-US" noProof="0" dirty="0" err="1" smtClean="0"/>
            <a:t>supraventricular</a:t>
          </a:r>
          <a:r>
            <a:rPr lang="en-US" noProof="0" dirty="0" smtClean="0"/>
            <a:t>  and ventricular arrhythmias</a:t>
          </a:r>
          <a:endParaRPr lang="en-US" noProof="0" dirty="0"/>
        </a:p>
      </dgm:t>
    </dgm:pt>
    <dgm:pt modelId="{9A0F674F-9D23-4BD4-94E2-19A3BE46C15E}" type="parTrans" cxnId="{C9C95E0F-1488-4ECE-AF0A-E1D229A6A2F6}">
      <dgm:prSet/>
      <dgm:spPr/>
      <dgm:t>
        <a:bodyPr/>
        <a:lstStyle/>
        <a:p>
          <a:endParaRPr lang="it-IT"/>
        </a:p>
      </dgm:t>
    </dgm:pt>
    <dgm:pt modelId="{A6960F9A-6212-4F3C-8088-9D297D951EDF}" type="sibTrans" cxnId="{C9C95E0F-1488-4ECE-AF0A-E1D229A6A2F6}">
      <dgm:prSet/>
      <dgm:spPr/>
      <dgm:t>
        <a:bodyPr/>
        <a:lstStyle/>
        <a:p>
          <a:endParaRPr lang="it-IT"/>
        </a:p>
      </dgm:t>
    </dgm:pt>
    <dgm:pt modelId="{F255B25E-0A8B-414E-85B9-B9321C9045FB}">
      <dgm:prSet/>
      <dgm:spPr/>
      <dgm:t>
        <a:bodyPr/>
        <a:lstStyle/>
        <a:p>
          <a:r>
            <a:rPr lang="en-US" noProof="0" smtClean="0"/>
            <a:t>Reduction in cerebral blood flow</a:t>
          </a:r>
          <a:endParaRPr lang="en-US" noProof="0"/>
        </a:p>
      </dgm:t>
    </dgm:pt>
    <dgm:pt modelId="{D8BFC4C0-7489-41EC-BA7B-6F20F86DC20F}" type="parTrans" cxnId="{A2C355D5-37C9-4517-BFE6-0E60E4257C4A}">
      <dgm:prSet/>
      <dgm:spPr/>
      <dgm:t>
        <a:bodyPr/>
        <a:lstStyle/>
        <a:p>
          <a:endParaRPr lang="it-IT"/>
        </a:p>
      </dgm:t>
    </dgm:pt>
    <dgm:pt modelId="{BABD242E-BD02-405F-80F2-E591259D87FE}" type="sibTrans" cxnId="{A2C355D5-37C9-4517-BFE6-0E60E4257C4A}">
      <dgm:prSet/>
      <dgm:spPr/>
      <dgm:t>
        <a:bodyPr/>
        <a:lstStyle/>
        <a:p>
          <a:endParaRPr lang="it-IT"/>
        </a:p>
      </dgm:t>
    </dgm:pt>
    <dgm:pt modelId="{AD2056DF-5F26-4B5E-A933-9FF8FDD5CC94}">
      <dgm:prSet/>
      <dgm:spPr/>
      <dgm:t>
        <a:bodyPr/>
        <a:lstStyle/>
        <a:p>
          <a:r>
            <a:rPr lang="en-US" noProof="0" smtClean="0"/>
            <a:t>Tetany, seizures, lethargy, delirium and stupor</a:t>
          </a:r>
          <a:endParaRPr lang="en-US" noProof="0"/>
        </a:p>
      </dgm:t>
    </dgm:pt>
    <dgm:pt modelId="{9D78DDAA-E0E7-41E8-9E5E-E3C9CBC4B6AA}" type="parTrans" cxnId="{36AD4D18-4620-4524-8762-2D41B770D996}">
      <dgm:prSet/>
      <dgm:spPr/>
      <dgm:t>
        <a:bodyPr/>
        <a:lstStyle/>
        <a:p>
          <a:endParaRPr lang="it-IT"/>
        </a:p>
      </dgm:t>
    </dgm:pt>
    <dgm:pt modelId="{3022E8F6-B037-417D-B0DD-999C39C768E8}" type="sibTrans" cxnId="{36AD4D18-4620-4524-8762-2D41B770D996}">
      <dgm:prSet/>
      <dgm:spPr/>
      <dgm:t>
        <a:bodyPr/>
        <a:lstStyle/>
        <a:p>
          <a:endParaRPr lang="it-IT"/>
        </a:p>
      </dgm:t>
    </dgm:pt>
    <dgm:pt modelId="{77C976AB-09D0-470E-8C3A-605D334752CE}">
      <dgm:prSet/>
      <dgm:spPr/>
      <dgm:t>
        <a:bodyPr/>
        <a:lstStyle/>
        <a:p>
          <a:r>
            <a:rPr lang="en-US" noProof="0" smtClean="0"/>
            <a:t>Enhancement of hypoxic pulmonary vasoconstriction </a:t>
          </a:r>
          <a:r>
            <a:rPr lang="en-US" noProof="0" smtClean="0">
              <a:sym typeface="Symbol"/>
            </a:rPr>
            <a:t></a:t>
          </a:r>
          <a:r>
            <a:rPr lang="en-US" noProof="0" smtClean="0"/>
            <a:t>  worsening of ventilation-perfusion relationships</a:t>
          </a:r>
          <a:endParaRPr lang="en-US" noProof="0"/>
        </a:p>
      </dgm:t>
    </dgm:pt>
    <dgm:pt modelId="{96EEEF23-C252-465D-9F94-4AFCFA428269}" type="parTrans" cxnId="{235EA419-966D-4EE8-B1F9-F1921991B540}">
      <dgm:prSet/>
      <dgm:spPr/>
      <dgm:t>
        <a:bodyPr/>
        <a:lstStyle/>
        <a:p>
          <a:endParaRPr lang="it-IT"/>
        </a:p>
      </dgm:t>
    </dgm:pt>
    <dgm:pt modelId="{F54484DD-471B-4DD7-B390-C5C64BD4144A}" type="sibTrans" cxnId="{235EA419-966D-4EE8-B1F9-F1921991B540}">
      <dgm:prSet/>
      <dgm:spPr/>
      <dgm:t>
        <a:bodyPr/>
        <a:lstStyle/>
        <a:p>
          <a:endParaRPr lang="it-IT"/>
        </a:p>
      </dgm:t>
    </dgm:pt>
    <dgm:pt modelId="{990955C4-F7D5-4163-AB81-7B3A38169392}">
      <dgm:prSet/>
      <dgm:spPr/>
      <dgm:t>
        <a:bodyPr/>
        <a:lstStyle/>
        <a:p>
          <a:r>
            <a:rPr lang="en-US" noProof="0" smtClean="0"/>
            <a:t>Hypokalemia</a:t>
          </a:r>
          <a:endParaRPr lang="en-US" noProof="0"/>
        </a:p>
      </dgm:t>
    </dgm:pt>
    <dgm:pt modelId="{90222107-4585-4997-890E-5877B4821D37}" type="parTrans" cxnId="{F7103C29-4E1C-44DE-B50C-696A12D6F523}">
      <dgm:prSet/>
      <dgm:spPr/>
      <dgm:t>
        <a:bodyPr/>
        <a:lstStyle/>
        <a:p>
          <a:endParaRPr lang="it-IT"/>
        </a:p>
      </dgm:t>
    </dgm:pt>
    <dgm:pt modelId="{DED0AE8B-3DB0-426A-9206-D38695E274AF}" type="sibTrans" cxnId="{F7103C29-4E1C-44DE-B50C-696A12D6F523}">
      <dgm:prSet/>
      <dgm:spPr/>
      <dgm:t>
        <a:bodyPr/>
        <a:lstStyle/>
        <a:p>
          <a:endParaRPr lang="it-IT"/>
        </a:p>
      </dgm:t>
    </dgm:pt>
    <dgm:pt modelId="{BDECBBB9-1DBE-4955-9A9E-C0E452430ED8}">
      <dgm:prSet/>
      <dgm:spPr/>
      <dgm:t>
        <a:bodyPr/>
        <a:lstStyle/>
        <a:p>
          <a:r>
            <a:rPr lang="en-US" noProof="0" smtClean="0"/>
            <a:t>Decreased plasma ionized calcium concentration</a:t>
          </a:r>
          <a:endParaRPr lang="en-US" noProof="0"/>
        </a:p>
      </dgm:t>
    </dgm:pt>
    <dgm:pt modelId="{78C3936F-F535-4CDE-89BC-29CF0A068D80}" type="parTrans" cxnId="{909D5CA2-019D-4C93-828A-74E59218ADF9}">
      <dgm:prSet/>
      <dgm:spPr/>
      <dgm:t>
        <a:bodyPr/>
        <a:lstStyle/>
        <a:p>
          <a:endParaRPr lang="it-IT"/>
        </a:p>
      </dgm:t>
    </dgm:pt>
    <dgm:pt modelId="{AB3A3E0A-3E12-4D95-844B-CFAC89D4D464}" type="sibTrans" cxnId="{909D5CA2-019D-4C93-828A-74E59218ADF9}">
      <dgm:prSet/>
      <dgm:spPr/>
      <dgm:t>
        <a:bodyPr/>
        <a:lstStyle/>
        <a:p>
          <a:endParaRPr lang="it-IT"/>
        </a:p>
      </dgm:t>
    </dgm:pt>
    <dgm:pt modelId="{75DD4AD4-F1E7-45FD-B420-171D55C46527}">
      <dgm:prSet/>
      <dgm:spPr/>
      <dgm:t>
        <a:bodyPr/>
        <a:lstStyle/>
        <a:p>
          <a:r>
            <a:rPr lang="en-US" noProof="0" smtClean="0"/>
            <a:t>Hypomagnesiemia and hypocalcemia</a:t>
          </a:r>
          <a:endParaRPr lang="en-US" noProof="0"/>
        </a:p>
      </dgm:t>
    </dgm:pt>
    <dgm:pt modelId="{1C7CB6ED-BE6B-452A-B0C8-62DA6A2E5D03}" type="parTrans" cxnId="{28EEA495-66D8-467C-9497-D3B61C5D85F5}">
      <dgm:prSet/>
      <dgm:spPr/>
      <dgm:t>
        <a:bodyPr/>
        <a:lstStyle/>
        <a:p>
          <a:endParaRPr lang="it-IT"/>
        </a:p>
      </dgm:t>
    </dgm:pt>
    <dgm:pt modelId="{D080F66E-9AE1-4719-8055-C553EC72625C}" type="sibTrans" cxnId="{28EEA495-66D8-467C-9497-D3B61C5D85F5}">
      <dgm:prSet/>
      <dgm:spPr/>
      <dgm:t>
        <a:bodyPr/>
        <a:lstStyle/>
        <a:p>
          <a:endParaRPr lang="it-IT"/>
        </a:p>
      </dgm:t>
    </dgm:pt>
    <dgm:pt modelId="{98431C21-9348-476F-A47A-E7120E7D386A}" type="pres">
      <dgm:prSet presAssocID="{A88865AD-A007-4207-BF15-C4D9A5150FFD}" presName="linear" presStyleCnt="0">
        <dgm:presLayoutVars>
          <dgm:dir/>
          <dgm:animLvl val="lvl"/>
          <dgm:resizeHandles val="exact"/>
        </dgm:presLayoutVars>
      </dgm:prSet>
      <dgm:spPr/>
      <dgm:t>
        <a:bodyPr/>
        <a:lstStyle/>
        <a:p>
          <a:endParaRPr lang="it-IT"/>
        </a:p>
      </dgm:t>
    </dgm:pt>
    <dgm:pt modelId="{47EC84CA-4F98-4A81-ACB4-D2C5727D2441}" type="pres">
      <dgm:prSet presAssocID="{B247C0DE-E399-487B-B150-BD0B04097A30}" presName="parentLin" presStyleCnt="0"/>
      <dgm:spPr/>
    </dgm:pt>
    <dgm:pt modelId="{1C39C0A3-4A8A-4B75-96B7-2860D0B05E8B}" type="pres">
      <dgm:prSet presAssocID="{B247C0DE-E399-487B-B150-BD0B04097A30}" presName="parentLeftMargin" presStyleLbl="node1" presStyleIdx="0" presStyleCnt="4"/>
      <dgm:spPr/>
      <dgm:t>
        <a:bodyPr/>
        <a:lstStyle/>
        <a:p>
          <a:endParaRPr lang="it-IT"/>
        </a:p>
      </dgm:t>
    </dgm:pt>
    <dgm:pt modelId="{E7ECFA27-0A29-4EF7-92EB-CD9DF7E35146}" type="pres">
      <dgm:prSet presAssocID="{B247C0DE-E399-487B-B150-BD0B04097A30}" presName="parentText" presStyleLbl="node1" presStyleIdx="0" presStyleCnt="4">
        <dgm:presLayoutVars>
          <dgm:chMax val="0"/>
          <dgm:bulletEnabled val="1"/>
        </dgm:presLayoutVars>
      </dgm:prSet>
      <dgm:spPr/>
      <dgm:t>
        <a:bodyPr/>
        <a:lstStyle/>
        <a:p>
          <a:endParaRPr lang="it-IT"/>
        </a:p>
      </dgm:t>
    </dgm:pt>
    <dgm:pt modelId="{1AA6BD72-DDCF-4E96-84DB-EEEE5C586D40}" type="pres">
      <dgm:prSet presAssocID="{B247C0DE-E399-487B-B150-BD0B04097A30}" presName="negativeSpace" presStyleCnt="0"/>
      <dgm:spPr/>
    </dgm:pt>
    <dgm:pt modelId="{38DD62C2-2BED-4A93-A62B-0F55F7A2FCE6}" type="pres">
      <dgm:prSet presAssocID="{B247C0DE-E399-487B-B150-BD0B04097A30}" presName="childText" presStyleLbl="conFgAcc1" presStyleIdx="0" presStyleCnt="4">
        <dgm:presLayoutVars>
          <dgm:bulletEnabled val="1"/>
        </dgm:presLayoutVars>
      </dgm:prSet>
      <dgm:spPr/>
      <dgm:t>
        <a:bodyPr/>
        <a:lstStyle/>
        <a:p>
          <a:endParaRPr lang="it-IT"/>
        </a:p>
      </dgm:t>
    </dgm:pt>
    <dgm:pt modelId="{A8D6B204-571F-4A8C-853E-E25DAEB51175}" type="pres">
      <dgm:prSet presAssocID="{DCBF69D3-3D5A-4F94-9AA3-5BD9296B8889}" presName="spaceBetweenRectangles" presStyleCnt="0"/>
      <dgm:spPr/>
    </dgm:pt>
    <dgm:pt modelId="{A2D7F631-0B5D-4F21-9379-418952883E54}" type="pres">
      <dgm:prSet presAssocID="{C3C7A9AC-AD50-4556-885E-5FB4D32F8131}" presName="parentLin" presStyleCnt="0"/>
      <dgm:spPr/>
    </dgm:pt>
    <dgm:pt modelId="{7A8A6E1C-19C0-4413-87E1-B8BCAA82BD01}" type="pres">
      <dgm:prSet presAssocID="{C3C7A9AC-AD50-4556-885E-5FB4D32F8131}" presName="parentLeftMargin" presStyleLbl="node1" presStyleIdx="0" presStyleCnt="4"/>
      <dgm:spPr/>
      <dgm:t>
        <a:bodyPr/>
        <a:lstStyle/>
        <a:p>
          <a:endParaRPr lang="it-IT"/>
        </a:p>
      </dgm:t>
    </dgm:pt>
    <dgm:pt modelId="{54C866AB-9C53-46BD-A9A3-244381287016}" type="pres">
      <dgm:prSet presAssocID="{C3C7A9AC-AD50-4556-885E-5FB4D32F8131}" presName="parentText" presStyleLbl="node1" presStyleIdx="1" presStyleCnt="4">
        <dgm:presLayoutVars>
          <dgm:chMax val="0"/>
          <dgm:bulletEnabled val="1"/>
        </dgm:presLayoutVars>
      </dgm:prSet>
      <dgm:spPr/>
      <dgm:t>
        <a:bodyPr/>
        <a:lstStyle/>
        <a:p>
          <a:endParaRPr lang="it-IT"/>
        </a:p>
      </dgm:t>
    </dgm:pt>
    <dgm:pt modelId="{64830621-AA45-4349-B935-D1A107619932}" type="pres">
      <dgm:prSet presAssocID="{C3C7A9AC-AD50-4556-885E-5FB4D32F8131}" presName="negativeSpace" presStyleCnt="0"/>
      <dgm:spPr/>
    </dgm:pt>
    <dgm:pt modelId="{94C86284-CAFD-44AB-A39A-1546CE0D6707}" type="pres">
      <dgm:prSet presAssocID="{C3C7A9AC-AD50-4556-885E-5FB4D32F8131}" presName="childText" presStyleLbl="conFgAcc1" presStyleIdx="1" presStyleCnt="4">
        <dgm:presLayoutVars>
          <dgm:bulletEnabled val="1"/>
        </dgm:presLayoutVars>
      </dgm:prSet>
      <dgm:spPr/>
      <dgm:t>
        <a:bodyPr/>
        <a:lstStyle/>
        <a:p>
          <a:endParaRPr lang="it-IT"/>
        </a:p>
      </dgm:t>
    </dgm:pt>
    <dgm:pt modelId="{4E74EF44-893B-4071-A196-9B3ED869E844}" type="pres">
      <dgm:prSet presAssocID="{D9E7B20C-67C0-4365-BDAC-F828FE74F7AD}" presName="spaceBetweenRectangles" presStyleCnt="0"/>
      <dgm:spPr/>
    </dgm:pt>
    <dgm:pt modelId="{97037F42-9831-4182-8C6F-C29E843FDF25}" type="pres">
      <dgm:prSet presAssocID="{603B4028-3944-4215-ADB4-5DC05AE16D4F}" presName="parentLin" presStyleCnt="0"/>
      <dgm:spPr/>
    </dgm:pt>
    <dgm:pt modelId="{3BE72F60-DAB5-4DF9-8D67-7CB5B04298D1}" type="pres">
      <dgm:prSet presAssocID="{603B4028-3944-4215-ADB4-5DC05AE16D4F}" presName="parentLeftMargin" presStyleLbl="node1" presStyleIdx="1" presStyleCnt="4"/>
      <dgm:spPr/>
      <dgm:t>
        <a:bodyPr/>
        <a:lstStyle/>
        <a:p>
          <a:endParaRPr lang="it-IT"/>
        </a:p>
      </dgm:t>
    </dgm:pt>
    <dgm:pt modelId="{84C14D0B-EE63-4C82-955F-174EADF98920}" type="pres">
      <dgm:prSet presAssocID="{603B4028-3944-4215-ADB4-5DC05AE16D4F}" presName="parentText" presStyleLbl="node1" presStyleIdx="2" presStyleCnt="4">
        <dgm:presLayoutVars>
          <dgm:chMax val="0"/>
          <dgm:bulletEnabled val="1"/>
        </dgm:presLayoutVars>
      </dgm:prSet>
      <dgm:spPr/>
      <dgm:t>
        <a:bodyPr/>
        <a:lstStyle/>
        <a:p>
          <a:endParaRPr lang="it-IT"/>
        </a:p>
      </dgm:t>
    </dgm:pt>
    <dgm:pt modelId="{B61D7B35-70F6-4EB8-98E9-391C1EC726C7}" type="pres">
      <dgm:prSet presAssocID="{603B4028-3944-4215-ADB4-5DC05AE16D4F}" presName="negativeSpace" presStyleCnt="0"/>
      <dgm:spPr/>
    </dgm:pt>
    <dgm:pt modelId="{7285679E-F1D5-4EB6-AA50-6F5D8C9A6DD1}" type="pres">
      <dgm:prSet presAssocID="{603B4028-3944-4215-ADB4-5DC05AE16D4F}" presName="childText" presStyleLbl="conFgAcc1" presStyleIdx="2" presStyleCnt="4">
        <dgm:presLayoutVars>
          <dgm:bulletEnabled val="1"/>
        </dgm:presLayoutVars>
      </dgm:prSet>
      <dgm:spPr/>
      <dgm:t>
        <a:bodyPr/>
        <a:lstStyle/>
        <a:p>
          <a:endParaRPr lang="it-IT"/>
        </a:p>
      </dgm:t>
    </dgm:pt>
    <dgm:pt modelId="{10B765D3-2282-4CA0-AB31-CD961E945106}" type="pres">
      <dgm:prSet presAssocID="{D2DF6DE0-FB1F-428D-8EA8-EFCA7EB80074}" presName="spaceBetweenRectangles" presStyleCnt="0"/>
      <dgm:spPr/>
    </dgm:pt>
    <dgm:pt modelId="{72F3F4A8-EAF0-46EF-9508-938A81C5E610}" type="pres">
      <dgm:prSet presAssocID="{627CC6C3-884B-42E0-8D64-67D094248D7F}" presName="parentLin" presStyleCnt="0"/>
      <dgm:spPr/>
    </dgm:pt>
    <dgm:pt modelId="{3A3054E7-4C47-48AF-828A-60B41B73AA9A}" type="pres">
      <dgm:prSet presAssocID="{627CC6C3-884B-42E0-8D64-67D094248D7F}" presName="parentLeftMargin" presStyleLbl="node1" presStyleIdx="2" presStyleCnt="4"/>
      <dgm:spPr/>
      <dgm:t>
        <a:bodyPr/>
        <a:lstStyle/>
        <a:p>
          <a:endParaRPr lang="it-IT"/>
        </a:p>
      </dgm:t>
    </dgm:pt>
    <dgm:pt modelId="{B083FDB4-2AC0-4E57-9DB0-CAC1A679C91E}" type="pres">
      <dgm:prSet presAssocID="{627CC6C3-884B-42E0-8D64-67D094248D7F}" presName="parentText" presStyleLbl="node1" presStyleIdx="3" presStyleCnt="4">
        <dgm:presLayoutVars>
          <dgm:chMax val="0"/>
          <dgm:bulletEnabled val="1"/>
        </dgm:presLayoutVars>
      </dgm:prSet>
      <dgm:spPr/>
      <dgm:t>
        <a:bodyPr/>
        <a:lstStyle/>
        <a:p>
          <a:endParaRPr lang="it-IT"/>
        </a:p>
      </dgm:t>
    </dgm:pt>
    <dgm:pt modelId="{52A49E56-B241-4D77-A7A2-87DDC8CDBAC6}" type="pres">
      <dgm:prSet presAssocID="{627CC6C3-884B-42E0-8D64-67D094248D7F}" presName="negativeSpace" presStyleCnt="0"/>
      <dgm:spPr/>
    </dgm:pt>
    <dgm:pt modelId="{5C4A49D0-39D4-4537-9B3A-E973AB91851B}" type="pres">
      <dgm:prSet presAssocID="{627CC6C3-884B-42E0-8D64-67D094248D7F}" presName="childText" presStyleLbl="conFgAcc1" presStyleIdx="3" presStyleCnt="4">
        <dgm:presLayoutVars>
          <dgm:bulletEnabled val="1"/>
        </dgm:presLayoutVars>
      </dgm:prSet>
      <dgm:spPr/>
      <dgm:t>
        <a:bodyPr/>
        <a:lstStyle/>
        <a:p>
          <a:endParaRPr lang="it-IT"/>
        </a:p>
      </dgm:t>
    </dgm:pt>
  </dgm:ptLst>
  <dgm:cxnLst>
    <dgm:cxn modelId="{7F7D8209-DD3F-474D-AD61-B747CBC94FF8}" type="presOf" srcId="{C3C7A9AC-AD50-4556-885E-5FB4D32F8131}" destId="{7A8A6E1C-19C0-4413-87E1-B8BCAA82BD01}" srcOrd="0" destOrd="0" presId="urn:microsoft.com/office/officeart/2005/8/layout/list1"/>
    <dgm:cxn modelId="{909D5CA2-019D-4C93-828A-74E59218ADF9}" srcId="{603B4028-3944-4215-ADB4-5DC05AE16D4F}" destId="{BDECBBB9-1DBE-4955-9A9E-C0E452430ED8}" srcOrd="2" destOrd="0" parTransId="{78C3936F-F535-4CDE-89BC-29CF0A068D80}" sibTransId="{AB3A3E0A-3E12-4D95-844B-CFAC89D4D464}"/>
    <dgm:cxn modelId="{235EA419-966D-4EE8-B1F9-F1921991B540}" srcId="{C3C7A9AC-AD50-4556-885E-5FB4D32F8131}" destId="{77C976AB-09D0-470E-8C3A-605D334752CE}" srcOrd="1" destOrd="0" parTransId="{96EEEF23-C252-465D-9F94-4AFCFA428269}" sibTransId="{F54484DD-471B-4DD7-B390-C5C64BD4144A}"/>
    <dgm:cxn modelId="{1963F33E-E958-4AB8-B128-AE3A1793A20A}" srcId="{B247C0DE-E399-487B-B150-BD0B04097A30}" destId="{5A30807D-857E-48B1-90C9-DD20D237FDE5}" srcOrd="0" destOrd="0" parTransId="{4B2D2CBB-A48D-48E2-9CF7-A71F75A21A0F}" sibTransId="{108103C7-CBE4-40CE-8A83-340B5C9460E4}"/>
    <dgm:cxn modelId="{E835ABF1-2D6C-499A-8227-38EE3DE82173}" type="presOf" srcId="{603B4028-3944-4215-ADB4-5DC05AE16D4F}" destId="{3BE72F60-DAB5-4DF9-8D67-7CB5B04298D1}" srcOrd="0" destOrd="0" presId="urn:microsoft.com/office/officeart/2005/8/layout/list1"/>
    <dgm:cxn modelId="{13F95832-5AD7-4A5D-813E-733D50D66C76}" type="presOf" srcId="{2DBB6E72-97E5-4B12-A5E4-82CC423DD723}" destId="{94C86284-CAFD-44AB-A39A-1546CE0D6707}" srcOrd="0" destOrd="0" presId="urn:microsoft.com/office/officeart/2005/8/layout/list1"/>
    <dgm:cxn modelId="{DEDC0AE4-AD75-48CE-8CFE-31A4149054FA}" type="presOf" srcId="{0EBBA7D3-CCBB-47F2-8953-7965554DBD42}" destId="{7285679E-F1D5-4EB6-AA50-6F5D8C9A6DD1}" srcOrd="0" destOrd="0" presId="urn:microsoft.com/office/officeart/2005/8/layout/list1"/>
    <dgm:cxn modelId="{936FDD9B-AF52-4B3A-B47B-3133D4AB4DC8}" type="presOf" srcId="{BDECBBB9-1DBE-4955-9A9E-C0E452430ED8}" destId="{7285679E-F1D5-4EB6-AA50-6F5D8C9A6DD1}" srcOrd="0" destOrd="2" presId="urn:microsoft.com/office/officeart/2005/8/layout/list1"/>
    <dgm:cxn modelId="{F7103C29-4E1C-44DE-B50C-696A12D6F523}" srcId="{603B4028-3944-4215-ADB4-5DC05AE16D4F}" destId="{990955C4-F7D5-4163-AB81-7B3A38169392}" srcOrd="1" destOrd="0" parTransId="{90222107-4585-4997-890E-5877B4821D37}" sibTransId="{DED0AE8B-3DB0-426A-9206-D38695E274AF}"/>
    <dgm:cxn modelId="{419E34B7-38F0-4105-89CB-3DC9B6A05A8D}" type="presOf" srcId="{627CC6C3-884B-42E0-8D64-67D094248D7F}" destId="{3A3054E7-4C47-48AF-828A-60B41B73AA9A}" srcOrd="0" destOrd="0" presId="urn:microsoft.com/office/officeart/2005/8/layout/list1"/>
    <dgm:cxn modelId="{49B9259B-7BA0-4862-99DB-AA029AE4876D}" type="presOf" srcId="{B247C0DE-E399-487B-B150-BD0B04097A30}" destId="{1C39C0A3-4A8A-4B75-96B7-2860D0B05E8B}" srcOrd="0" destOrd="0" presId="urn:microsoft.com/office/officeart/2005/8/layout/list1"/>
    <dgm:cxn modelId="{16BBDF06-3F84-4799-9B74-0A0A34CB4CA4}" srcId="{603B4028-3944-4215-ADB4-5DC05AE16D4F}" destId="{0EBBA7D3-CCBB-47F2-8953-7965554DBD42}" srcOrd="0" destOrd="0" parTransId="{C1283573-9952-4431-8D4E-4E4FE9F3826F}" sibTransId="{49C0CCC5-EA1C-4214-9149-34C8B449D6DD}"/>
    <dgm:cxn modelId="{D5CFB30B-DEBC-4747-848B-BA4F121C643E}" type="presOf" srcId="{AD2056DF-5F26-4B5E-A933-9FF8FDD5CC94}" destId="{5C4A49D0-39D4-4537-9B3A-E973AB91851B}" srcOrd="0" destOrd="1" presId="urn:microsoft.com/office/officeart/2005/8/layout/list1"/>
    <dgm:cxn modelId="{BA3AA8E4-35AE-4753-8CFE-4A13DDA19CF0}" srcId="{A88865AD-A007-4207-BF15-C4D9A5150FFD}" destId="{B247C0DE-E399-487B-B150-BD0B04097A30}" srcOrd="0" destOrd="0" parTransId="{3196CA4E-9C2D-4173-948A-815709818EE8}" sibTransId="{DCBF69D3-3D5A-4F94-9AA3-5BD9296B8889}"/>
    <dgm:cxn modelId="{0AC07496-A774-44CC-9389-2C239A575BA2}" type="presOf" srcId="{C3C7A9AC-AD50-4556-885E-5FB4D32F8131}" destId="{54C866AB-9C53-46BD-A9A3-244381287016}" srcOrd="1" destOrd="0" presId="urn:microsoft.com/office/officeart/2005/8/layout/list1"/>
    <dgm:cxn modelId="{C8168D23-CD9A-4AFE-8514-6A9AB9D4D809}" type="presOf" srcId="{B247C0DE-E399-487B-B150-BD0B04097A30}" destId="{E7ECFA27-0A29-4EF7-92EB-CD9DF7E35146}" srcOrd="1" destOrd="0" presId="urn:microsoft.com/office/officeart/2005/8/layout/list1"/>
    <dgm:cxn modelId="{590EDFD0-1D38-4A0F-895D-4DBA1615FBC0}" type="presOf" srcId="{F255B25E-0A8B-414E-85B9-B9321C9045FB}" destId="{5C4A49D0-39D4-4537-9B3A-E973AB91851B}" srcOrd="0" destOrd="0" presId="urn:microsoft.com/office/officeart/2005/8/layout/list1"/>
    <dgm:cxn modelId="{A2C355D5-37C9-4517-BFE6-0E60E4257C4A}" srcId="{627CC6C3-884B-42E0-8D64-67D094248D7F}" destId="{F255B25E-0A8B-414E-85B9-B9321C9045FB}" srcOrd="0" destOrd="0" parTransId="{D8BFC4C0-7489-41EC-BA7B-6F20F86DC20F}" sibTransId="{BABD242E-BD02-405F-80F2-E591259D87FE}"/>
    <dgm:cxn modelId="{E72F15CF-15FB-4A77-B66E-3974BC5DC0C3}" srcId="{B247C0DE-E399-487B-B150-BD0B04097A30}" destId="{71829665-E15A-4529-9C8E-F1F0488362E6}" srcOrd="1" destOrd="0" parTransId="{78648836-2F62-4114-B554-FEF089531AA8}" sibTransId="{CECA8EBA-AA5F-4139-85D0-CE5810ED90B0}"/>
    <dgm:cxn modelId="{7857C369-AB8C-46C7-A1AE-C9AD343A84C0}" srcId="{C3C7A9AC-AD50-4556-885E-5FB4D32F8131}" destId="{2DBB6E72-97E5-4B12-A5E4-82CC423DD723}" srcOrd="0" destOrd="0" parTransId="{49C5CE7D-A45C-4CF3-AF71-04187C201301}" sibTransId="{C9C79EA5-67AC-4509-868F-F006494501EE}"/>
    <dgm:cxn modelId="{5F1C7C80-357A-4F35-8AEE-BED0DAB1F3FB}" srcId="{A88865AD-A007-4207-BF15-C4D9A5150FFD}" destId="{627CC6C3-884B-42E0-8D64-67D094248D7F}" srcOrd="3" destOrd="0" parTransId="{3440502D-B13D-4643-B2E4-0B3E46AF34C1}" sibTransId="{1F1E6338-F27C-4E6E-9167-C1EAD87F2D3A}"/>
    <dgm:cxn modelId="{7D0D3DD1-222B-4081-8E33-13ABD257ACFA}" srcId="{A88865AD-A007-4207-BF15-C4D9A5150FFD}" destId="{C3C7A9AC-AD50-4556-885E-5FB4D32F8131}" srcOrd="1" destOrd="0" parTransId="{EF76386C-4536-4E5E-A2CE-DD2F07117ED2}" sibTransId="{D9E7B20C-67C0-4365-BDAC-F828FE74F7AD}"/>
    <dgm:cxn modelId="{419A47B8-77A4-4BC5-9A42-BD175536911F}" type="presOf" srcId="{B293E5E8-9480-4101-9544-E60EE13A377A}" destId="{38DD62C2-2BED-4A93-A62B-0F55F7A2FCE6}" srcOrd="0" destOrd="3" presId="urn:microsoft.com/office/officeart/2005/8/layout/list1"/>
    <dgm:cxn modelId="{315AE0FB-6545-4C6E-A5F3-BAF442FAA682}" type="presOf" srcId="{71829665-E15A-4529-9C8E-F1F0488362E6}" destId="{38DD62C2-2BED-4A93-A62B-0F55F7A2FCE6}" srcOrd="0" destOrd="1" presId="urn:microsoft.com/office/officeart/2005/8/layout/list1"/>
    <dgm:cxn modelId="{D0DF10D2-CD4C-4CD5-A61A-E248CBCEC87F}" type="presOf" srcId="{990955C4-F7D5-4163-AB81-7B3A38169392}" destId="{7285679E-F1D5-4EB6-AA50-6F5D8C9A6DD1}" srcOrd="0" destOrd="1" presId="urn:microsoft.com/office/officeart/2005/8/layout/list1"/>
    <dgm:cxn modelId="{C9C95E0F-1488-4ECE-AF0A-E1D229A6A2F6}" srcId="{B247C0DE-E399-487B-B150-BD0B04097A30}" destId="{B293E5E8-9480-4101-9544-E60EE13A377A}" srcOrd="3" destOrd="0" parTransId="{9A0F674F-9D23-4BD4-94E2-19A3BE46C15E}" sibTransId="{A6960F9A-6212-4F3C-8088-9D297D951EDF}"/>
    <dgm:cxn modelId="{EE63EC39-3B2A-4984-B3A6-A9B2984733E6}" type="presOf" srcId="{A88865AD-A007-4207-BF15-C4D9A5150FFD}" destId="{98431C21-9348-476F-A47A-E7120E7D386A}" srcOrd="0" destOrd="0" presId="urn:microsoft.com/office/officeart/2005/8/layout/list1"/>
    <dgm:cxn modelId="{7E781220-CA4C-4FFE-AC05-B5A9B5BE0FE3}" srcId="{B247C0DE-E399-487B-B150-BD0B04097A30}" destId="{21B57E67-C79C-4874-BA26-B8E08ECEE86B}" srcOrd="2" destOrd="0" parTransId="{7DBCAF25-08BF-4979-92D5-67173B9E0A5D}" sibTransId="{EA1F0255-954B-49BD-B218-30222F09309C}"/>
    <dgm:cxn modelId="{065B329C-C373-455A-84EF-E5BEC112AA18}" type="presOf" srcId="{21B57E67-C79C-4874-BA26-B8E08ECEE86B}" destId="{38DD62C2-2BED-4A93-A62B-0F55F7A2FCE6}" srcOrd="0" destOrd="2" presId="urn:microsoft.com/office/officeart/2005/8/layout/list1"/>
    <dgm:cxn modelId="{36AD4D18-4620-4524-8762-2D41B770D996}" srcId="{627CC6C3-884B-42E0-8D64-67D094248D7F}" destId="{AD2056DF-5F26-4B5E-A933-9FF8FDD5CC94}" srcOrd="1" destOrd="0" parTransId="{9D78DDAA-E0E7-41E8-9E5E-E3C9CBC4B6AA}" sibTransId="{3022E8F6-B037-417D-B0DD-999C39C768E8}"/>
    <dgm:cxn modelId="{28EEA495-66D8-467C-9497-D3B61C5D85F5}" srcId="{603B4028-3944-4215-ADB4-5DC05AE16D4F}" destId="{75DD4AD4-F1E7-45FD-B420-171D55C46527}" srcOrd="3" destOrd="0" parTransId="{1C7CB6ED-BE6B-452A-B0C8-62DA6A2E5D03}" sibTransId="{D080F66E-9AE1-4719-8055-C553EC72625C}"/>
    <dgm:cxn modelId="{68877F92-E756-49BE-B193-2F466B9354DD}" type="presOf" srcId="{5A30807D-857E-48B1-90C9-DD20D237FDE5}" destId="{38DD62C2-2BED-4A93-A62B-0F55F7A2FCE6}" srcOrd="0" destOrd="0" presId="urn:microsoft.com/office/officeart/2005/8/layout/list1"/>
    <dgm:cxn modelId="{4784654D-A723-4A35-9A3D-13FAB72DE86F}" type="presOf" srcId="{603B4028-3944-4215-ADB4-5DC05AE16D4F}" destId="{84C14D0B-EE63-4C82-955F-174EADF98920}" srcOrd="1" destOrd="0" presId="urn:microsoft.com/office/officeart/2005/8/layout/list1"/>
    <dgm:cxn modelId="{08692D35-180F-4015-A84C-4FE9E75A457B}" type="presOf" srcId="{627CC6C3-884B-42E0-8D64-67D094248D7F}" destId="{B083FDB4-2AC0-4E57-9DB0-CAC1A679C91E}" srcOrd="1" destOrd="0" presId="urn:microsoft.com/office/officeart/2005/8/layout/list1"/>
    <dgm:cxn modelId="{2E7A5820-9042-4042-8CD6-F7197563BC26}" type="presOf" srcId="{75DD4AD4-F1E7-45FD-B420-171D55C46527}" destId="{7285679E-F1D5-4EB6-AA50-6F5D8C9A6DD1}" srcOrd="0" destOrd="3" presId="urn:microsoft.com/office/officeart/2005/8/layout/list1"/>
    <dgm:cxn modelId="{AFC88505-0133-4205-A081-E88D1CCE7016}" type="presOf" srcId="{77C976AB-09D0-470E-8C3A-605D334752CE}" destId="{94C86284-CAFD-44AB-A39A-1546CE0D6707}" srcOrd="0" destOrd="1" presId="urn:microsoft.com/office/officeart/2005/8/layout/list1"/>
    <dgm:cxn modelId="{267D610F-484C-4950-8EE1-FD3E696C09C1}" srcId="{A88865AD-A007-4207-BF15-C4D9A5150FFD}" destId="{603B4028-3944-4215-ADB4-5DC05AE16D4F}" srcOrd="2" destOrd="0" parTransId="{538BB399-DC37-4BDF-9A98-531CBC4B8A8D}" sibTransId="{D2DF6DE0-FB1F-428D-8EA8-EFCA7EB80074}"/>
    <dgm:cxn modelId="{1DF91C0B-3964-46FE-8229-ACCCE0C493F4}" type="presParOf" srcId="{98431C21-9348-476F-A47A-E7120E7D386A}" destId="{47EC84CA-4F98-4A81-ACB4-D2C5727D2441}" srcOrd="0" destOrd="0" presId="urn:microsoft.com/office/officeart/2005/8/layout/list1"/>
    <dgm:cxn modelId="{500C055E-196B-484A-B6FC-90297C5074A7}" type="presParOf" srcId="{47EC84CA-4F98-4A81-ACB4-D2C5727D2441}" destId="{1C39C0A3-4A8A-4B75-96B7-2860D0B05E8B}" srcOrd="0" destOrd="0" presId="urn:microsoft.com/office/officeart/2005/8/layout/list1"/>
    <dgm:cxn modelId="{42830185-32AC-4542-B096-8C4047E0D9CF}" type="presParOf" srcId="{47EC84CA-4F98-4A81-ACB4-D2C5727D2441}" destId="{E7ECFA27-0A29-4EF7-92EB-CD9DF7E35146}" srcOrd="1" destOrd="0" presId="urn:microsoft.com/office/officeart/2005/8/layout/list1"/>
    <dgm:cxn modelId="{BEF3797B-394E-41D3-9809-71E5385DF1DE}" type="presParOf" srcId="{98431C21-9348-476F-A47A-E7120E7D386A}" destId="{1AA6BD72-DDCF-4E96-84DB-EEEE5C586D40}" srcOrd="1" destOrd="0" presId="urn:microsoft.com/office/officeart/2005/8/layout/list1"/>
    <dgm:cxn modelId="{5D46BFCE-0200-484D-B22B-B9801489B107}" type="presParOf" srcId="{98431C21-9348-476F-A47A-E7120E7D386A}" destId="{38DD62C2-2BED-4A93-A62B-0F55F7A2FCE6}" srcOrd="2" destOrd="0" presId="urn:microsoft.com/office/officeart/2005/8/layout/list1"/>
    <dgm:cxn modelId="{1B5979C0-7DE5-4654-9812-849A88C7AF33}" type="presParOf" srcId="{98431C21-9348-476F-A47A-E7120E7D386A}" destId="{A8D6B204-571F-4A8C-853E-E25DAEB51175}" srcOrd="3" destOrd="0" presId="urn:microsoft.com/office/officeart/2005/8/layout/list1"/>
    <dgm:cxn modelId="{59FE4C2D-3B60-4B34-87EC-B5CE75E353A4}" type="presParOf" srcId="{98431C21-9348-476F-A47A-E7120E7D386A}" destId="{A2D7F631-0B5D-4F21-9379-418952883E54}" srcOrd="4" destOrd="0" presId="urn:microsoft.com/office/officeart/2005/8/layout/list1"/>
    <dgm:cxn modelId="{D7B2A1E5-7D2D-43F6-8FC9-DB5E1F6559CF}" type="presParOf" srcId="{A2D7F631-0B5D-4F21-9379-418952883E54}" destId="{7A8A6E1C-19C0-4413-87E1-B8BCAA82BD01}" srcOrd="0" destOrd="0" presId="urn:microsoft.com/office/officeart/2005/8/layout/list1"/>
    <dgm:cxn modelId="{2E2B3061-8E6A-4164-B45F-A82BA968F4E2}" type="presParOf" srcId="{A2D7F631-0B5D-4F21-9379-418952883E54}" destId="{54C866AB-9C53-46BD-A9A3-244381287016}" srcOrd="1" destOrd="0" presId="urn:microsoft.com/office/officeart/2005/8/layout/list1"/>
    <dgm:cxn modelId="{9F6C2FAE-2305-41C2-9FD9-3DEB635F3906}" type="presParOf" srcId="{98431C21-9348-476F-A47A-E7120E7D386A}" destId="{64830621-AA45-4349-B935-D1A107619932}" srcOrd="5" destOrd="0" presId="urn:microsoft.com/office/officeart/2005/8/layout/list1"/>
    <dgm:cxn modelId="{BE78240D-1AC8-4795-BC60-BDCA4E34D080}" type="presParOf" srcId="{98431C21-9348-476F-A47A-E7120E7D386A}" destId="{94C86284-CAFD-44AB-A39A-1546CE0D6707}" srcOrd="6" destOrd="0" presId="urn:microsoft.com/office/officeart/2005/8/layout/list1"/>
    <dgm:cxn modelId="{2BA23504-C098-45CD-BEEC-D84378CF8C4B}" type="presParOf" srcId="{98431C21-9348-476F-A47A-E7120E7D386A}" destId="{4E74EF44-893B-4071-A196-9B3ED869E844}" srcOrd="7" destOrd="0" presId="urn:microsoft.com/office/officeart/2005/8/layout/list1"/>
    <dgm:cxn modelId="{BD4D180E-4C97-4A91-B040-4BD0CEB79308}" type="presParOf" srcId="{98431C21-9348-476F-A47A-E7120E7D386A}" destId="{97037F42-9831-4182-8C6F-C29E843FDF25}" srcOrd="8" destOrd="0" presId="urn:microsoft.com/office/officeart/2005/8/layout/list1"/>
    <dgm:cxn modelId="{E6D345BF-D0C9-42D9-8F1F-7C3FDB3EC6C6}" type="presParOf" srcId="{97037F42-9831-4182-8C6F-C29E843FDF25}" destId="{3BE72F60-DAB5-4DF9-8D67-7CB5B04298D1}" srcOrd="0" destOrd="0" presId="urn:microsoft.com/office/officeart/2005/8/layout/list1"/>
    <dgm:cxn modelId="{41D33E07-5FFC-43E4-B0B1-7412AA6D01CD}" type="presParOf" srcId="{97037F42-9831-4182-8C6F-C29E843FDF25}" destId="{84C14D0B-EE63-4C82-955F-174EADF98920}" srcOrd="1" destOrd="0" presId="urn:microsoft.com/office/officeart/2005/8/layout/list1"/>
    <dgm:cxn modelId="{D28ECEC2-3C60-48E3-BB8B-823533A1F761}" type="presParOf" srcId="{98431C21-9348-476F-A47A-E7120E7D386A}" destId="{B61D7B35-70F6-4EB8-98E9-391C1EC726C7}" srcOrd="9" destOrd="0" presId="urn:microsoft.com/office/officeart/2005/8/layout/list1"/>
    <dgm:cxn modelId="{2C643300-A3E3-49BB-B8FF-8C0ADFF086AD}" type="presParOf" srcId="{98431C21-9348-476F-A47A-E7120E7D386A}" destId="{7285679E-F1D5-4EB6-AA50-6F5D8C9A6DD1}" srcOrd="10" destOrd="0" presId="urn:microsoft.com/office/officeart/2005/8/layout/list1"/>
    <dgm:cxn modelId="{BC6B19C3-3491-4326-9152-10056E1428C3}" type="presParOf" srcId="{98431C21-9348-476F-A47A-E7120E7D386A}" destId="{10B765D3-2282-4CA0-AB31-CD961E945106}" srcOrd="11" destOrd="0" presId="urn:microsoft.com/office/officeart/2005/8/layout/list1"/>
    <dgm:cxn modelId="{3186DC01-76EF-4D5E-97F3-8F54C9942770}" type="presParOf" srcId="{98431C21-9348-476F-A47A-E7120E7D386A}" destId="{72F3F4A8-EAF0-46EF-9508-938A81C5E610}" srcOrd="12" destOrd="0" presId="urn:microsoft.com/office/officeart/2005/8/layout/list1"/>
    <dgm:cxn modelId="{D6D50534-D94F-4264-AEFC-EF45E91D8ECF}" type="presParOf" srcId="{72F3F4A8-EAF0-46EF-9508-938A81C5E610}" destId="{3A3054E7-4C47-48AF-828A-60B41B73AA9A}" srcOrd="0" destOrd="0" presId="urn:microsoft.com/office/officeart/2005/8/layout/list1"/>
    <dgm:cxn modelId="{03BB305A-C912-4DE4-86BA-A415C11FD957}" type="presParOf" srcId="{72F3F4A8-EAF0-46EF-9508-938A81C5E610}" destId="{B083FDB4-2AC0-4E57-9DB0-CAC1A679C91E}" srcOrd="1" destOrd="0" presId="urn:microsoft.com/office/officeart/2005/8/layout/list1"/>
    <dgm:cxn modelId="{1B137910-278A-4966-92F6-A4D8237CBBA4}" type="presParOf" srcId="{98431C21-9348-476F-A47A-E7120E7D386A}" destId="{52A49E56-B241-4D77-A7A2-87DDC8CDBAC6}" srcOrd="13" destOrd="0" presId="urn:microsoft.com/office/officeart/2005/8/layout/list1"/>
    <dgm:cxn modelId="{41C19BDE-C7D0-45EF-8826-CB8B9A0C7513}" type="presParOf" srcId="{98431C21-9348-476F-A47A-E7120E7D386A}" destId="{5C4A49D0-39D4-4537-9B3A-E973AB91851B}"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29498D9-19DB-4540-B481-8AFAAB6B26E5}" type="doc">
      <dgm:prSet loTypeId="urn:microsoft.com/office/officeart/2005/8/layout/orgChart1" loCatId="hierarchy" qsTypeId="urn:microsoft.com/office/officeart/2005/8/quickstyle/simple1" qsCatId="simple" csTypeId="urn:microsoft.com/office/officeart/2005/8/colors/colorful1#2" csCatId="colorful" phldr="1"/>
      <dgm:spPr/>
      <dgm:t>
        <a:bodyPr/>
        <a:lstStyle/>
        <a:p>
          <a:endParaRPr lang="it-IT"/>
        </a:p>
      </dgm:t>
    </dgm:pt>
    <dgm:pt modelId="{BF3AFCFC-59E0-4CCD-A2F6-9545A3771221}">
      <dgm:prSet phldrT="[Testo]"/>
      <dgm:spPr/>
      <dgm:t>
        <a:bodyPr/>
        <a:lstStyle/>
        <a:p>
          <a:r>
            <a:rPr lang="it-IT" dirty="0" smtClean="0"/>
            <a:t>Livello1</a:t>
          </a:r>
        </a:p>
      </dgm:t>
    </dgm:pt>
    <dgm:pt modelId="{2E71B9CE-7506-405D-A7DB-7575869EBBA1}" type="parTrans" cxnId="{1A8C4FDD-CA56-4FB2-8181-0D2FC4C767B2}">
      <dgm:prSet/>
      <dgm:spPr/>
      <dgm:t>
        <a:bodyPr/>
        <a:lstStyle/>
        <a:p>
          <a:endParaRPr lang="it-IT"/>
        </a:p>
      </dgm:t>
    </dgm:pt>
    <dgm:pt modelId="{9390E1EA-70F3-4FBF-85F2-D6B20423E461}" type="sibTrans" cxnId="{1A8C4FDD-CA56-4FB2-8181-0D2FC4C767B2}">
      <dgm:prSet/>
      <dgm:spPr/>
      <dgm:t>
        <a:bodyPr/>
        <a:lstStyle/>
        <a:p>
          <a:endParaRPr lang="it-IT"/>
        </a:p>
      </dgm:t>
    </dgm:pt>
    <dgm:pt modelId="{7D9A5247-362F-4980-8B6D-326CA5DB4713}">
      <dgm:prSet phldrT="[Testo]"/>
      <dgm:spPr/>
      <dgm:t>
        <a:bodyPr/>
        <a:lstStyle/>
        <a:p>
          <a:r>
            <a:rPr lang="it-IT" dirty="0" smtClean="0"/>
            <a:t>Livello3a</a:t>
          </a:r>
          <a:endParaRPr lang="it-IT" dirty="0"/>
        </a:p>
      </dgm:t>
    </dgm:pt>
    <dgm:pt modelId="{DB732E46-D4A0-4FC3-BAA0-5331D603F9D0}" type="parTrans" cxnId="{F6B81B2D-4884-4C5E-8AB6-A20AB8558F79}">
      <dgm:prSet/>
      <dgm:spPr/>
      <dgm:t>
        <a:bodyPr/>
        <a:lstStyle/>
        <a:p>
          <a:endParaRPr lang="it-IT"/>
        </a:p>
      </dgm:t>
    </dgm:pt>
    <dgm:pt modelId="{C4B845CB-DF4E-4367-8368-1DBCFC966457}" type="sibTrans" cxnId="{F6B81B2D-4884-4C5E-8AB6-A20AB8558F79}">
      <dgm:prSet/>
      <dgm:spPr/>
      <dgm:t>
        <a:bodyPr/>
        <a:lstStyle/>
        <a:p>
          <a:endParaRPr lang="it-IT"/>
        </a:p>
      </dgm:t>
    </dgm:pt>
    <dgm:pt modelId="{386E9606-76FF-41B3-8193-0E6B5D166E64}">
      <dgm:prSet phldrT="[Testo]"/>
      <dgm:spPr/>
      <dgm:t>
        <a:bodyPr/>
        <a:lstStyle/>
        <a:p>
          <a:r>
            <a:rPr lang="it-IT" dirty="0" smtClean="0"/>
            <a:t>Livello2b</a:t>
          </a:r>
          <a:endParaRPr lang="it-IT" dirty="0"/>
        </a:p>
      </dgm:t>
    </dgm:pt>
    <dgm:pt modelId="{43656312-F563-4228-9103-4B32C767DAD0}" type="parTrans" cxnId="{61DCD9D7-4B4E-40DB-B8A4-FAE0DF391A64}">
      <dgm:prSet/>
      <dgm:spPr/>
      <dgm:t>
        <a:bodyPr/>
        <a:lstStyle/>
        <a:p>
          <a:endParaRPr lang="it-IT"/>
        </a:p>
      </dgm:t>
    </dgm:pt>
    <dgm:pt modelId="{4665127E-659F-4764-854F-4911776156F1}" type="sibTrans" cxnId="{61DCD9D7-4B4E-40DB-B8A4-FAE0DF391A64}">
      <dgm:prSet/>
      <dgm:spPr/>
      <dgm:t>
        <a:bodyPr/>
        <a:lstStyle/>
        <a:p>
          <a:endParaRPr lang="it-IT"/>
        </a:p>
      </dgm:t>
    </dgm:pt>
    <dgm:pt modelId="{739E5C4D-6B71-40BE-B09F-B48DAD4021D9}">
      <dgm:prSet/>
      <dgm:spPr/>
      <dgm:t>
        <a:bodyPr/>
        <a:lstStyle/>
        <a:p>
          <a:r>
            <a:rPr lang="it-IT" dirty="0" smtClean="0"/>
            <a:t>Livello3c</a:t>
          </a:r>
          <a:endParaRPr lang="it-IT" dirty="0"/>
        </a:p>
      </dgm:t>
    </dgm:pt>
    <dgm:pt modelId="{A1DC763A-5F76-4AAB-9926-DE54AF379CED}" type="parTrans" cxnId="{AA68CC88-A67C-4BA2-9138-67A09B6BDDED}">
      <dgm:prSet/>
      <dgm:spPr/>
      <dgm:t>
        <a:bodyPr/>
        <a:lstStyle/>
        <a:p>
          <a:endParaRPr lang="it-IT"/>
        </a:p>
      </dgm:t>
    </dgm:pt>
    <dgm:pt modelId="{0969B875-F7B1-4E9B-A2FC-620A6F1E82D6}" type="sibTrans" cxnId="{AA68CC88-A67C-4BA2-9138-67A09B6BDDED}">
      <dgm:prSet/>
      <dgm:spPr/>
      <dgm:t>
        <a:bodyPr/>
        <a:lstStyle/>
        <a:p>
          <a:endParaRPr lang="it-IT"/>
        </a:p>
      </dgm:t>
    </dgm:pt>
    <dgm:pt modelId="{81E5C02F-50EF-4ED5-A3BB-54E79281A8BC}">
      <dgm:prSet/>
      <dgm:spPr/>
      <dgm:t>
        <a:bodyPr/>
        <a:lstStyle/>
        <a:p>
          <a:r>
            <a:rPr lang="it-IT" dirty="0" smtClean="0"/>
            <a:t>Livello2a</a:t>
          </a:r>
          <a:endParaRPr lang="it-IT" dirty="0"/>
        </a:p>
      </dgm:t>
    </dgm:pt>
    <dgm:pt modelId="{7F844D4F-96B0-4B30-8E2A-B4ED560B5528}" type="parTrans" cxnId="{83ADD04D-5C82-4664-A992-03D9CA814955}">
      <dgm:prSet/>
      <dgm:spPr/>
      <dgm:t>
        <a:bodyPr/>
        <a:lstStyle/>
        <a:p>
          <a:endParaRPr lang="it-IT"/>
        </a:p>
      </dgm:t>
    </dgm:pt>
    <dgm:pt modelId="{4CAF29FD-20B4-4F90-874A-3C9838CE775C}" type="sibTrans" cxnId="{83ADD04D-5C82-4664-A992-03D9CA814955}">
      <dgm:prSet/>
      <dgm:spPr/>
      <dgm:t>
        <a:bodyPr/>
        <a:lstStyle/>
        <a:p>
          <a:endParaRPr lang="it-IT"/>
        </a:p>
      </dgm:t>
    </dgm:pt>
    <dgm:pt modelId="{AFBFAA05-D6C5-4A06-810C-8ADD90F1B77B}">
      <dgm:prSet/>
      <dgm:spPr/>
      <dgm:t>
        <a:bodyPr/>
        <a:lstStyle/>
        <a:p>
          <a:r>
            <a:rPr lang="it-IT" dirty="0" smtClean="0"/>
            <a:t>Livello3b</a:t>
          </a:r>
          <a:endParaRPr lang="it-IT" dirty="0"/>
        </a:p>
      </dgm:t>
    </dgm:pt>
    <dgm:pt modelId="{74ADAD12-83A3-4CC6-B702-8109EE1099B2}" type="parTrans" cxnId="{F6219872-E841-444F-AB49-3878A12E7F69}">
      <dgm:prSet/>
      <dgm:spPr/>
      <dgm:t>
        <a:bodyPr/>
        <a:lstStyle/>
        <a:p>
          <a:endParaRPr lang="it-IT"/>
        </a:p>
      </dgm:t>
    </dgm:pt>
    <dgm:pt modelId="{6B080E66-322D-4324-9F75-D1CA65241DC9}" type="sibTrans" cxnId="{F6219872-E841-444F-AB49-3878A12E7F69}">
      <dgm:prSet/>
      <dgm:spPr/>
      <dgm:t>
        <a:bodyPr/>
        <a:lstStyle/>
        <a:p>
          <a:endParaRPr lang="it-IT"/>
        </a:p>
      </dgm:t>
    </dgm:pt>
    <dgm:pt modelId="{EEF44AC8-AE88-4E94-80F1-3D05D116981B}">
      <dgm:prSet/>
      <dgm:spPr/>
      <dgm:t>
        <a:bodyPr/>
        <a:lstStyle/>
        <a:p>
          <a:r>
            <a:rPr lang="it-IT" dirty="0" smtClean="0"/>
            <a:t>Livello3d</a:t>
          </a:r>
          <a:endParaRPr lang="it-IT" dirty="0"/>
        </a:p>
      </dgm:t>
    </dgm:pt>
    <dgm:pt modelId="{49F47217-A8D2-4FEA-B10A-0FE8E292940C}" type="parTrans" cxnId="{84D67B54-61C5-4CD1-B639-C28F4083CE36}">
      <dgm:prSet/>
      <dgm:spPr/>
      <dgm:t>
        <a:bodyPr/>
        <a:lstStyle/>
        <a:p>
          <a:endParaRPr lang="it-IT"/>
        </a:p>
      </dgm:t>
    </dgm:pt>
    <dgm:pt modelId="{5A0B98BA-175E-471B-8A01-7C91100EE31F}" type="sibTrans" cxnId="{84D67B54-61C5-4CD1-B639-C28F4083CE36}">
      <dgm:prSet/>
      <dgm:spPr/>
      <dgm:t>
        <a:bodyPr/>
        <a:lstStyle/>
        <a:p>
          <a:endParaRPr lang="it-IT"/>
        </a:p>
      </dgm:t>
    </dgm:pt>
    <dgm:pt modelId="{6D4D4416-DB44-4028-98EA-62C275C37E92}" type="asst">
      <dgm:prSet>
        <dgm:style>
          <a:lnRef idx="2">
            <a:schemeClr val="accent6">
              <a:shade val="50000"/>
            </a:schemeClr>
          </a:lnRef>
          <a:fillRef idx="1">
            <a:schemeClr val="accent6"/>
          </a:fillRef>
          <a:effectRef idx="0">
            <a:schemeClr val="accent6"/>
          </a:effectRef>
          <a:fontRef idx="minor">
            <a:schemeClr val="lt1"/>
          </a:fontRef>
        </dgm:style>
      </dgm:prSet>
      <dgm:spPr>
        <a:ln>
          <a:noFill/>
        </a:ln>
      </dgm:spPr>
      <dgm:t>
        <a:bodyPr/>
        <a:lstStyle/>
        <a:p>
          <a:r>
            <a:rPr lang="it-IT" i="1" dirty="0" smtClean="0"/>
            <a:t>Assistente</a:t>
          </a:r>
          <a:endParaRPr lang="it-IT" i="1" dirty="0"/>
        </a:p>
      </dgm:t>
    </dgm:pt>
    <dgm:pt modelId="{36698E67-622B-4CD9-8CD4-D5B899526D70}" type="parTrans" cxnId="{312C8195-2E96-4478-9431-2DEC280C2680}">
      <dgm:prSet/>
      <dgm:spPr/>
      <dgm:t>
        <a:bodyPr/>
        <a:lstStyle/>
        <a:p>
          <a:endParaRPr lang="it-IT"/>
        </a:p>
      </dgm:t>
    </dgm:pt>
    <dgm:pt modelId="{231795BA-A7D9-4981-B154-C10D5759C158}" type="sibTrans" cxnId="{312C8195-2E96-4478-9431-2DEC280C2680}">
      <dgm:prSet/>
      <dgm:spPr/>
      <dgm:t>
        <a:bodyPr/>
        <a:lstStyle/>
        <a:p>
          <a:endParaRPr lang="it-IT"/>
        </a:p>
      </dgm:t>
    </dgm:pt>
    <dgm:pt modelId="{D9635BD3-B283-411C-AC9D-6A3C37F80313}" type="pres">
      <dgm:prSet presAssocID="{929498D9-19DB-4540-B481-8AFAAB6B26E5}" presName="hierChild1" presStyleCnt="0">
        <dgm:presLayoutVars>
          <dgm:orgChart val="1"/>
          <dgm:chPref val="1"/>
          <dgm:dir/>
          <dgm:animOne val="branch"/>
          <dgm:animLvl val="lvl"/>
          <dgm:resizeHandles/>
        </dgm:presLayoutVars>
      </dgm:prSet>
      <dgm:spPr/>
      <dgm:t>
        <a:bodyPr/>
        <a:lstStyle/>
        <a:p>
          <a:endParaRPr lang="it-IT"/>
        </a:p>
      </dgm:t>
    </dgm:pt>
    <dgm:pt modelId="{7E814977-6EFC-40B7-B250-F52179E3E42F}" type="pres">
      <dgm:prSet presAssocID="{BF3AFCFC-59E0-4CCD-A2F6-9545A3771221}" presName="hierRoot1" presStyleCnt="0">
        <dgm:presLayoutVars>
          <dgm:hierBranch val="init"/>
        </dgm:presLayoutVars>
      </dgm:prSet>
      <dgm:spPr/>
    </dgm:pt>
    <dgm:pt modelId="{86B5236A-A1D6-41DD-9104-3FBF2FF7664B}" type="pres">
      <dgm:prSet presAssocID="{BF3AFCFC-59E0-4CCD-A2F6-9545A3771221}" presName="rootComposite1" presStyleCnt="0"/>
      <dgm:spPr/>
    </dgm:pt>
    <dgm:pt modelId="{78C41723-C8F4-40E1-93A2-9BC8C574B21D}" type="pres">
      <dgm:prSet presAssocID="{BF3AFCFC-59E0-4CCD-A2F6-9545A3771221}" presName="rootText1" presStyleLbl="node0" presStyleIdx="0" presStyleCnt="1">
        <dgm:presLayoutVars>
          <dgm:chPref val="3"/>
        </dgm:presLayoutVars>
      </dgm:prSet>
      <dgm:spPr>
        <a:prstGeom prst="ellipse">
          <a:avLst/>
        </a:prstGeom>
      </dgm:spPr>
      <dgm:t>
        <a:bodyPr/>
        <a:lstStyle/>
        <a:p>
          <a:endParaRPr lang="it-IT"/>
        </a:p>
      </dgm:t>
    </dgm:pt>
    <dgm:pt modelId="{53DDD118-8466-4D8E-8754-7A7B1B5AA078}" type="pres">
      <dgm:prSet presAssocID="{BF3AFCFC-59E0-4CCD-A2F6-9545A3771221}" presName="rootConnector1" presStyleLbl="node1" presStyleIdx="0" presStyleCnt="0"/>
      <dgm:spPr/>
      <dgm:t>
        <a:bodyPr/>
        <a:lstStyle/>
        <a:p>
          <a:endParaRPr lang="it-IT"/>
        </a:p>
      </dgm:t>
    </dgm:pt>
    <dgm:pt modelId="{0D0B3288-3FFF-4AC8-A9FA-F70DF1E8A037}" type="pres">
      <dgm:prSet presAssocID="{BF3AFCFC-59E0-4CCD-A2F6-9545A3771221}" presName="hierChild2" presStyleCnt="0"/>
      <dgm:spPr/>
    </dgm:pt>
    <dgm:pt modelId="{52A9F5C7-7B52-4ED3-9B98-B6CF3888DD2E}" type="pres">
      <dgm:prSet presAssocID="{7F844D4F-96B0-4B30-8E2A-B4ED560B5528}" presName="Name37" presStyleLbl="parChTrans1D2" presStyleIdx="0" presStyleCnt="2"/>
      <dgm:spPr/>
      <dgm:t>
        <a:bodyPr/>
        <a:lstStyle/>
        <a:p>
          <a:endParaRPr lang="it-IT"/>
        </a:p>
      </dgm:t>
    </dgm:pt>
    <dgm:pt modelId="{0A6A3D16-4607-4EC1-B3FC-796273FFCE8A}" type="pres">
      <dgm:prSet presAssocID="{81E5C02F-50EF-4ED5-A3BB-54E79281A8BC}" presName="hierRoot2" presStyleCnt="0">
        <dgm:presLayoutVars>
          <dgm:hierBranch val="l"/>
        </dgm:presLayoutVars>
      </dgm:prSet>
      <dgm:spPr/>
    </dgm:pt>
    <dgm:pt modelId="{A35CD771-EB93-4BD9-B393-B1307884B945}" type="pres">
      <dgm:prSet presAssocID="{81E5C02F-50EF-4ED5-A3BB-54E79281A8BC}" presName="rootComposite" presStyleCnt="0"/>
      <dgm:spPr/>
    </dgm:pt>
    <dgm:pt modelId="{4ADCBD42-FD66-4967-9159-E378ECBCEE84}" type="pres">
      <dgm:prSet presAssocID="{81E5C02F-50EF-4ED5-A3BB-54E79281A8BC}" presName="rootText" presStyleLbl="node2" presStyleIdx="0" presStyleCnt="2">
        <dgm:presLayoutVars>
          <dgm:chPref val="3"/>
        </dgm:presLayoutVars>
      </dgm:prSet>
      <dgm:spPr/>
      <dgm:t>
        <a:bodyPr/>
        <a:lstStyle/>
        <a:p>
          <a:endParaRPr lang="it-IT"/>
        </a:p>
      </dgm:t>
    </dgm:pt>
    <dgm:pt modelId="{982CC503-83A6-441C-973C-B4462887B536}" type="pres">
      <dgm:prSet presAssocID="{81E5C02F-50EF-4ED5-A3BB-54E79281A8BC}" presName="rootConnector" presStyleLbl="node2" presStyleIdx="0" presStyleCnt="2"/>
      <dgm:spPr/>
      <dgm:t>
        <a:bodyPr/>
        <a:lstStyle/>
        <a:p>
          <a:endParaRPr lang="it-IT"/>
        </a:p>
      </dgm:t>
    </dgm:pt>
    <dgm:pt modelId="{8578D537-6D52-44AD-A39F-535B13729972}" type="pres">
      <dgm:prSet presAssocID="{81E5C02F-50EF-4ED5-A3BB-54E79281A8BC}" presName="hierChild4" presStyleCnt="0"/>
      <dgm:spPr/>
    </dgm:pt>
    <dgm:pt modelId="{229656E4-FB8F-4101-81BA-3DD3B90D44C9}" type="pres">
      <dgm:prSet presAssocID="{DB732E46-D4A0-4FC3-BAA0-5331D603F9D0}" presName="Name50" presStyleLbl="parChTrans1D3" presStyleIdx="0" presStyleCnt="5"/>
      <dgm:spPr/>
      <dgm:t>
        <a:bodyPr/>
        <a:lstStyle/>
        <a:p>
          <a:endParaRPr lang="it-IT"/>
        </a:p>
      </dgm:t>
    </dgm:pt>
    <dgm:pt modelId="{88981AF1-52B3-45F0-9B4C-E773CC9BFA89}" type="pres">
      <dgm:prSet presAssocID="{7D9A5247-362F-4980-8B6D-326CA5DB4713}" presName="hierRoot2" presStyleCnt="0">
        <dgm:presLayoutVars>
          <dgm:hierBranch val="init"/>
        </dgm:presLayoutVars>
      </dgm:prSet>
      <dgm:spPr/>
    </dgm:pt>
    <dgm:pt modelId="{CC009AAF-EC11-4D22-A88D-36468B9577B6}" type="pres">
      <dgm:prSet presAssocID="{7D9A5247-362F-4980-8B6D-326CA5DB4713}" presName="rootComposite" presStyleCnt="0"/>
      <dgm:spPr/>
    </dgm:pt>
    <dgm:pt modelId="{9EAEF1BD-0D64-4769-AAC7-4755D1D40C19}" type="pres">
      <dgm:prSet presAssocID="{7D9A5247-362F-4980-8B6D-326CA5DB4713}" presName="rootText" presStyleLbl="node3" presStyleIdx="0" presStyleCnt="4" custAng="1058888">
        <dgm:presLayoutVars>
          <dgm:chPref val="3"/>
        </dgm:presLayoutVars>
      </dgm:prSet>
      <dgm:spPr/>
      <dgm:t>
        <a:bodyPr/>
        <a:lstStyle/>
        <a:p>
          <a:endParaRPr lang="it-IT"/>
        </a:p>
      </dgm:t>
    </dgm:pt>
    <dgm:pt modelId="{BFC239D9-D2EF-472F-85AF-33F972BB8D93}" type="pres">
      <dgm:prSet presAssocID="{7D9A5247-362F-4980-8B6D-326CA5DB4713}" presName="rootConnector" presStyleLbl="node3" presStyleIdx="0" presStyleCnt="4"/>
      <dgm:spPr/>
      <dgm:t>
        <a:bodyPr/>
        <a:lstStyle/>
        <a:p>
          <a:endParaRPr lang="it-IT"/>
        </a:p>
      </dgm:t>
    </dgm:pt>
    <dgm:pt modelId="{9B4D4DF7-C626-4697-9708-66C8E78CA0AC}" type="pres">
      <dgm:prSet presAssocID="{7D9A5247-362F-4980-8B6D-326CA5DB4713}" presName="hierChild4" presStyleCnt="0"/>
      <dgm:spPr/>
    </dgm:pt>
    <dgm:pt modelId="{8785AC92-828C-48BB-B379-C1A5053A4EA8}" type="pres">
      <dgm:prSet presAssocID="{7D9A5247-362F-4980-8B6D-326CA5DB4713}" presName="hierChild5" presStyleCnt="0"/>
      <dgm:spPr/>
    </dgm:pt>
    <dgm:pt modelId="{31FF8C32-CEA2-4654-B848-C23FDFCF837B}" type="pres">
      <dgm:prSet presAssocID="{74ADAD12-83A3-4CC6-B702-8109EE1099B2}" presName="Name50" presStyleLbl="parChTrans1D3" presStyleIdx="1" presStyleCnt="5"/>
      <dgm:spPr/>
      <dgm:t>
        <a:bodyPr/>
        <a:lstStyle/>
        <a:p>
          <a:endParaRPr lang="it-IT"/>
        </a:p>
      </dgm:t>
    </dgm:pt>
    <dgm:pt modelId="{FEDC0D56-2984-463C-8576-C2B5B3114B5A}" type="pres">
      <dgm:prSet presAssocID="{AFBFAA05-D6C5-4A06-810C-8ADD90F1B77B}" presName="hierRoot2" presStyleCnt="0">
        <dgm:presLayoutVars>
          <dgm:hierBranch val="init"/>
        </dgm:presLayoutVars>
      </dgm:prSet>
      <dgm:spPr/>
    </dgm:pt>
    <dgm:pt modelId="{E18D2F98-E08B-4DD0-B32D-1C572043863F}" type="pres">
      <dgm:prSet presAssocID="{AFBFAA05-D6C5-4A06-810C-8ADD90F1B77B}" presName="rootComposite" presStyleCnt="0"/>
      <dgm:spPr/>
    </dgm:pt>
    <dgm:pt modelId="{AD732E00-C670-4EE5-8126-C6550361607D}" type="pres">
      <dgm:prSet presAssocID="{AFBFAA05-D6C5-4A06-810C-8ADD90F1B77B}" presName="rootText" presStyleLbl="node3" presStyleIdx="1" presStyleCnt="4" custAng="1122924">
        <dgm:presLayoutVars>
          <dgm:chPref val="3"/>
        </dgm:presLayoutVars>
      </dgm:prSet>
      <dgm:spPr/>
      <dgm:t>
        <a:bodyPr/>
        <a:lstStyle/>
        <a:p>
          <a:endParaRPr lang="it-IT"/>
        </a:p>
      </dgm:t>
    </dgm:pt>
    <dgm:pt modelId="{D169693D-DA76-4DBE-BEE9-7889FA38D82A}" type="pres">
      <dgm:prSet presAssocID="{AFBFAA05-D6C5-4A06-810C-8ADD90F1B77B}" presName="rootConnector" presStyleLbl="node3" presStyleIdx="1" presStyleCnt="4"/>
      <dgm:spPr/>
      <dgm:t>
        <a:bodyPr/>
        <a:lstStyle/>
        <a:p>
          <a:endParaRPr lang="it-IT"/>
        </a:p>
      </dgm:t>
    </dgm:pt>
    <dgm:pt modelId="{136967A4-A64E-4FB6-BD4B-9400482DED0B}" type="pres">
      <dgm:prSet presAssocID="{AFBFAA05-D6C5-4A06-810C-8ADD90F1B77B}" presName="hierChild4" presStyleCnt="0"/>
      <dgm:spPr/>
    </dgm:pt>
    <dgm:pt modelId="{B72F2BC0-3350-4CA8-BCB6-B4728B9132FE}" type="pres">
      <dgm:prSet presAssocID="{AFBFAA05-D6C5-4A06-810C-8ADD90F1B77B}" presName="hierChild5" presStyleCnt="0"/>
      <dgm:spPr/>
    </dgm:pt>
    <dgm:pt modelId="{5B9E002F-0F23-43B6-B208-90B861CF8BFF}" type="pres">
      <dgm:prSet presAssocID="{81E5C02F-50EF-4ED5-A3BB-54E79281A8BC}" presName="hierChild5" presStyleCnt="0"/>
      <dgm:spPr/>
    </dgm:pt>
    <dgm:pt modelId="{00F16F01-1465-49AF-AB03-3C585B3514FE}" type="pres">
      <dgm:prSet presAssocID="{43656312-F563-4228-9103-4B32C767DAD0}" presName="Name37" presStyleLbl="parChTrans1D2" presStyleIdx="1" presStyleCnt="2"/>
      <dgm:spPr/>
      <dgm:t>
        <a:bodyPr/>
        <a:lstStyle/>
        <a:p>
          <a:endParaRPr lang="it-IT"/>
        </a:p>
      </dgm:t>
    </dgm:pt>
    <dgm:pt modelId="{82659ED2-B765-4D3F-B931-E91A6FCC0C62}" type="pres">
      <dgm:prSet presAssocID="{386E9606-76FF-41B3-8193-0E6B5D166E64}" presName="hierRoot2" presStyleCnt="0">
        <dgm:presLayoutVars>
          <dgm:hierBranch/>
        </dgm:presLayoutVars>
      </dgm:prSet>
      <dgm:spPr/>
    </dgm:pt>
    <dgm:pt modelId="{88EB9969-94CA-4C32-946D-8389610204D5}" type="pres">
      <dgm:prSet presAssocID="{386E9606-76FF-41B3-8193-0E6B5D166E64}" presName="rootComposite" presStyleCnt="0"/>
      <dgm:spPr/>
    </dgm:pt>
    <dgm:pt modelId="{A50C6DB7-5154-4CFC-89D0-E59FAF3BA898}" type="pres">
      <dgm:prSet presAssocID="{386E9606-76FF-41B3-8193-0E6B5D166E64}" presName="rootText" presStyleLbl="node2" presStyleIdx="1" presStyleCnt="2">
        <dgm:presLayoutVars>
          <dgm:chPref val="3"/>
        </dgm:presLayoutVars>
      </dgm:prSet>
      <dgm:spPr/>
      <dgm:t>
        <a:bodyPr/>
        <a:lstStyle/>
        <a:p>
          <a:endParaRPr lang="it-IT"/>
        </a:p>
      </dgm:t>
    </dgm:pt>
    <dgm:pt modelId="{9EEE95B3-C52F-4E7F-8DC0-25EABF5D8C43}" type="pres">
      <dgm:prSet presAssocID="{386E9606-76FF-41B3-8193-0E6B5D166E64}" presName="rootConnector" presStyleLbl="node2" presStyleIdx="1" presStyleCnt="2"/>
      <dgm:spPr/>
      <dgm:t>
        <a:bodyPr/>
        <a:lstStyle/>
        <a:p>
          <a:endParaRPr lang="it-IT"/>
        </a:p>
      </dgm:t>
    </dgm:pt>
    <dgm:pt modelId="{18E7EF8F-D0E3-4483-86C5-D30B93F16A83}" type="pres">
      <dgm:prSet presAssocID="{386E9606-76FF-41B3-8193-0E6B5D166E64}" presName="hierChild4" presStyleCnt="0"/>
      <dgm:spPr/>
    </dgm:pt>
    <dgm:pt modelId="{EE1468C0-D05B-45C9-9AB5-0E4E236702CE}" type="pres">
      <dgm:prSet presAssocID="{A1DC763A-5F76-4AAB-9926-DE54AF379CED}" presName="Name35" presStyleLbl="parChTrans1D3" presStyleIdx="2" presStyleCnt="5"/>
      <dgm:spPr/>
      <dgm:t>
        <a:bodyPr/>
        <a:lstStyle/>
        <a:p>
          <a:endParaRPr lang="it-IT"/>
        </a:p>
      </dgm:t>
    </dgm:pt>
    <dgm:pt modelId="{ECFC3F0C-EE09-4AD2-BB1C-51B0C91B8192}" type="pres">
      <dgm:prSet presAssocID="{739E5C4D-6B71-40BE-B09F-B48DAD4021D9}" presName="hierRoot2" presStyleCnt="0">
        <dgm:presLayoutVars>
          <dgm:hierBranch val="init"/>
        </dgm:presLayoutVars>
      </dgm:prSet>
      <dgm:spPr/>
    </dgm:pt>
    <dgm:pt modelId="{F3BEE6F4-87E8-4C44-92A4-7A4FEFA6490F}" type="pres">
      <dgm:prSet presAssocID="{739E5C4D-6B71-40BE-B09F-B48DAD4021D9}" presName="rootComposite" presStyleCnt="0"/>
      <dgm:spPr/>
    </dgm:pt>
    <dgm:pt modelId="{7CEA723C-2569-494A-813A-CB3CE9F240C1}" type="pres">
      <dgm:prSet presAssocID="{739E5C4D-6B71-40BE-B09F-B48DAD4021D9}" presName="rootText" presStyleLbl="node3" presStyleIdx="2" presStyleCnt="4">
        <dgm:presLayoutVars>
          <dgm:chPref val="3"/>
        </dgm:presLayoutVars>
      </dgm:prSet>
      <dgm:spPr>
        <a:prstGeom prst="flowChartAlternateProcess">
          <a:avLst/>
        </a:prstGeom>
      </dgm:spPr>
      <dgm:t>
        <a:bodyPr/>
        <a:lstStyle/>
        <a:p>
          <a:endParaRPr lang="it-IT"/>
        </a:p>
      </dgm:t>
    </dgm:pt>
    <dgm:pt modelId="{6CCA1C1B-5DC2-451E-9669-6C7F386B5856}" type="pres">
      <dgm:prSet presAssocID="{739E5C4D-6B71-40BE-B09F-B48DAD4021D9}" presName="rootConnector" presStyleLbl="node3" presStyleIdx="2" presStyleCnt="4"/>
      <dgm:spPr/>
      <dgm:t>
        <a:bodyPr/>
        <a:lstStyle/>
        <a:p>
          <a:endParaRPr lang="it-IT"/>
        </a:p>
      </dgm:t>
    </dgm:pt>
    <dgm:pt modelId="{819EC022-C3E9-4910-95BE-F38908B307FC}" type="pres">
      <dgm:prSet presAssocID="{739E5C4D-6B71-40BE-B09F-B48DAD4021D9}" presName="hierChild4" presStyleCnt="0"/>
      <dgm:spPr/>
    </dgm:pt>
    <dgm:pt modelId="{989C2241-E941-4C03-A0F8-8EDA9D1DC5F3}" type="pres">
      <dgm:prSet presAssocID="{739E5C4D-6B71-40BE-B09F-B48DAD4021D9}" presName="hierChild5" presStyleCnt="0"/>
      <dgm:spPr/>
    </dgm:pt>
    <dgm:pt modelId="{BEAF59C3-85DC-4B16-A827-3C3A42104971}" type="pres">
      <dgm:prSet presAssocID="{49F47217-A8D2-4FEA-B10A-0FE8E292940C}" presName="Name35" presStyleLbl="parChTrans1D3" presStyleIdx="3" presStyleCnt="5"/>
      <dgm:spPr/>
      <dgm:t>
        <a:bodyPr/>
        <a:lstStyle/>
        <a:p>
          <a:endParaRPr lang="it-IT"/>
        </a:p>
      </dgm:t>
    </dgm:pt>
    <dgm:pt modelId="{1B3E8C7E-7B0F-48A4-B82A-80CF94915239}" type="pres">
      <dgm:prSet presAssocID="{EEF44AC8-AE88-4E94-80F1-3D05D116981B}" presName="hierRoot2" presStyleCnt="0">
        <dgm:presLayoutVars>
          <dgm:hierBranch val="init"/>
        </dgm:presLayoutVars>
      </dgm:prSet>
      <dgm:spPr/>
    </dgm:pt>
    <dgm:pt modelId="{32FC800E-B66F-4E0A-B44C-7260ABAA8499}" type="pres">
      <dgm:prSet presAssocID="{EEF44AC8-AE88-4E94-80F1-3D05D116981B}" presName="rootComposite" presStyleCnt="0"/>
      <dgm:spPr/>
    </dgm:pt>
    <dgm:pt modelId="{2EDED5AE-EDE3-47F1-AF56-E2C30E7EACDD}" type="pres">
      <dgm:prSet presAssocID="{EEF44AC8-AE88-4E94-80F1-3D05D116981B}" presName="rootText" presStyleLbl="node3" presStyleIdx="3" presStyleCnt="4">
        <dgm:presLayoutVars>
          <dgm:chPref val="3"/>
        </dgm:presLayoutVars>
      </dgm:prSet>
      <dgm:spPr>
        <a:prstGeom prst="flowChartAlternateProcess">
          <a:avLst/>
        </a:prstGeom>
      </dgm:spPr>
      <dgm:t>
        <a:bodyPr/>
        <a:lstStyle/>
        <a:p>
          <a:endParaRPr lang="it-IT"/>
        </a:p>
      </dgm:t>
    </dgm:pt>
    <dgm:pt modelId="{91BD09AD-3458-4269-8CC2-52A06D6F4F63}" type="pres">
      <dgm:prSet presAssocID="{EEF44AC8-AE88-4E94-80F1-3D05D116981B}" presName="rootConnector" presStyleLbl="node3" presStyleIdx="3" presStyleCnt="4"/>
      <dgm:spPr/>
      <dgm:t>
        <a:bodyPr/>
        <a:lstStyle/>
        <a:p>
          <a:endParaRPr lang="it-IT"/>
        </a:p>
      </dgm:t>
    </dgm:pt>
    <dgm:pt modelId="{4A8C4B9C-0BDE-4940-9CEB-7B2AF19A28E1}" type="pres">
      <dgm:prSet presAssocID="{EEF44AC8-AE88-4E94-80F1-3D05D116981B}" presName="hierChild4" presStyleCnt="0"/>
      <dgm:spPr/>
    </dgm:pt>
    <dgm:pt modelId="{EBEDC563-809D-43E2-BF6E-A29BB01AB421}" type="pres">
      <dgm:prSet presAssocID="{EEF44AC8-AE88-4E94-80F1-3D05D116981B}" presName="hierChild5" presStyleCnt="0"/>
      <dgm:spPr/>
    </dgm:pt>
    <dgm:pt modelId="{801FED30-4C44-4C19-8C5E-D7EEC9FEFBFB}" type="pres">
      <dgm:prSet presAssocID="{386E9606-76FF-41B3-8193-0E6B5D166E64}" presName="hierChild5" presStyleCnt="0"/>
      <dgm:spPr/>
    </dgm:pt>
    <dgm:pt modelId="{6A6B76A5-5B70-4CDD-9780-FFA1AEB4CD19}" type="pres">
      <dgm:prSet presAssocID="{36698E67-622B-4CD9-8CD4-D5B899526D70}" presName="Name111" presStyleLbl="parChTrans1D3" presStyleIdx="4" presStyleCnt="5"/>
      <dgm:spPr/>
      <dgm:t>
        <a:bodyPr/>
        <a:lstStyle/>
        <a:p>
          <a:endParaRPr lang="it-IT"/>
        </a:p>
      </dgm:t>
    </dgm:pt>
    <dgm:pt modelId="{DF99F8E2-BA8A-4D52-8F16-DDFF85FF12EF}" type="pres">
      <dgm:prSet presAssocID="{6D4D4416-DB44-4028-98EA-62C275C37E92}" presName="hierRoot3" presStyleCnt="0">
        <dgm:presLayoutVars>
          <dgm:hierBranch val="l"/>
        </dgm:presLayoutVars>
      </dgm:prSet>
      <dgm:spPr/>
    </dgm:pt>
    <dgm:pt modelId="{25FB5319-99CB-4792-BAD5-C0B63ECF173D}" type="pres">
      <dgm:prSet presAssocID="{6D4D4416-DB44-4028-98EA-62C275C37E92}" presName="rootComposite3" presStyleCnt="0"/>
      <dgm:spPr/>
    </dgm:pt>
    <dgm:pt modelId="{0CE3F49B-B54F-4145-9417-6C6448F8610A}" type="pres">
      <dgm:prSet presAssocID="{6D4D4416-DB44-4028-98EA-62C275C37E92}" presName="rootText3" presStyleLbl="asst2" presStyleIdx="0" presStyleCnt="1" custAng="20098014" custScaleY="67208" custLinFactX="36127" custLinFactNeighborX="100000" custLinFactNeighborY="-58450">
        <dgm:presLayoutVars>
          <dgm:chPref val="3"/>
        </dgm:presLayoutVars>
      </dgm:prSet>
      <dgm:spPr/>
      <dgm:t>
        <a:bodyPr/>
        <a:lstStyle/>
        <a:p>
          <a:endParaRPr lang="it-IT"/>
        </a:p>
      </dgm:t>
    </dgm:pt>
    <dgm:pt modelId="{E5B6F227-AE5D-4797-BFDE-C053D9F5F8AD}" type="pres">
      <dgm:prSet presAssocID="{6D4D4416-DB44-4028-98EA-62C275C37E92}" presName="rootConnector3" presStyleLbl="asst2" presStyleIdx="0" presStyleCnt="1"/>
      <dgm:spPr/>
      <dgm:t>
        <a:bodyPr/>
        <a:lstStyle/>
        <a:p>
          <a:endParaRPr lang="it-IT"/>
        </a:p>
      </dgm:t>
    </dgm:pt>
    <dgm:pt modelId="{ED420640-0E5A-4230-98D0-876B82827176}" type="pres">
      <dgm:prSet presAssocID="{6D4D4416-DB44-4028-98EA-62C275C37E92}" presName="hierChild6" presStyleCnt="0"/>
      <dgm:spPr/>
    </dgm:pt>
    <dgm:pt modelId="{9CA279F6-17D1-4CF6-9B0C-506361124C1D}" type="pres">
      <dgm:prSet presAssocID="{6D4D4416-DB44-4028-98EA-62C275C37E92}" presName="hierChild7" presStyleCnt="0"/>
      <dgm:spPr/>
    </dgm:pt>
    <dgm:pt modelId="{A58557C4-C9C2-4FAD-A69C-54054407D636}" type="pres">
      <dgm:prSet presAssocID="{BF3AFCFC-59E0-4CCD-A2F6-9545A3771221}" presName="hierChild3" presStyleCnt="0"/>
      <dgm:spPr/>
    </dgm:pt>
  </dgm:ptLst>
  <dgm:cxnLst>
    <dgm:cxn modelId="{919497EB-AF7B-4124-9BFF-49498F107224}" type="presOf" srcId="{386E9606-76FF-41B3-8193-0E6B5D166E64}" destId="{9EEE95B3-C52F-4E7F-8DC0-25EABF5D8C43}" srcOrd="1" destOrd="0" presId="urn:microsoft.com/office/officeart/2005/8/layout/orgChart1"/>
    <dgm:cxn modelId="{43712218-CDD2-4AAB-9719-09F6E9DABD49}" type="presOf" srcId="{81E5C02F-50EF-4ED5-A3BB-54E79281A8BC}" destId="{4ADCBD42-FD66-4967-9159-E378ECBCEE84}" srcOrd="0" destOrd="0" presId="urn:microsoft.com/office/officeart/2005/8/layout/orgChart1"/>
    <dgm:cxn modelId="{0039415A-1555-4074-B56E-184852926AFE}" type="presOf" srcId="{EEF44AC8-AE88-4E94-80F1-3D05D116981B}" destId="{91BD09AD-3458-4269-8CC2-52A06D6F4F63}" srcOrd="1" destOrd="0" presId="urn:microsoft.com/office/officeart/2005/8/layout/orgChart1"/>
    <dgm:cxn modelId="{EAD1156F-73CD-4BDD-9AA4-7E04B4C47D59}" type="presOf" srcId="{739E5C4D-6B71-40BE-B09F-B48DAD4021D9}" destId="{6CCA1C1B-5DC2-451E-9669-6C7F386B5856}" srcOrd="1" destOrd="0" presId="urn:microsoft.com/office/officeart/2005/8/layout/orgChart1"/>
    <dgm:cxn modelId="{912F13E7-F723-45D3-9D2B-18D949EC23A0}" type="presOf" srcId="{EEF44AC8-AE88-4E94-80F1-3D05D116981B}" destId="{2EDED5AE-EDE3-47F1-AF56-E2C30E7EACDD}" srcOrd="0" destOrd="0" presId="urn:microsoft.com/office/officeart/2005/8/layout/orgChart1"/>
    <dgm:cxn modelId="{D312E190-0126-4561-9FF3-C85E6B10CC6C}" type="presOf" srcId="{AFBFAA05-D6C5-4A06-810C-8ADD90F1B77B}" destId="{AD732E00-C670-4EE5-8126-C6550361607D}" srcOrd="0" destOrd="0" presId="urn:microsoft.com/office/officeart/2005/8/layout/orgChart1"/>
    <dgm:cxn modelId="{C40322BF-7296-44CD-995D-89821B8BB926}" type="presOf" srcId="{74ADAD12-83A3-4CC6-B702-8109EE1099B2}" destId="{31FF8C32-CEA2-4654-B848-C23FDFCF837B}" srcOrd="0" destOrd="0" presId="urn:microsoft.com/office/officeart/2005/8/layout/orgChart1"/>
    <dgm:cxn modelId="{619583A5-DF10-4BFD-80B3-C5A4B6A5A7BB}" type="presOf" srcId="{7D9A5247-362F-4980-8B6D-326CA5DB4713}" destId="{BFC239D9-D2EF-472F-85AF-33F972BB8D93}" srcOrd="1" destOrd="0" presId="urn:microsoft.com/office/officeart/2005/8/layout/orgChart1"/>
    <dgm:cxn modelId="{842E08A1-4D67-4EED-8F8E-88303F426C51}" type="presOf" srcId="{6D4D4416-DB44-4028-98EA-62C275C37E92}" destId="{0CE3F49B-B54F-4145-9417-6C6448F8610A}" srcOrd="0" destOrd="0" presId="urn:microsoft.com/office/officeart/2005/8/layout/orgChart1"/>
    <dgm:cxn modelId="{83ADD04D-5C82-4664-A992-03D9CA814955}" srcId="{BF3AFCFC-59E0-4CCD-A2F6-9545A3771221}" destId="{81E5C02F-50EF-4ED5-A3BB-54E79281A8BC}" srcOrd="0" destOrd="0" parTransId="{7F844D4F-96B0-4B30-8E2A-B4ED560B5528}" sibTransId="{4CAF29FD-20B4-4F90-874A-3C9838CE775C}"/>
    <dgm:cxn modelId="{5127F48A-1CE0-435F-AE03-FD08EDD9CAB0}" type="presOf" srcId="{7F844D4F-96B0-4B30-8E2A-B4ED560B5528}" destId="{52A9F5C7-7B52-4ED3-9B98-B6CF3888DD2E}" srcOrd="0" destOrd="0" presId="urn:microsoft.com/office/officeart/2005/8/layout/orgChart1"/>
    <dgm:cxn modelId="{84D67B54-61C5-4CD1-B639-C28F4083CE36}" srcId="{386E9606-76FF-41B3-8193-0E6B5D166E64}" destId="{EEF44AC8-AE88-4E94-80F1-3D05D116981B}" srcOrd="1" destOrd="0" parTransId="{49F47217-A8D2-4FEA-B10A-0FE8E292940C}" sibTransId="{5A0B98BA-175E-471B-8A01-7C91100EE31F}"/>
    <dgm:cxn modelId="{9D20EB6B-28E3-489A-BBA3-B88967CC2750}" type="presOf" srcId="{AFBFAA05-D6C5-4A06-810C-8ADD90F1B77B}" destId="{D169693D-DA76-4DBE-BEE9-7889FA38D82A}" srcOrd="1" destOrd="0" presId="urn:microsoft.com/office/officeart/2005/8/layout/orgChart1"/>
    <dgm:cxn modelId="{D2C6980F-30ED-4032-9FE9-E28185EDBB5A}" type="presOf" srcId="{DB732E46-D4A0-4FC3-BAA0-5331D603F9D0}" destId="{229656E4-FB8F-4101-81BA-3DD3B90D44C9}" srcOrd="0" destOrd="0" presId="urn:microsoft.com/office/officeart/2005/8/layout/orgChart1"/>
    <dgm:cxn modelId="{AD399A0B-131E-4054-AFD7-5FB5A953EE15}" type="presOf" srcId="{81E5C02F-50EF-4ED5-A3BB-54E79281A8BC}" destId="{982CC503-83A6-441C-973C-B4462887B536}" srcOrd="1" destOrd="0" presId="urn:microsoft.com/office/officeart/2005/8/layout/orgChart1"/>
    <dgm:cxn modelId="{F85F415B-B4DB-4A8E-AFAF-E5593327D2D1}" type="presOf" srcId="{6D4D4416-DB44-4028-98EA-62C275C37E92}" destId="{E5B6F227-AE5D-4797-BFDE-C053D9F5F8AD}" srcOrd="1" destOrd="0" presId="urn:microsoft.com/office/officeart/2005/8/layout/orgChart1"/>
    <dgm:cxn modelId="{96505D32-6484-44B6-A03C-3AB9A31FD67B}" type="presOf" srcId="{BF3AFCFC-59E0-4CCD-A2F6-9545A3771221}" destId="{53DDD118-8466-4D8E-8754-7A7B1B5AA078}" srcOrd="1" destOrd="0" presId="urn:microsoft.com/office/officeart/2005/8/layout/orgChart1"/>
    <dgm:cxn modelId="{312C8195-2E96-4478-9431-2DEC280C2680}" srcId="{386E9606-76FF-41B3-8193-0E6B5D166E64}" destId="{6D4D4416-DB44-4028-98EA-62C275C37E92}" srcOrd="2" destOrd="0" parTransId="{36698E67-622B-4CD9-8CD4-D5B899526D70}" sibTransId="{231795BA-A7D9-4981-B154-C10D5759C158}"/>
    <dgm:cxn modelId="{6C19EBBD-B942-4BF7-A868-AE8B877D1A71}" type="presOf" srcId="{7D9A5247-362F-4980-8B6D-326CA5DB4713}" destId="{9EAEF1BD-0D64-4769-AAC7-4755D1D40C19}" srcOrd="0" destOrd="0" presId="urn:microsoft.com/office/officeart/2005/8/layout/orgChart1"/>
    <dgm:cxn modelId="{6CCF9DD0-F68B-4087-B1D6-A1F87642500F}" type="presOf" srcId="{386E9606-76FF-41B3-8193-0E6B5D166E64}" destId="{A50C6DB7-5154-4CFC-89D0-E59FAF3BA898}" srcOrd="0" destOrd="0" presId="urn:microsoft.com/office/officeart/2005/8/layout/orgChart1"/>
    <dgm:cxn modelId="{F6B81B2D-4884-4C5E-8AB6-A20AB8558F79}" srcId="{81E5C02F-50EF-4ED5-A3BB-54E79281A8BC}" destId="{7D9A5247-362F-4980-8B6D-326CA5DB4713}" srcOrd="0" destOrd="0" parTransId="{DB732E46-D4A0-4FC3-BAA0-5331D603F9D0}" sibTransId="{C4B845CB-DF4E-4367-8368-1DBCFC966457}"/>
    <dgm:cxn modelId="{9C128E68-85B3-4BCD-9CCC-BE737AC47E38}" type="presOf" srcId="{BF3AFCFC-59E0-4CCD-A2F6-9545A3771221}" destId="{78C41723-C8F4-40E1-93A2-9BC8C574B21D}" srcOrd="0" destOrd="0" presId="urn:microsoft.com/office/officeart/2005/8/layout/orgChart1"/>
    <dgm:cxn modelId="{415FBC6C-4560-4415-8760-7A94348C1D4D}" type="presOf" srcId="{36698E67-622B-4CD9-8CD4-D5B899526D70}" destId="{6A6B76A5-5B70-4CDD-9780-FFA1AEB4CD19}" srcOrd="0" destOrd="0" presId="urn:microsoft.com/office/officeart/2005/8/layout/orgChart1"/>
    <dgm:cxn modelId="{A685C2B2-A17B-4C63-9124-81D9BCF17101}" type="presOf" srcId="{A1DC763A-5F76-4AAB-9926-DE54AF379CED}" destId="{EE1468C0-D05B-45C9-9AB5-0E4E236702CE}" srcOrd="0" destOrd="0" presId="urn:microsoft.com/office/officeart/2005/8/layout/orgChart1"/>
    <dgm:cxn modelId="{E5930225-8163-4834-9EA9-D100F657543C}" type="presOf" srcId="{929498D9-19DB-4540-B481-8AFAAB6B26E5}" destId="{D9635BD3-B283-411C-AC9D-6A3C37F80313}" srcOrd="0" destOrd="0" presId="urn:microsoft.com/office/officeart/2005/8/layout/orgChart1"/>
    <dgm:cxn modelId="{AA68CC88-A67C-4BA2-9138-67A09B6BDDED}" srcId="{386E9606-76FF-41B3-8193-0E6B5D166E64}" destId="{739E5C4D-6B71-40BE-B09F-B48DAD4021D9}" srcOrd="0" destOrd="0" parTransId="{A1DC763A-5F76-4AAB-9926-DE54AF379CED}" sibTransId="{0969B875-F7B1-4E9B-A2FC-620A6F1E82D6}"/>
    <dgm:cxn modelId="{1A8C4FDD-CA56-4FB2-8181-0D2FC4C767B2}" srcId="{929498D9-19DB-4540-B481-8AFAAB6B26E5}" destId="{BF3AFCFC-59E0-4CCD-A2F6-9545A3771221}" srcOrd="0" destOrd="0" parTransId="{2E71B9CE-7506-405D-A7DB-7575869EBBA1}" sibTransId="{9390E1EA-70F3-4FBF-85F2-D6B20423E461}"/>
    <dgm:cxn modelId="{88723A50-0C8C-4D6B-9D06-B57AB6DC282B}" type="presOf" srcId="{739E5C4D-6B71-40BE-B09F-B48DAD4021D9}" destId="{7CEA723C-2569-494A-813A-CB3CE9F240C1}" srcOrd="0" destOrd="0" presId="urn:microsoft.com/office/officeart/2005/8/layout/orgChart1"/>
    <dgm:cxn modelId="{AFF7F839-409D-4702-8D0C-D49B1238E40B}" type="presOf" srcId="{49F47217-A8D2-4FEA-B10A-0FE8E292940C}" destId="{BEAF59C3-85DC-4B16-A827-3C3A42104971}" srcOrd="0" destOrd="0" presId="urn:microsoft.com/office/officeart/2005/8/layout/orgChart1"/>
    <dgm:cxn modelId="{5E7FA1FB-F65A-45D3-BA4C-6A1BB95DBAB2}" type="presOf" srcId="{43656312-F563-4228-9103-4B32C767DAD0}" destId="{00F16F01-1465-49AF-AB03-3C585B3514FE}" srcOrd="0" destOrd="0" presId="urn:microsoft.com/office/officeart/2005/8/layout/orgChart1"/>
    <dgm:cxn modelId="{F6219872-E841-444F-AB49-3878A12E7F69}" srcId="{81E5C02F-50EF-4ED5-A3BB-54E79281A8BC}" destId="{AFBFAA05-D6C5-4A06-810C-8ADD90F1B77B}" srcOrd="1" destOrd="0" parTransId="{74ADAD12-83A3-4CC6-B702-8109EE1099B2}" sibTransId="{6B080E66-322D-4324-9F75-D1CA65241DC9}"/>
    <dgm:cxn modelId="{61DCD9D7-4B4E-40DB-B8A4-FAE0DF391A64}" srcId="{BF3AFCFC-59E0-4CCD-A2F6-9545A3771221}" destId="{386E9606-76FF-41B3-8193-0E6B5D166E64}" srcOrd="1" destOrd="0" parTransId="{43656312-F563-4228-9103-4B32C767DAD0}" sibTransId="{4665127E-659F-4764-854F-4911776156F1}"/>
    <dgm:cxn modelId="{24BDE8DA-A0DC-48E7-B769-F6286EED23D8}" type="presParOf" srcId="{D9635BD3-B283-411C-AC9D-6A3C37F80313}" destId="{7E814977-6EFC-40B7-B250-F52179E3E42F}" srcOrd="0" destOrd="0" presId="urn:microsoft.com/office/officeart/2005/8/layout/orgChart1"/>
    <dgm:cxn modelId="{C0CFE400-5DBD-45E2-9740-201F17020F5E}" type="presParOf" srcId="{7E814977-6EFC-40B7-B250-F52179E3E42F}" destId="{86B5236A-A1D6-41DD-9104-3FBF2FF7664B}" srcOrd="0" destOrd="0" presId="urn:microsoft.com/office/officeart/2005/8/layout/orgChart1"/>
    <dgm:cxn modelId="{52D72E17-2B42-42F2-8988-E6B9C52FAE4A}" type="presParOf" srcId="{86B5236A-A1D6-41DD-9104-3FBF2FF7664B}" destId="{78C41723-C8F4-40E1-93A2-9BC8C574B21D}" srcOrd="0" destOrd="0" presId="urn:microsoft.com/office/officeart/2005/8/layout/orgChart1"/>
    <dgm:cxn modelId="{F1363B00-A1A4-4646-B966-51EFD6AE6E94}" type="presParOf" srcId="{86B5236A-A1D6-41DD-9104-3FBF2FF7664B}" destId="{53DDD118-8466-4D8E-8754-7A7B1B5AA078}" srcOrd="1" destOrd="0" presId="urn:microsoft.com/office/officeart/2005/8/layout/orgChart1"/>
    <dgm:cxn modelId="{5EB3477E-B9BA-4DF3-A48D-819A1341592C}" type="presParOf" srcId="{7E814977-6EFC-40B7-B250-F52179E3E42F}" destId="{0D0B3288-3FFF-4AC8-A9FA-F70DF1E8A037}" srcOrd="1" destOrd="0" presId="urn:microsoft.com/office/officeart/2005/8/layout/orgChart1"/>
    <dgm:cxn modelId="{B42BBF11-EA9A-4182-9500-994A5AD779D6}" type="presParOf" srcId="{0D0B3288-3FFF-4AC8-A9FA-F70DF1E8A037}" destId="{52A9F5C7-7B52-4ED3-9B98-B6CF3888DD2E}" srcOrd="0" destOrd="0" presId="urn:microsoft.com/office/officeart/2005/8/layout/orgChart1"/>
    <dgm:cxn modelId="{EF9CA190-4E21-4B26-A9D0-804C41CB0C99}" type="presParOf" srcId="{0D0B3288-3FFF-4AC8-A9FA-F70DF1E8A037}" destId="{0A6A3D16-4607-4EC1-B3FC-796273FFCE8A}" srcOrd="1" destOrd="0" presId="urn:microsoft.com/office/officeart/2005/8/layout/orgChart1"/>
    <dgm:cxn modelId="{4237F294-7C90-4EBE-905E-2A9964208900}" type="presParOf" srcId="{0A6A3D16-4607-4EC1-B3FC-796273FFCE8A}" destId="{A35CD771-EB93-4BD9-B393-B1307884B945}" srcOrd="0" destOrd="0" presId="urn:microsoft.com/office/officeart/2005/8/layout/orgChart1"/>
    <dgm:cxn modelId="{06DBB9D3-212B-40EE-94ED-959A59403D7A}" type="presParOf" srcId="{A35CD771-EB93-4BD9-B393-B1307884B945}" destId="{4ADCBD42-FD66-4967-9159-E378ECBCEE84}" srcOrd="0" destOrd="0" presId="urn:microsoft.com/office/officeart/2005/8/layout/orgChart1"/>
    <dgm:cxn modelId="{0BF9435A-8B72-4512-814F-6839238C6E7C}" type="presParOf" srcId="{A35CD771-EB93-4BD9-B393-B1307884B945}" destId="{982CC503-83A6-441C-973C-B4462887B536}" srcOrd="1" destOrd="0" presId="urn:microsoft.com/office/officeart/2005/8/layout/orgChart1"/>
    <dgm:cxn modelId="{2FF2AEEF-BD63-4F17-8DEB-C1FC441A7530}" type="presParOf" srcId="{0A6A3D16-4607-4EC1-B3FC-796273FFCE8A}" destId="{8578D537-6D52-44AD-A39F-535B13729972}" srcOrd="1" destOrd="0" presId="urn:microsoft.com/office/officeart/2005/8/layout/orgChart1"/>
    <dgm:cxn modelId="{504E3FD9-0446-425E-876A-0468113F0FC1}" type="presParOf" srcId="{8578D537-6D52-44AD-A39F-535B13729972}" destId="{229656E4-FB8F-4101-81BA-3DD3B90D44C9}" srcOrd="0" destOrd="0" presId="urn:microsoft.com/office/officeart/2005/8/layout/orgChart1"/>
    <dgm:cxn modelId="{BBBBF9B3-8480-4471-AAC5-A44C5F2A4069}" type="presParOf" srcId="{8578D537-6D52-44AD-A39F-535B13729972}" destId="{88981AF1-52B3-45F0-9B4C-E773CC9BFA89}" srcOrd="1" destOrd="0" presId="urn:microsoft.com/office/officeart/2005/8/layout/orgChart1"/>
    <dgm:cxn modelId="{386AB9E4-4334-408E-9E2E-4DE9199AE34F}" type="presParOf" srcId="{88981AF1-52B3-45F0-9B4C-E773CC9BFA89}" destId="{CC009AAF-EC11-4D22-A88D-36468B9577B6}" srcOrd="0" destOrd="0" presId="urn:microsoft.com/office/officeart/2005/8/layout/orgChart1"/>
    <dgm:cxn modelId="{A461F7A2-58D0-4BD1-A2A2-4DDAF8B7930D}" type="presParOf" srcId="{CC009AAF-EC11-4D22-A88D-36468B9577B6}" destId="{9EAEF1BD-0D64-4769-AAC7-4755D1D40C19}" srcOrd="0" destOrd="0" presId="urn:microsoft.com/office/officeart/2005/8/layout/orgChart1"/>
    <dgm:cxn modelId="{A6A662BB-8D97-489C-A07C-125717B0CBA3}" type="presParOf" srcId="{CC009AAF-EC11-4D22-A88D-36468B9577B6}" destId="{BFC239D9-D2EF-472F-85AF-33F972BB8D93}" srcOrd="1" destOrd="0" presId="urn:microsoft.com/office/officeart/2005/8/layout/orgChart1"/>
    <dgm:cxn modelId="{58527B02-4BBF-442C-93E3-686C7F7A0BDA}" type="presParOf" srcId="{88981AF1-52B3-45F0-9B4C-E773CC9BFA89}" destId="{9B4D4DF7-C626-4697-9708-66C8E78CA0AC}" srcOrd="1" destOrd="0" presId="urn:microsoft.com/office/officeart/2005/8/layout/orgChart1"/>
    <dgm:cxn modelId="{3DC48F58-7ED1-4EC8-86ED-522FD27FDDF7}" type="presParOf" srcId="{88981AF1-52B3-45F0-9B4C-E773CC9BFA89}" destId="{8785AC92-828C-48BB-B379-C1A5053A4EA8}" srcOrd="2" destOrd="0" presId="urn:microsoft.com/office/officeart/2005/8/layout/orgChart1"/>
    <dgm:cxn modelId="{C9C46C68-DD5A-4829-874B-84699D97C013}" type="presParOf" srcId="{8578D537-6D52-44AD-A39F-535B13729972}" destId="{31FF8C32-CEA2-4654-B848-C23FDFCF837B}" srcOrd="2" destOrd="0" presId="urn:microsoft.com/office/officeart/2005/8/layout/orgChart1"/>
    <dgm:cxn modelId="{07582DAD-F1BA-4220-A0E8-F8A87112A289}" type="presParOf" srcId="{8578D537-6D52-44AD-A39F-535B13729972}" destId="{FEDC0D56-2984-463C-8576-C2B5B3114B5A}" srcOrd="3" destOrd="0" presId="urn:microsoft.com/office/officeart/2005/8/layout/orgChart1"/>
    <dgm:cxn modelId="{3B889A32-016F-483C-9A3A-88CD7044AD02}" type="presParOf" srcId="{FEDC0D56-2984-463C-8576-C2B5B3114B5A}" destId="{E18D2F98-E08B-4DD0-B32D-1C572043863F}" srcOrd="0" destOrd="0" presId="urn:microsoft.com/office/officeart/2005/8/layout/orgChart1"/>
    <dgm:cxn modelId="{AB5C9F1F-816C-4A78-9149-BAA94EE09BBB}" type="presParOf" srcId="{E18D2F98-E08B-4DD0-B32D-1C572043863F}" destId="{AD732E00-C670-4EE5-8126-C6550361607D}" srcOrd="0" destOrd="0" presId="urn:microsoft.com/office/officeart/2005/8/layout/orgChart1"/>
    <dgm:cxn modelId="{8084E2EF-2DD8-44F1-9CB3-54882D4BAE77}" type="presParOf" srcId="{E18D2F98-E08B-4DD0-B32D-1C572043863F}" destId="{D169693D-DA76-4DBE-BEE9-7889FA38D82A}" srcOrd="1" destOrd="0" presId="urn:microsoft.com/office/officeart/2005/8/layout/orgChart1"/>
    <dgm:cxn modelId="{B1BBDB11-997F-42BF-918E-C3B9F78AA1D3}" type="presParOf" srcId="{FEDC0D56-2984-463C-8576-C2B5B3114B5A}" destId="{136967A4-A64E-4FB6-BD4B-9400482DED0B}" srcOrd="1" destOrd="0" presId="urn:microsoft.com/office/officeart/2005/8/layout/orgChart1"/>
    <dgm:cxn modelId="{75C72FEB-83FE-4A25-B750-0C9039868733}" type="presParOf" srcId="{FEDC0D56-2984-463C-8576-C2B5B3114B5A}" destId="{B72F2BC0-3350-4CA8-BCB6-B4728B9132FE}" srcOrd="2" destOrd="0" presId="urn:microsoft.com/office/officeart/2005/8/layout/orgChart1"/>
    <dgm:cxn modelId="{03DA7F55-8823-423D-958A-70D75A9CBAD0}" type="presParOf" srcId="{0A6A3D16-4607-4EC1-B3FC-796273FFCE8A}" destId="{5B9E002F-0F23-43B6-B208-90B861CF8BFF}" srcOrd="2" destOrd="0" presId="urn:microsoft.com/office/officeart/2005/8/layout/orgChart1"/>
    <dgm:cxn modelId="{E3687EA0-DF24-4CE3-9ACC-7B92EAEDA56A}" type="presParOf" srcId="{0D0B3288-3FFF-4AC8-A9FA-F70DF1E8A037}" destId="{00F16F01-1465-49AF-AB03-3C585B3514FE}" srcOrd="2" destOrd="0" presId="urn:microsoft.com/office/officeart/2005/8/layout/orgChart1"/>
    <dgm:cxn modelId="{E984BFA0-1DA7-4882-AE99-BD25995663FD}" type="presParOf" srcId="{0D0B3288-3FFF-4AC8-A9FA-F70DF1E8A037}" destId="{82659ED2-B765-4D3F-B931-E91A6FCC0C62}" srcOrd="3" destOrd="0" presId="urn:microsoft.com/office/officeart/2005/8/layout/orgChart1"/>
    <dgm:cxn modelId="{9BD9A7FB-6204-47C6-98F0-165A14D86F38}" type="presParOf" srcId="{82659ED2-B765-4D3F-B931-E91A6FCC0C62}" destId="{88EB9969-94CA-4C32-946D-8389610204D5}" srcOrd="0" destOrd="0" presId="urn:microsoft.com/office/officeart/2005/8/layout/orgChart1"/>
    <dgm:cxn modelId="{201132C6-45FF-494A-B4DB-E247B4109103}" type="presParOf" srcId="{88EB9969-94CA-4C32-946D-8389610204D5}" destId="{A50C6DB7-5154-4CFC-89D0-E59FAF3BA898}" srcOrd="0" destOrd="0" presId="urn:microsoft.com/office/officeart/2005/8/layout/orgChart1"/>
    <dgm:cxn modelId="{26ECA797-1E04-486D-9FE3-F9211E6F9A9E}" type="presParOf" srcId="{88EB9969-94CA-4C32-946D-8389610204D5}" destId="{9EEE95B3-C52F-4E7F-8DC0-25EABF5D8C43}" srcOrd="1" destOrd="0" presId="urn:microsoft.com/office/officeart/2005/8/layout/orgChart1"/>
    <dgm:cxn modelId="{F7734AB9-9C95-4F6F-B8DA-DCE0793CD232}" type="presParOf" srcId="{82659ED2-B765-4D3F-B931-E91A6FCC0C62}" destId="{18E7EF8F-D0E3-4483-86C5-D30B93F16A83}" srcOrd="1" destOrd="0" presId="urn:microsoft.com/office/officeart/2005/8/layout/orgChart1"/>
    <dgm:cxn modelId="{4715048E-6AD4-40C1-A1C9-FFFDCFACD180}" type="presParOf" srcId="{18E7EF8F-D0E3-4483-86C5-D30B93F16A83}" destId="{EE1468C0-D05B-45C9-9AB5-0E4E236702CE}" srcOrd="0" destOrd="0" presId="urn:microsoft.com/office/officeart/2005/8/layout/orgChart1"/>
    <dgm:cxn modelId="{533F29EE-B8CC-4FF7-B1C8-09C1BAE417EF}" type="presParOf" srcId="{18E7EF8F-D0E3-4483-86C5-D30B93F16A83}" destId="{ECFC3F0C-EE09-4AD2-BB1C-51B0C91B8192}" srcOrd="1" destOrd="0" presId="urn:microsoft.com/office/officeart/2005/8/layout/orgChart1"/>
    <dgm:cxn modelId="{80D4ADEA-3A71-4C07-90B4-66BAEDCE6D7F}" type="presParOf" srcId="{ECFC3F0C-EE09-4AD2-BB1C-51B0C91B8192}" destId="{F3BEE6F4-87E8-4C44-92A4-7A4FEFA6490F}" srcOrd="0" destOrd="0" presId="urn:microsoft.com/office/officeart/2005/8/layout/orgChart1"/>
    <dgm:cxn modelId="{8B15F3E7-B873-4B74-9991-0040D2E65816}" type="presParOf" srcId="{F3BEE6F4-87E8-4C44-92A4-7A4FEFA6490F}" destId="{7CEA723C-2569-494A-813A-CB3CE9F240C1}" srcOrd="0" destOrd="0" presId="urn:microsoft.com/office/officeart/2005/8/layout/orgChart1"/>
    <dgm:cxn modelId="{6B0F75A8-0506-4712-B2CF-BF1961DFFCF4}" type="presParOf" srcId="{F3BEE6F4-87E8-4C44-92A4-7A4FEFA6490F}" destId="{6CCA1C1B-5DC2-451E-9669-6C7F386B5856}" srcOrd="1" destOrd="0" presId="urn:microsoft.com/office/officeart/2005/8/layout/orgChart1"/>
    <dgm:cxn modelId="{6D153CEF-B9D9-4DC4-8726-794E860DA703}" type="presParOf" srcId="{ECFC3F0C-EE09-4AD2-BB1C-51B0C91B8192}" destId="{819EC022-C3E9-4910-95BE-F38908B307FC}" srcOrd="1" destOrd="0" presId="urn:microsoft.com/office/officeart/2005/8/layout/orgChart1"/>
    <dgm:cxn modelId="{C92FA787-2A01-461B-834C-E7C35EA58924}" type="presParOf" srcId="{ECFC3F0C-EE09-4AD2-BB1C-51B0C91B8192}" destId="{989C2241-E941-4C03-A0F8-8EDA9D1DC5F3}" srcOrd="2" destOrd="0" presId="urn:microsoft.com/office/officeart/2005/8/layout/orgChart1"/>
    <dgm:cxn modelId="{C5C16CCA-FDA0-46AF-81C6-8AF35BB7596F}" type="presParOf" srcId="{18E7EF8F-D0E3-4483-86C5-D30B93F16A83}" destId="{BEAF59C3-85DC-4B16-A827-3C3A42104971}" srcOrd="2" destOrd="0" presId="urn:microsoft.com/office/officeart/2005/8/layout/orgChart1"/>
    <dgm:cxn modelId="{D3715865-9767-436A-8959-5B3190A5EE58}" type="presParOf" srcId="{18E7EF8F-D0E3-4483-86C5-D30B93F16A83}" destId="{1B3E8C7E-7B0F-48A4-B82A-80CF94915239}" srcOrd="3" destOrd="0" presId="urn:microsoft.com/office/officeart/2005/8/layout/orgChart1"/>
    <dgm:cxn modelId="{FE55AB59-B8F9-4A5E-BE65-8E962B6D530D}" type="presParOf" srcId="{1B3E8C7E-7B0F-48A4-B82A-80CF94915239}" destId="{32FC800E-B66F-4E0A-B44C-7260ABAA8499}" srcOrd="0" destOrd="0" presId="urn:microsoft.com/office/officeart/2005/8/layout/orgChart1"/>
    <dgm:cxn modelId="{B903712D-A8F9-4B3C-BBEA-BD8DA1A0DDFA}" type="presParOf" srcId="{32FC800E-B66F-4E0A-B44C-7260ABAA8499}" destId="{2EDED5AE-EDE3-47F1-AF56-E2C30E7EACDD}" srcOrd="0" destOrd="0" presId="urn:microsoft.com/office/officeart/2005/8/layout/orgChart1"/>
    <dgm:cxn modelId="{92C05318-65ED-4AC2-B281-5050F71A7568}" type="presParOf" srcId="{32FC800E-B66F-4E0A-B44C-7260ABAA8499}" destId="{91BD09AD-3458-4269-8CC2-52A06D6F4F63}" srcOrd="1" destOrd="0" presId="urn:microsoft.com/office/officeart/2005/8/layout/orgChart1"/>
    <dgm:cxn modelId="{C163AAC9-3BAF-4F2E-9D18-655F0C493B66}" type="presParOf" srcId="{1B3E8C7E-7B0F-48A4-B82A-80CF94915239}" destId="{4A8C4B9C-0BDE-4940-9CEB-7B2AF19A28E1}" srcOrd="1" destOrd="0" presId="urn:microsoft.com/office/officeart/2005/8/layout/orgChart1"/>
    <dgm:cxn modelId="{53A41271-D9AA-4300-8507-195077F1C2B0}" type="presParOf" srcId="{1B3E8C7E-7B0F-48A4-B82A-80CF94915239}" destId="{EBEDC563-809D-43E2-BF6E-A29BB01AB421}" srcOrd="2" destOrd="0" presId="urn:microsoft.com/office/officeart/2005/8/layout/orgChart1"/>
    <dgm:cxn modelId="{1FF681C6-5D4F-423E-AFC0-4277E72D8E7C}" type="presParOf" srcId="{82659ED2-B765-4D3F-B931-E91A6FCC0C62}" destId="{801FED30-4C44-4C19-8C5E-D7EEC9FEFBFB}" srcOrd="2" destOrd="0" presId="urn:microsoft.com/office/officeart/2005/8/layout/orgChart1"/>
    <dgm:cxn modelId="{2C32A38F-1615-4FB5-A44B-91E4B1947831}" type="presParOf" srcId="{801FED30-4C44-4C19-8C5E-D7EEC9FEFBFB}" destId="{6A6B76A5-5B70-4CDD-9780-FFA1AEB4CD19}" srcOrd="0" destOrd="0" presId="urn:microsoft.com/office/officeart/2005/8/layout/orgChart1"/>
    <dgm:cxn modelId="{AE2E62AC-79C2-4581-9FFD-8865CFA38952}" type="presParOf" srcId="{801FED30-4C44-4C19-8C5E-D7EEC9FEFBFB}" destId="{DF99F8E2-BA8A-4D52-8F16-DDFF85FF12EF}" srcOrd="1" destOrd="0" presId="urn:microsoft.com/office/officeart/2005/8/layout/orgChart1"/>
    <dgm:cxn modelId="{E7A0FE8C-AD0F-4B54-881F-213799D1965A}" type="presParOf" srcId="{DF99F8E2-BA8A-4D52-8F16-DDFF85FF12EF}" destId="{25FB5319-99CB-4792-BAD5-C0B63ECF173D}" srcOrd="0" destOrd="0" presId="urn:microsoft.com/office/officeart/2005/8/layout/orgChart1"/>
    <dgm:cxn modelId="{16AA1A53-2D37-489A-B62F-311431746085}" type="presParOf" srcId="{25FB5319-99CB-4792-BAD5-C0B63ECF173D}" destId="{0CE3F49B-B54F-4145-9417-6C6448F8610A}" srcOrd="0" destOrd="0" presId="urn:microsoft.com/office/officeart/2005/8/layout/orgChart1"/>
    <dgm:cxn modelId="{F7476D62-8FD0-49DB-BDA5-F146307A01F4}" type="presParOf" srcId="{25FB5319-99CB-4792-BAD5-C0B63ECF173D}" destId="{E5B6F227-AE5D-4797-BFDE-C053D9F5F8AD}" srcOrd="1" destOrd="0" presId="urn:microsoft.com/office/officeart/2005/8/layout/orgChart1"/>
    <dgm:cxn modelId="{CA10BB3A-39AA-4F6D-8919-67584776130D}" type="presParOf" srcId="{DF99F8E2-BA8A-4D52-8F16-DDFF85FF12EF}" destId="{ED420640-0E5A-4230-98D0-876B82827176}" srcOrd="1" destOrd="0" presId="urn:microsoft.com/office/officeart/2005/8/layout/orgChart1"/>
    <dgm:cxn modelId="{0CF588E7-6DEE-425F-91C6-AA5DE5AC41F6}" type="presParOf" srcId="{DF99F8E2-BA8A-4D52-8F16-DDFF85FF12EF}" destId="{9CA279F6-17D1-4CF6-9B0C-506361124C1D}" srcOrd="2" destOrd="0" presId="urn:microsoft.com/office/officeart/2005/8/layout/orgChart1"/>
    <dgm:cxn modelId="{982A48C4-0CF1-44CE-AC41-C499295531E6}" type="presParOf" srcId="{7E814977-6EFC-40B7-B250-F52179E3E42F}" destId="{A58557C4-C9C2-4FAD-A69C-54054407D63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DD62C2-2BED-4A93-A62B-0F55F7A2FCE6}">
      <dsp:nvSpPr>
        <dsp:cNvPr id="0" name=""/>
        <dsp:cNvSpPr/>
      </dsp:nvSpPr>
      <dsp:spPr>
        <a:xfrm>
          <a:off x="0" y="247848"/>
          <a:ext cx="8763990" cy="12789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0183" tIns="291592" rIns="6801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noProof="0" dirty="0" smtClean="0"/>
            <a:t>Arterial constriction</a:t>
          </a:r>
          <a:endParaRPr lang="en-US" sz="1400" kern="1200" noProof="0" dirty="0"/>
        </a:p>
        <a:p>
          <a:pPr marL="114300" lvl="1" indent="-114300" algn="l" defTabSz="622300">
            <a:lnSpc>
              <a:spcPct val="90000"/>
            </a:lnSpc>
            <a:spcBef>
              <a:spcPct val="0"/>
            </a:spcBef>
            <a:spcAft>
              <a:spcPct val="15000"/>
            </a:spcAft>
            <a:buChar char="••"/>
          </a:pPr>
          <a:r>
            <a:rPr lang="en-US" sz="1400" kern="1200" noProof="0" dirty="0" smtClean="0"/>
            <a:t>Reduction in coronary blood flow</a:t>
          </a:r>
          <a:endParaRPr lang="en-US" sz="1400" kern="1200" noProof="0" dirty="0"/>
        </a:p>
        <a:p>
          <a:pPr marL="114300" lvl="1" indent="-114300" algn="l" defTabSz="622300">
            <a:lnSpc>
              <a:spcPct val="90000"/>
            </a:lnSpc>
            <a:spcBef>
              <a:spcPct val="0"/>
            </a:spcBef>
            <a:spcAft>
              <a:spcPct val="15000"/>
            </a:spcAft>
            <a:buChar char="••"/>
          </a:pPr>
          <a:r>
            <a:rPr lang="en-US" sz="1400" kern="1200" noProof="0" dirty="0" smtClean="0"/>
            <a:t>Reduction in </a:t>
          </a:r>
          <a:r>
            <a:rPr lang="en-US" sz="1400" kern="1200" noProof="0" dirty="0" err="1" smtClean="0"/>
            <a:t>anginal</a:t>
          </a:r>
          <a:r>
            <a:rPr lang="en-US" sz="1400" kern="1200" noProof="0" dirty="0" smtClean="0"/>
            <a:t> threshold</a:t>
          </a:r>
          <a:endParaRPr lang="en-US" sz="1400" kern="1200" noProof="0" dirty="0"/>
        </a:p>
        <a:p>
          <a:pPr marL="114300" lvl="1" indent="-114300" algn="l" defTabSz="622300">
            <a:lnSpc>
              <a:spcPct val="90000"/>
            </a:lnSpc>
            <a:spcBef>
              <a:spcPct val="0"/>
            </a:spcBef>
            <a:spcAft>
              <a:spcPct val="15000"/>
            </a:spcAft>
            <a:buChar char="••"/>
          </a:pPr>
          <a:r>
            <a:rPr lang="en-US" sz="1400" kern="1200" noProof="0" dirty="0" smtClean="0"/>
            <a:t>Predisposition to refractory </a:t>
          </a:r>
          <a:r>
            <a:rPr lang="en-US" sz="1400" kern="1200" noProof="0" dirty="0" err="1" smtClean="0"/>
            <a:t>supraventricular</a:t>
          </a:r>
          <a:r>
            <a:rPr lang="en-US" sz="1400" kern="1200" noProof="0" dirty="0" smtClean="0"/>
            <a:t>  and ventricular arrhythmias</a:t>
          </a:r>
          <a:endParaRPr lang="en-US" sz="1400" kern="1200" noProof="0" dirty="0"/>
        </a:p>
      </dsp:txBody>
      <dsp:txXfrm>
        <a:off x="0" y="247848"/>
        <a:ext cx="8763990" cy="1278900"/>
      </dsp:txXfrm>
    </dsp:sp>
    <dsp:sp modelId="{E7ECFA27-0A29-4EF7-92EB-CD9DF7E35146}">
      <dsp:nvSpPr>
        <dsp:cNvPr id="0" name=""/>
        <dsp:cNvSpPr/>
      </dsp:nvSpPr>
      <dsp:spPr>
        <a:xfrm>
          <a:off x="438199" y="41207"/>
          <a:ext cx="6134793" cy="41328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881" tIns="0" rIns="231881" bIns="0" numCol="1" spcCol="1270" anchor="ctr" anchorCtr="0">
          <a:noAutofit/>
        </a:bodyPr>
        <a:lstStyle/>
        <a:p>
          <a:pPr lvl="0" algn="l" defTabSz="889000">
            <a:lnSpc>
              <a:spcPct val="90000"/>
            </a:lnSpc>
            <a:spcBef>
              <a:spcPct val="0"/>
            </a:spcBef>
            <a:spcAft>
              <a:spcPct val="35000"/>
            </a:spcAft>
          </a:pPr>
          <a:r>
            <a:rPr lang="en-US" sz="2000" b="1" kern="1200" noProof="0" dirty="0" smtClean="0"/>
            <a:t>Cardiovascular</a:t>
          </a:r>
          <a:endParaRPr lang="en-US" sz="2000" b="1" kern="1200" noProof="0" dirty="0"/>
        </a:p>
      </dsp:txBody>
      <dsp:txXfrm>
        <a:off x="458374" y="61382"/>
        <a:ext cx="6094443" cy="372930"/>
      </dsp:txXfrm>
    </dsp:sp>
    <dsp:sp modelId="{94C86284-CAFD-44AB-A39A-1546CE0D6707}">
      <dsp:nvSpPr>
        <dsp:cNvPr id="0" name=""/>
        <dsp:cNvSpPr/>
      </dsp:nvSpPr>
      <dsp:spPr>
        <a:xfrm>
          <a:off x="0" y="1808988"/>
          <a:ext cx="8763990" cy="103635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0183" tIns="291592" rIns="6801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noProof="0" dirty="0" smtClean="0"/>
            <a:t>Hypoventilation with attendant </a:t>
          </a:r>
          <a:r>
            <a:rPr lang="en-US" sz="1400" kern="1200" noProof="0" dirty="0" err="1" smtClean="0"/>
            <a:t>hypercapnia</a:t>
          </a:r>
          <a:r>
            <a:rPr lang="en-US" sz="1400" kern="1200" noProof="0" dirty="0" smtClean="0"/>
            <a:t> and hypoxemia</a:t>
          </a:r>
          <a:endParaRPr lang="en-US" sz="1400" kern="1200" noProof="0" dirty="0"/>
        </a:p>
        <a:p>
          <a:pPr marL="114300" lvl="1" indent="-114300" algn="l" defTabSz="622300">
            <a:lnSpc>
              <a:spcPct val="90000"/>
            </a:lnSpc>
            <a:spcBef>
              <a:spcPct val="0"/>
            </a:spcBef>
            <a:spcAft>
              <a:spcPct val="15000"/>
            </a:spcAft>
            <a:buChar char="••"/>
          </a:pPr>
          <a:r>
            <a:rPr lang="en-US" sz="1400" kern="1200" noProof="0" smtClean="0"/>
            <a:t>Enhancement of hypoxic pulmonary vasoconstriction </a:t>
          </a:r>
          <a:r>
            <a:rPr lang="en-US" sz="1400" kern="1200" noProof="0" smtClean="0">
              <a:sym typeface="Symbol"/>
            </a:rPr>
            <a:t></a:t>
          </a:r>
          <a:r>
            <a:rPr lang="en-US" sz="1400" kern="1200" noProof="0" smtClean="0"/>
            <a:t>  worsening of ventilation-perfusion relationships</a:t>
          </a:r>
          <a:endParaRPr lang="en-US" sz="1400" kern="1200" noProof="0"/>
        </a:p>
      </dsp:txBody>
      <dsp:txXfrm>
        <a:off x="0" y="1808988"/>
        <a:ext cx="8763990" cy="1036350"/>
      </dsp:txXfrm>
    </dsp:sp>
    <dsp:sp modelId="{54C866AB-9C53-46BD-A9A3-244381287016}">
      <dsp:nvSpPr>
        <dsp:cNvPr id="0" name=""/>
        <dsp:cNvSpPr/>
      </dsp:nvSpPr>
      <dsp:spPr>
        <a:xfrm>
          <a:off x="438199" y="1602348"/>
          <a:ext cx="6134793" cy="41328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881" tIns="0" rIns="231881" bIns="0" numCol="1" spcCol="1270" anchor="ctr" anchorCtr="0">
          <a:noAutofit/>
        </a:bodyPr>
        <a:lstStyle/>
        <a:p>
          <a:pPr lvl="0" algn="l" defTabSz="889000">
            <a:lnSpc>
              <a:spcPct val="90000"/>
            </a:lnSpc>
            <a:spcBef>
              <a:spcPct val="0"/>
            </a:spcBef>
            <a:spcAft>
              <a:spcPct val="35000"/>
            </a:spcAft>
          </a:pPr>
          <a:r>
            <a:rPr lang="en-US" sz="2000" b="1" kern="1200" noProof="0" dirty="0" smtClean="0"/>
            <a:t>Respiratory</a:t>
          </a:r>
          <a:endParaRPr lang="en-US" sz="2000" b="1" kern="1200" noProof="0" dirty="0"/>
        </a:p>
      </dsp:txBody>
      <dsp:txXfrm>
        <a:off x="458374" y="1622523"/>
        <a:ext cx="6094443" cy="372930"/>
      </dsp:txXfrm>
    </dsp:sp>
    <dsp:sp modelId="{7285679E-F1D5-4EB6-AA50-6F5D8C9A6DD1}">
      <dsp:nvSpPr>
        <dsp:cNvPr id="0" name=""/>
        <dsp:cNvSpPr/>
      </dsp:nvSpPr>
      <dsp:spPr>
        <a:xfrm>
          <a:off x="0" y="3127578"/>
          <a:ext cx="8763990" cy="12789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0183" tIns="291592" rIns="6801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noProof="0" smtClean="0"/>
            <a:t>Stimulation of anaerobic glycolysis and organic acid production</a:t>
          </a:r>
          <a:endParaRPr lang="en-US" sz="1400" kern="1200" noProof="0"/>
        </a:p>
        <a:p>
          <a:pPr marL="114300" lvl="1" indent="-114300" algn="l" defTabSz="622300">
            <a:lnSpc>
              <a:spcPct val="90000"/>
            </a:lnSpc>
            <a:spcBef>
              <a:spcPct val="0"/>
            </a:spcBef>
            <a:spcAft>
              <a:spcPct val="15000"/>
            </a:spcAft>
            <a:buChar char="••"/>
          </a:pPr>
          <a:r>
            <a:rPr lang="en-US" sz="1400" kern="1200" noProof="0" smtClean="0"/>
            <a:t>Hypokalemia</a:t>
          </a:r>
          <a:endParaRPr lang="en-US" sz="1400" kern="1200" noProof="0"/>
        </a:p>
        <a:p>
          <a:pPr marL="114300" lvl="1" indent="-114300" algn="l" defTabSz="622300">
            <a:lnSpc>
              <a:spcPct val="90000"/>
            </a:lnSpc>
            <a:spcBef>
              <a:spcPct val="0"/>
            </a:spcBef>
            <a:spcAft>
              <a:spcPct val="15000"/>
            </a:spcAft>
            <a:buChar char="••"/>
          </a:pPr>
          <a:r>
            <a:rPr lang="en-US" sz="1400" kern="1200" noProof="0" smtClean="0"/>
            <a:t>Decreased plasma ionized calcium concentration</a:t>
          </a:r>
          <a:endParaRPr lang="en-US" sz="1400" kern="1200" noProof="0"/>
        </a:p>
        <a:p>
          <a:pPr marL="114300" lvl="1" indent="-114300" algn="l" defTabSz="622300">
            <a:lnSpc>
              <a:spcPct val="90000"/>
            </a:lnSpc>
            <a:spcBef>
              <a:spcPct val="0"/>
            </a:spcBef>
            <a:spcAft>
              <a:spcPct val="15000"/>
            </a:spcAft>
            <a:buChar char="••"/>
          </a:pPr>
          <a:r>
            <a:rPr lang="en-US" sz="1400" kern="1200" noProof="0" smtClean="0"/>
            <a:t>Hypomagnesiemia and hypocalcemia</a:t>
          </a:r>
          <a:endParaRPr lang="en-US" sz="1400" kern="1200" noProof="0"/>
        </a:p>
      </dsp:txBody>
      <dsp:txXfrm>
        <a:off x="0" y="3127578"/>
        <a:ext cx="8763990" cy="1278900"/>
      </dsp:txXfrm>
    </dsp:sp>
    <dsp:sp modelId="{84C14D0B-EE63-4C82-955F-174EADF98920}">
      <dsp:nvSpPr>
        <dsp:cNvPr id="0" name=""/>
        <dsp:cNvSpPr/>
      </dsp:nvSpPr>
      <dsp:spPr>
        <a:xfrm>
          <a:off x="438199" y="2920938"/>
          <a:ext cx="6134793" cy="4132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881" tIns="0" rIns="231881" bIns="0" numCol="1" spcCol="1270" anchor="ctr" anchorCtr="0">
          <a:noAutofit/>
        </a:bodyPr>
        <a:lstStyle/>
        <a:p>
          <a:pPr lvl="0" algn="l" defTabSz="889000">
            <a:lnSpc>
              <a:spcPct val="90000"/>
            </a:lnSpc>
            <a:spcBef>
              <a:spcPct val="0"/>
            </a:spcBef>
            <a:spcAft>
              <a:spcPct val="35000"/>
            </a:spcAft>
          </a:pPr>
          <a:r>
            <a:rPr lang="en-US" sz="2000" b="1" kern="1200" noProof="0" dirty="0" smtClean="0"/>
            <a:t>Metabolic</a:t>
          </a:r>
          <a:endParaRPr lang="en-US" sz="2000" b="1" kern="1200" noProof="0" dirty="0"/>
        </a:p>
      </dsp:txBody>
      <dsp:txXfrm>
        <a:off x="458374" y="2941113"/>
        <a:ext cx="6094443" cy="372930"/>
      </dsp:txXfrm>
    </dsp:sp>
    <dsp:sp modelId="{5C4A49D0-39D4-4537-9B3A-E973AB91851B}">
      <dsp:nvSpPr>
        <dsp:cNvPr id="0" name=""/>
        <dsp:cNvSpPr/>
      </dsp:nvSpPr>
      <dsp:spPr>
        <a:xfrm>
          <a:off x="0" y="4688718"/>
          <a:ext cx="8763990" cy="81585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0183" tIns="291592" rIns="680183"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noProof="0" smtClean="0"/>
            <a:t>Reduction in cerebral blood flow</a:t>
          </a:r>
          <a:endParaRPr lang="en-US" sz="1400" kern="1200" noProof="0"/>
        </a:p>
        <a:p>
          <a:pPr marL="114300" lvl="1" indent="-114300" algn="l" defTabSz="622300">
            <a:lnSpc>
              <a:spcPct val="90000"/>
            </a:lnSpc>
            <a:spcBef>
              <a:spcPct val="0"/>
            </a:spcBef>
            <a:spcAft>
              <a:spcPct val="15000"/>
            </a:spcAft>
            <a:buChar char="••"/>
          </a:pPr>
          <a:r>
            <a:rPr lang="en-US" sz="1400" kern="1200" noProof="0" smtClean="0"/>
            <a:t>Tetany, seizures, lethargy, delirium and stupor</a:t>
          </a:r>
          <a:endParaRPr lang="en-US" sz="1400" kern="1200" noProof="0"/>
        </a:p>
      </dsp:txBody>
      <dsp:txXfrm>
        <a:off x="0" y="4688718"/>
        <a:ext cx="8763990" cy="815850"/>
      </dsp:txXfrm>
    </dsp:sp>
    <dsp:sp modelId="{B083FDB4-2AC0-4E57-9DB0-CAC1A679C91E}">
      <dsp:nvSpPr>
        <dsp:cNvPr id="0" name=""/>
        <dsp:cNvSpPr/>
      </dsp:nvSpPr>
      <dsp:spPr>
        <a:xfrm>
          <a:off x="438199" y="4482078"/>
          <a:ext cx="6134793" cy="41328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1881" tIns="0" rIns="231881" bIns="0" numCol="1" spcCol="1270" anchor="ctr" anchorCtr="0">
          <a:noAutofit/>
        </a:bodyPr>
        <a:lstStyle/>
        <a:p>
          <a:pPr lvl="0" algn="l" defTabSz="889000">
            <a:lnSpc>
              <a:spcPct val="90000"/>
            </a:lnSpc>
            <a:spcBef>
              <a:spcPct val="0"/>
            </a:spcBef>
            <a:spcAft>
              <a:spcPct val="35000"/>
            </a:spcAft>
          </a:pPr>
          <a:r>
            <a:rPr lang="en-US" sz="2000" b="1" kern="1200" noProof="0" dirty="0" smtClean="0"/>
            <a:t>Cerebral</a:t>
          </a:r>
          <a:endParaRPr lang="en-US" sz="2000" b="1" kern="1200" noProof="0" dirty="0"/>
        </a:p>
      </dsp:txBody>
      <dsp:txXfrm>
        <a:off x="458374" y="4502253"/>
        <a:ext cx="6094443"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67.wmf"/><Relationship Id="rId1" Type="http://schemas.openxmlformats.org/officeDocument/2006/relationships/image" Target="../media/image16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it-IT" sz="1000" dirty="0" smtClean="0"/>
              <a:t>Corso Informatica – SS Nefrologia</a:t>
            </a:r>
            <a:endParaRPr lang="it-IT" sz="1000" dirty="0"/>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it-IT" sz="1000" dirty="0" smtClean="0"/>
              <a:t>AA 2011/2012</a:t>
            </a:r>
          </a:p>
          <a:p>
            <a:endParaRPr lang="it-IT" dirty="0"/>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it-IT" sz="1000" dirty="0" smtClean="0"/>
              <a:t>Prof.ssa </a:t>
            </a:r>
            <a:r>
              <a:rPr lang="it-IT" sz="1000" dirty="0" err="1" smtClean="0"/>
              <a:t>Marcelli</a:t>
            </a:r>
            <a:r>
              <a:rPr lang="it-IT" sz="1000" dirty="0" smtClean="0"/>
              <a:t>  - Sez. Tecnologie Biomediche </a:t>
            </a:r>
            <a:endParaRPr lang="it-IT" sz="1000" dirty="0"/>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63821F8-1F3E-4AC8-9138-AAC56CFF43A9}" type="slidenum">
              <a:rPr lang="it-IT" smtClean="0"/>
              <a:pPr/>
              <a:t>‹N›</a:t>
            </a:fld>
            <a:endParaRPr lang="it-IT"/>
          </a:p>
        </p:txBody>
      </p:sp>
    </p:spTree>
    <p:extLst>
      <p:ext uri="{BB962C8B-B14F-4D97-AF65-F5344CB8AC3E}">
        <p14:creationId xmlns:p14="http://schemas.microsoft.com/office/powerpoint/2010/main" val="36486406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E3C9C7-C3DA-4E86-9570-80422D135FFA}" type="datetimeFigureOut">
              <a:rPr lang="it-IT" smtClean="0"/>
              <a:pPr/>
              <a:t>16/04/2014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B2B4C1-FDE4-4DBE-965D-736775C3474E}" type="slidenum">
              <a:rPr lang="it-IT" smtClean="0"/>
              <a:pPr/>
              <a:t>‹N›</a:t>
            </a:fld>
            <a:endParaRPr lang="it-IT"/>
          </a:p>
        </p:txBody>
      </p:sp>
      <p:sp>
        <p:nvSpPr>
          <p:cNvPr id="8" name="Segnaposto note 7"/>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extLst>
      <p:ext uri="{BB962C8B-B14F-4D97-AF65-F5344CB8AC3E}">
        <p14:creationId xmlns:p14="http://schemas.microsoft.com/office/powerpoint/2010/main" val="1968827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217BF4F4-5F8E-4941-B1FC-56FC06F679C3}" type="slidenum">
              <a:rPr lang="it-IT" smtClean="0">
                <a:solidFill>
                  <a:prstClr val="black"/>
                </a:solidFill>
              </a:rPr>
              <a:pPr/>
              <a:t>1</a:t>
            </a:fld>
            <a:endParaRPr lang="it-IT">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43400"/>
            <a:ext cx="5486400" cy="4114800"/>
          </a:xfrm>
          <a:prstGeom prst="rect">
            <a:avLst/>
          </a:prstGeom>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14</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43400"/>
            <a:ext cx="5486400" cy="4114800"/>
          </a:xfrm>
          <a:prstGeom prst="rect">
            <a:avLst/>
          </a:prstGeom>
        </p:spPr>
        <p:txBody>
          <a:bodyPr>
            <a:normAutofit fontScale="55000" lnSpcReduction="20000"/>
          </a:bodyPr>
          <a:lstStyle/>
          <a:p>
            <a:r>
              <a:rPr lang="it-IT" dirty="0" smtClean="0"/>
              <a:t>(http://office.microsoft.com/it-it/powerpoint-help/creare-un-modello-HA010078009.aspx)</a:t>
            </a:r>
          </a:p>
          <a:p>
            <a:r>
              <a:rPr lang="it-IT" dirty="0" smtClean="0"/>
              <a:t>Quando si crea un </a:t>
            </a:r>
            <a:r>
              <a:rPr lang="it-IT" b="1" dirty="0" smtClean="0"/>
              <a:t>modello</a:t>
            </a:r>
            <a:r>
              <a:rPr lang="it-IT" dirty="0" smtClean="0"/>
              <a:t>, si crea un file (con estensione </a:t>
            </a:r>
            <a:r>
              <a:rPr lang="it-IT" dirty="0" err="1" smtClean="0"/>
              <a:t>potx</a:t>
            </a:r>
            <a:r>
              <a:rPr lang="it-IT" dirty="0" smtClean="0"/>
              <a:t>) che acquisisce le personalizzazioni apportate a una combinazione di schema diapositiva (</a:t>
            </a:r>
            <a:r>
              <a:rPr lang="it-IT" b="1" dirty="0" smtClean="0"/>
              <a:t>schema diapositiva</a:t>
            </a:r>
            <a:r>
              <a:rPr lang="it-IT" dirty="0" smtClean="0"/>
              <a:t>: </a:t>
            </a:r>
            <a:r>
              <a:rPr lang="it-IT" dirty="0" err="1" smtClean="0"/>
              <a:t>Diapositiva</a:t>
            </a:r>
            <a:r>
              <a:rPr lang="it-IT" dirty="0" smtClean="0"/>
              <a:t> principale in cui sono memorizzate le informazioni su temi e layout di una presentazione, inclusi sfondo, colore, tipi di carattere, effetti, dimensioni dei segnaposto, posizioni.), layout (</a:t>
            </a:r>
            <a:r>
              <a:rPr lang="it-IT" b="1" dirty="0" err="1" smtClean="0"/>
              <a:t>layout</a:t>
            </a:r>
            <a:r>
              <a:rPr lang="it-IT" dirty="0" smtClean="0"/>
              <a:t>: In una diapositiva, disposizione di elementi quali titolo, sottotitolo, elenchi, immagini, tabelle, grafici, forme e filmati.) e tema (</a:t>
            </a:r>
            <a:r>
              <a:rPr lang="it-IT" b="1" dirty="0" err="1" smtClean="0"/>
              <a:t>tema</a:t>
            </a:r>
            <a:r>
              <a:rPr lang="it-IT" dirty="0" smtClean="0"/>
              <a:t>: Serie di elementi di formattazione coordinati che definiscono l'aspetto complessivo di un documento tramite colori, caratteri e grafica.). I modelli vengono utilizzati come base per creare presentazioni simili, in quanto memorizzano informazioni sulla struttura che possono essere applicate a una presentazione per formattare in modo uniforme il contenuto di tutte le diapositive. </a:t>
            </a:r>
          </a:p>
          <a:p>
            <a:endParaRPr lang="it-IT" dirty="0" smtClean="0"/>
          </a:p>
          <a:p>
            <a:r>
              <a:rPr lang="it-IT" dirty="0" smtClean="0"/>
              <a:t>(http://office.microsoft.com/it-it/excel-help/cambiare-il-tema-predefinito-HA010204550.aspx)</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Il </a:t>
            </a:r>
            <a:r>
              <a:rPr lang="it-IT" b="1" dirty="0" smtClean="0"/>
              <a:t>tema</a:t>
            </a:r>
            <a:r>
              <a:rPr lang="it-IT" dirty="0" smtClean="0"/>
              <a:t> di un documento è un set di opzioni di formattazione che comprendono un insieme di colori del tema (</a:t>
            </a:r>
            <a:r>
              <a:rPr lang="it-IT" b="1" dirty="0" smtClean="0"/>
              <a:t>colori tema</a:t>
            </a:r>
            <a:r>
              <a:rPr lang="it-IT" dirty="0" smtClean="0"/>
              <a:t>: Insieme di colori utilizzato in un file. I colori tema, i tipi di carattere tema e gli effetti tema costituiscono un tema.), tipi di caratteri del tema (</a:t>
            </a:r>
            <a:r>
              <a:rPr lang="it-IT" b="1" dirty="0" smtClean="0"/>
              <a:t>tipi di carattere tema</a:t>
            </a:r>
            <a:r>
              <a:rPr lang="it-IT" dirty="0" smtClean="0"/>
              <a:t>: Insieme di tipi di carattere principali e secondari applicato a un file. I tipi di carattere tema, i colori tema e gli effetti tema costituiscono un tema.), inclusi i tipi di carattere del testo del corpo e delle intestazioni, ed effetti del tema (</a:t>
            </a:r>
            <a:r>
              <a:rPr lang="it-IT" b="1" dirty="0" smtClean="0"/>
              <a:t>effetti tema</a:t>
            </a:r>
            <a:r>
              <a:rPr lang="it-IT" dirty="0" smtClean="0"/>
              <a:t>: Insieme di attributi visivi applicato agli elementi in un file. Gli effetti tema, i colori tema e i tipi di carattere tema costituiscono un tema.), inclusi effetti di riempimento e righe.</a:t>
            </a:r>
          </a:p>
          <a:p>
            <a:endParaRPr lang="it-IT" dirty="0" smtClean="0"/>
          </a:p>
          <a:p>
            <a:r>
              <a:rPr lang="it-IT" dirty="0" smtClean="0"/>
              <a:t>(http://office.microsoft.com/it-it/powerpoint-help/informazioni-sugli-schemi-diapositiva-HA010280572.aspx)</a:t>
            </a:r>
          </a:p>
          <a:p>
            <a:r>
              <a:rPr lang="it-IT" dirty="0" smtClean="0"/>
              <a:t>Uno </a:t>
            </a:r>
            <a:r>
              <a:rPr lang="it-IT" b="1" dirty="0" smtClean="0"/>
              <a:t>schema diapositiva </a:t>
            </a:r>
            <a:r>
              <a:rPr lang="it-IT" dirty="0" smtClean="0"/>
              <a:t>è la prima diapositiva in una gerarchia di diapositive e contiene tutte le informazioni sul tema e il layout delle diapositive di una presentazione, tra cui lo sfondo, il colore, i tipi di carattere, gli effetti, le dimensioni dei segnaposto e la disposizione. </a:t>
            </a:r>
          </a:p>
          <a:p>
            <a:r>
              <a:rPr lang="it-IT" dirty="0" smtClean="0"/>
              <a:t>Ogni presentazione contiene almeno uno schema diapositiva. Le modifiche vengono apportate negli schemi diapositiva, dato che il vantaggio principale offerto dalla modifica e dall'utilizzo di schemi diapositiva è rappresentato dal fatto che le modifiche di stile apportate in uno schema diapositiva sono globali e si riferiscono a ogni diapositiva della presentazione, comprese quelle aggiunte alla presentazione in un secondo momento . L'utilizzo di schemi diapositive consente di risparmiare tempo, in quanto è sufficiente immettere le informazioni in una sola diapositiva. Lo schema diapositiva è particolarmente utile in caso di presentazioni molto lunghe che comprendono un numero elevato di diapositive.</a:t>
            </a:r>
          </a:p>
          <a:p>
            <a:r>
              <a:rPr lang="it-IT" dirty="0" smtClean="0"/>
              <a:t>Dato che gli schemi diapositiva hanno un impatto sull'aspetto di tutta la presentazione, durante la creazione e la modifica di uno schema diapositiva o del rispettivo layout, si lavora in visualizzazione Schema diapositiva. </a:t>
            </a:r>
          </a:p>
          <a:p>
            <a:endParaRPr lang="it-IT" dirty="0" smtClean="0"/>
          </a:p>
          <a:p>
            <a:r>
              <a:rPr lang="it-IT" dirty="0" smtClean="0"/>
              <a:t>(http://office.microsoft.com/it-it/powerpoint-help/creare-e-salvare-una-presentazione-come-modello-HA010280559.aspx)</a:t>
            </a:r>
          </a:p>
          <a:p>
            <a:r>
              <a:rPr lang="it-IT" dirty="0" smtClean="0"/>
              <a:t>I </a:t>
            </a:r>
            <a:r>
              <a:rPr lang="it-IT" b="1" dirty="0" smtClean="0"/>
              <a:t>modelli di PowerPoint 2007 </a:t>
            </a:r>
            <a:r>
              <a:rPr lang="it-IT" dirty="0" smtClean="0"/>
              <a:t>non devono essere confusi con i modelli utilizzati nelle versioni precedenti di PowerPoint. </a:t>
            </a:r>
          </a:p>
          <a:p>
            <a:r>
              <a:rPr lang="it-IT" dirty="0" smtClean="0"/>
              <a:t>In PowerPoint 2007 i modelli struttura sono stati sostituiti dai temi (tema: Serie di elementi di formattazione coordinati che definiscono l'aspetto complessivo di un documento tramite colori, caratteri e grafica.).</a:t>
            </a:r>
          </a:p>
          <a:p>
            <a:endParaRPr lang="it-IT" dirty="0" smtClean="0"/>
          </a:p>
          <a:p>
            <a:r>
              <a:rPr lang="it-IT" dirty="0" smtClean="0"/>
              <a:t>(http://office.microsoft.com/it-it/powerpoint-help/applicare-un-modello-a-una-nuova-presentazione-HA010208067.aspx)</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Nelle presentazioni di Microsoft Office PowerPoint 2007 è possibile applicare modelli (</a:t>
            </a:r>
            <a:r>
              <a:rPr lang="it-IT" b="1" dirty="0" smtClean="0"/>
              <a:t>modello</a:t>
            </a:r>
            <a:r>
              <a:rPr lang="it-IT" dirty="0" smtClean="0"/>
              <a:t>: File o insieme di file contenente informazioni relative al tema, al layout e ad altri elementi di una presentazione finita.) predefiniti di PowerPoint, tratti da altre presentazioni, creati personalmente e quindi salvati nel computer oppure scaricati da Microsoft Office Online o da altri siti Web di terze parti.</a:t>
            </a:r>
          </a:p>
          <a:p>
            <a:endParaRPr lang="it-IT"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segnaposto</a:t>
            </a:r>
            <a:r>
              <a:rPr lang="it-IT" dirty="0" smtClean="0"/>
              <a:t> Caselle con bordi punteggiati disponibili nella maggior parte dei layout delle diapositive. Queste caselle contengono il titolo e il testo principale oppure oggetti come grafici, tabelle e immagini.</a:t>
            </a:r>
          </a:p>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15</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8B2B4C1-FDE4-4DBE-965D-736775C3474E}" type="slidenum">
              <a:rPr lang="it-IT" smtClean="0"/>
              <a:pPr/>
              <a:t>16</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i layout</a:t>
            </a:r>
            <a:r>
              <a:rPr lang="it-IT" dirty="0" smtClean="0"/>
              <a:t>, insieme a informazioni come i colori del tema, i tipi di carattere, gli effetti e gli stili dello sfondo, </a:t>
            </a:r>
            <a:r>
              <a:rPr lang="it-IT" b="1" dirty="0" smtClean="0"/>
              <a:t>fanno parte della struttura riportata nello schema diapositiva</a:t>
            </a:r>
            <a:r>
              <a:rPr lang="it-IT" dirty="0" smtClean="0"/>
              <a:t>.</a:t>
            </a:r>
          </a:p>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18</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eaLnBrk="1" hangingPunct="1"/>
            <a:r>
              <a:rPr lang="it-IT" b="1" dirty="0" smtClean="0">
                <a:latin typeface="Arial" pitchFamily="34" charset="0"/>
              </a:rPr>
              <a:t>Colori</a:t>
            </a:r>
            <a:r>
              <a:rPr lang="it-IT" dirty="0" smtClean="0">
                <a:latin typeface="Arial" pitchFamily="34" charset="0"/>
              </a:rPr>
              <a:t>: a ogni tema disponibile è associato un set di colori. È possibile selezionare i colori del tema e modificare quelli desiderati.</a:t>
            </a:r>
            <a:endParaRPr lang="it-IT" b="1" dirty="0" smtClean="0">
              <a:latin typeface="Arial" pitchFamily="34" charset="0"/>
            </a:endParaRPr>
          </a:p>
          <a:p>
            <a:pPr eaLnBrk="1" hangingPunct="1"/>
            <a:r>
              <a:rPr lang="it-IT" b="1" dirty="0" smtClean="0">
                <a:latin typeface="Arial" pitchFamily="34" charset="0"/>
              </a:rPr>
              <a:t>Tipi di carattere</a:t>
            </a:r>
            <a:r>
              <a:rPr lang="it-IT" dirty="0" smtClean="0">
                <a:latin typeface="Arial" pitchFamily="34" charset="0"/>
              </a:rPr>
              <a:t>: fare clic su qualsiasi campione disponibile nella raccolta </a:t>
            </a:r>
            <a:r>
              <a:rPr lang="it-IT" b="1" dirty="0" smtClean="0">
                <a:latin typeface="Arial" pitchFamily="34" charset="0"/>
              </a:rPr>
              <a:t>Tipi di carattere</a:t>
            </a:r>
            <a:r>
              <a:rPr lang="it-IT" dirty="0" smtClean="0">
                <a:latin typeface="Arial" pitchFamily="34" charset="0"/>
              </a:rPr>
              <a:t> per applicarlo alle diapositive. Ogni campione include un tipo di carattere per il testo del titolo e uno per il corpo del testo.</a:t>
            </a:r>
            <a:endParaRPr lang="it-IT" b="1" dirty="0" smtClean="0">
              <a:latin typeface="Arial" pitchFamily="34" charset="0"/>
            </a:endParaRPr>
          </a:p>
          <a:p>
            <a:pPr eaLnBrk="1" hangingPunct="1"/>
            <a:r>
              <a:rPr lang="it-IT" b="1" dirty="0" smtClean="0">
                <a:latin typeface="Arial" pitchFamily="34" charset="0"/>
              </a:rPr>
              <a:t>Effetti</a:t>
            </a:r>
            <a:r>
              <a:rPr lang="it-IT" dirty="0" smtClean="0">
                <a:latin typeface="Arial" pitchFamily="34" charset="0"/>
              </a:rPr>
              <a:t>: è disponibile una gamma di effetti visivi per le forme, tra cui aloni, contorni sfumati o un aspetto tridimensionale (3D).</a:t>
            </a:r>
            <a:endParaRPr lang="it-IT" b="1" dirty="0" smtClean="0">
              <a:latin typeface="Arial" pitchFamily="34" charset="0"/>
            </a:endParaRPr>
          </a:p>
          <a:p>
            <a:pPr eaLnBrk="1" hangingPunct="1"/>
            <a:r>
              <a:rPr lang="it-IT" b="1" dirty="0" smtClean="0">
                <a:latin typeface="Arial" pitchFamily="34" charset="0"/>
              </a:rPr>
              <a:t>Stili sfondo</a:t>
            </a:r>
            <a:r>
              <a:rPr lang="it-IT" dirty="0" smtClean="0">
                <a:latin typeface="Arial" pitchFamily="34" charset="0"/>
              </a:rPr>
              <a:t>: è possibile modificare lo sfondo del tema mantenendo il set di colori associati al tema, come illustrato nell'immagine.</a:t>
            </a:r>
          </a:p>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21</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L'applicazione di un nuovo tema determina la modifica dei dettagli principali del documento. Gli effetti </a:t>
            </a:r>
            <a:r>
              <a:rPr lang="it-IT" dirty="0" err="1" smtClean="0"/>
              <a:t>WordArt</a:t>
            </a:r>
            <a:r>
              <a:rPr lang="it-IT" dirty="0" smtClean="0"/>
              <a:t> vengono applicati ai titoli in PowerPoint. Le tabelle, i grafici, la grafica </a:t>
            </a:r>
            <a:r>
              <a:rPr lang="it-IT" dirty="0" err="1" smtClean="0"/>
              <a:t>SmartArt</a:t>
            </a:r>
            <a:r>
              <a:rPr lang="it-IT" dirty="0" smtClean="0"/>
              <a:t>, le forme e gli altri oggetti vengono aggiornati allo scopo di consentirne l'integrazione reciproca. In PowerPoint anche i layout e gli sfondi </a:t>
            </a:r>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27</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200" kern="1200" dirty="0" smtClean="0">
                <a:solidFill>
                  <a:schemeClr val="tx1"/>
                </a:solidFill>
                <a:latin typeface="+mn-lt"/>
                <a:ea typeface="+mn-ea"/>
                <a:cs typeface="+mn-cs"/>
              </a:rPr>
              <a:t>Lo schema diapositiva è l’elemento del modello struttura che determina le caratteristiche dei caratteri e dei segnaposto, del tipo di sfondo e dei colori. </a:t>
            </a:r>
          </a:p>
          <a:p>
            <a:r>
              <a:rPr lang="it-IT" sz="1200" kern="1200" dirty="0" smtClean="0">
                <a:solidFill>
                  <a:schemeClr val="tx1"/>
                </a:solidFill>
                <a:latin typeface="+mn-lt"/>
                <a:ea typeface="+mn-ea"/>
                <a:cs typeface="+mn-cs"/>
              </a:rPr>
              <a:t>In una presentazione possono essere presenti più schemi diapositiva. Qualsiasi modifica apportata agli elementi di uno schema diapositiva si trasmette solo a tutte le diapositive della presentazione,create con quello schema. È possibile la modifica di ciascun tipo di layout. Le modifiche apportate si riflettono su tutte le diapositive che hanno quel tipo di layout. </a:t>
            </a:r>
            <a:endParaRPr lang="it-IT" sz="1100" dirty="0" smtClean="0"/>
          </a:p>
          <a:p>
            <a:r>
              <a:rPr lang="it-IT" sz="1100" dirty="0" smtClean="0"/>
              <a:t>La visualizzazione Schema diapositiva consente di visualizzare e modificare i segnaposto e i layout e, inoltre, di apportare modifiche a livello generale, ad esempio aggiungendo un logo a tutte le diapositive.</a:t>
            </a:r>
          </a:p>
          <a:p>
            <a:r>
              <a:rPr lang="it-IT" sz="1100" dirty="0" smtClean="0"/>
              <a:t>Le anteprime dei layout vengono visualizzate sotto lo schema diapositiva in quanto i layout, insieme a informazioni come i colori del tema, i tipi di carattere, gli effetti e gli stili dello sfondo, fanno parte della struttura riportata nello schema diapositiva.</a:t>
            </a:r>
          </a:p>
          <a:p>
            <a:r>
              <a:rPr lang="it-IT" sz="1100" dirty="0" smtClean="0"/>
              <a:t>In visualizzazione Schema diapositiva i segnaposto possono contenere solo testo, anche se questo testo non apparirà nella presentazione e non verrà stampato. Si tratta invece di testo personalizzato inserito come promemoria per indicare come utilizzare il segnaposto. Ad esempio, quando si crea una presentazione in visualizzazione normale, verrà visualizzato </a:t>
            </a:r>
            <a:r>
              <a:rPr lang="it-IT" sz="1100" b="1" dirty="0" smtClean="0"/>
              <a:t>Fare clic per inserire testo</a:t>
            </a:r>
            <a:r>
              <a:rPr lang="it-IT" sz="1100" dirty="0" smtClean="0"/>
              <a:t> che corrisponde al testo personalizzabile predefinito per il segnaposto testo. </a:t>
            </a:r>
          </a:p>
          <a:p>
            <a:r>
              <a:rPr lang="it-IT" sz="1100" dirty="0" smtClean="0"/>
              <a:t>Dopo avere apportato le modifiche desiderate allo schema diapositiva e ai layout, si tornerà alla visualizzazione normale dove è possibile applicare qualsiasi layout, inclusi quelli personalizzati, a qualsiasi dispositiva.</a:t>
            </a:r>
          </a:p>
          <a:p>
            <a:endParaRPr lang="it-IT" sz="1100" dirty="0" smtClean="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28</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29</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b="1" dirty="0" smtClean="0"/>
              <a:t>Griglia e guide</a:t>
            </a:r>
          </a:p>
          <a:p>
            <a:r>
              <a:rPr lang="it-IT" dirty="0" smtClean="0"/>
              <a:t>Le guide (</a:t>
            </a:r>
            <a:r>
              <a:rPr lang="it-IT" dirty="0" err="1" smtClean="0"/>
              <a:t>guide</a:t>
            </a:r>
            <a:r>
              <a:rPr lang="it-IT" dirty="0" smtClean="0"/>
              <a:t>: Linee rette, sia orizzontali che verticali, utilizzate per allineare visivamente gli oggetti. Non vengono stampate.) e la griglia (</a:t>
            </a:r>
            <a:r>
              <a:rPr lang="it-IT" dirty="0" err="1" smtClean="0"/>
              <a:t>griglia</a:t>
            </a:r>
            <a:r>
              <a:rPr lang="it-IT" dirty="0" smtClean="0"/>
              <a:t>: Insieme di linee intersecanti utilizzate per allineare gli oggetti.) possono semplificare l'allineamento delle forme e di altri oggetti (oggetto: Tabella, grafico, elemento grafico, equazione o altri tipi di informazioni. Gli oggetti creati in un'applicazione, ad esempio in un foglio di calcolo, e collegati o incorporati in un'altra applicazione sono oggetti OLE.) in quanto forniscono un riferimento visivo per gli oggetti della presentazione.</a:t>
            </a:r>
          </a:p>
          <a:p>
            <a:r>
              <a:rPr lang="it-IT" i="1" dirty="0" smtClean="0"/>
              <a:t>Le guide possono</a:t>
            </a:r>
            <a:r>
              <a:rPr lang="it-IT" i="1" baseline="0" dirty="0" smtClean="0"/>
              <a:t> essere spostate</a:t>
            </a:r>
            <a:r>
              <a:rPr lang="it-IT" baseline="0" dirty="0" smtClean="0"/>
              <a:t>.</a:t>
            </a:r>
            <a:endParaRPr lang="it-IT" dirty="0" smtClean="0"/>
          </a:p>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39</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41</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8B2B4C1-FDE4-4DBE-965D-736775C3474E}" type="slidenum">
              <a:rPr lang="it-IT" smtClean="0"/>
              <a:pPr/>
              <a:t>4</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44</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48</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53</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56</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57</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sz="1600" b="1" dirty="0" smtClean="0">
                <a:solidFill>
                  <a:schemeClr val="accent2"/>
                </a:solidFill>
              </a:rPr>
              <a:t>ADF Semeiotica - </a:t>
            </a:r>
            <a:r>
              <a:rPr lang="it-IT" dirty="0" smtClean="0"/>
              <a:t>Equilibrio acido-base - </a:t>
            </a:r>
            <a:r>
              <a:rPr lang="it-IT" sz="1200" dirty="0" smtClean="0"/>
              <a:t>Enrico </a:t>
            </a:r>
            <a:r>
              <a:rPr lang="it-IT" sz="1200" dirty="0" err="1" smtClean="0"/>
              <a:t>Fiaccadori</a:t>
            </a:r>
            <a:r>
              <a:rPr lang="it-IT" sz="1200" dirty="0" smtClean="0"/>
              <a:t> - Dipartimento di Clinica Medica, Nefrologia &amp; Scienze della Prevenzione - Università degli Studi di Padova</a:t>
            </a:r>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59</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61</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63</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b="1" dirty="0" smtClean="0"/>
              <a:t>Casella di testo</a:t>
            </a:r>
            <a:r>
              <a:rPr lang="it-IT" dirty="0" smtClean="0"/>
              <a:t> contenitore di testo o grafica che è possibile posizionare nella pagina e ridimensionare. Utilizzare le caselle di testo per posizionare vari blocchi di testo in una pagina o per impostare un orientamento diverso per una parte del testo.</a:t>
            </a:r>
          </a:p>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67</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8B2B4C1-FDE4-4DBE-965D-736775C3474E}" type="slidenum">
              <a:rPr lang="it-IT" smtClean="0"/>
              <a:pPr/>
              <a:t>68</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43400"/>
            <a:ext cx="5486400" cy="4114800"/>
          </a:xfrm>
          <a:prstGeom prst="rect">
            <a:avLst/>
          </a:prstGeom>
        </p:spPr>
        <p:txBody>
          <a:bodyPr>
            <a:normAutofit/>
          </a:bodyPr>
          <a:lstStyle/>
          <a:p>
            <a:r>
              <a:rPr lang="it-IT" dirty="0" smtClean="0"/>
              <a:t>La</a:t>
            </a:r>
            <a:r>
              <a:rPr lang="it-IT" baseline="0" dirty="0" smtClean="0"/>
              <a:t> visualizzazione </a:t>
            </a:r>
            <a:r>
              <a:rPr lang="it-IT" b="1" baseline="0" dirty="0" smtClean="0"/>
              <a:t>Presentazione</a:t>
            </a:r>
            <a:r>
              <a:rPr lang="it-IT" baseline="0" dirty="0" smtClean="0"/>
              <a:t> che si attiva dalla barra di stato avvia la presentazione dalla </a:t>
            </a:r>
            <a:r>
              <a:rPr lang="it-IT" u="sng" baseline="0" dirty="0" smtClean="0"/>
              <a:t>diapositiva corrente</a:t>
            </a:r>
            <a:r>
              <a:rPr lang="it-IT" baseline="0" dirty="0" smtClean="0"/>
              <a:t>, mentre il pulsante F5 e la modalità di visualizzazione selezionabile dalla scheda Visualizza </a:t>
            </a:r>
            <a:r>
              <a:rPr lang="it-IT" baseline="0" dirty="0" smtClean="0">
                <a:sym typeface="Symbol"/>
              </a:rPr>
              <a:t> gruppo Visualizzazioni presentazione la avvia dalla </a:t>
            </a:r>
            <a:r>
              <a:rPr lang="it-IT" u="sng" baseline="0" dirty="0" smtClean="0">
                <a:sym typeface="Symbol"/>
              </a:rPr>
              <a:t>prima diapositiva</a:t>
            </a:r>
            <a:r>
              <a:rPr lang="it-IT" baseline="0" dirty="0" smtClean="0">
                <a:sym typeface="Symbol"/>
              </a:rPr>
              <a:t>.</a:t>
            </a:r>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6</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D8B2B4C1-FDE4-4DBE-965D-736775C3474E}" type="slidenum">
              <a:rPr lang="it-IT" smtClean="0"/>
              <a:pPr/>
              <a:t>70</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a:spcBef>
                <a:spcPct val="50000"/>
              </a:spcBef>
            </a:pPr>
            <a:r>
              <a:rPr lang="it-IT" sz="1200" b="0" dirty="0" smtClean="0"/>
              <a:t>Squilibrio primitivo respiratorio </a:t>
            </a:r>
            <a:r>
              <a:rPr lang="it-IT" sz="1200" b="0" dirty="0" smtClean="0">
                <a:sym typeface="Wingdings" pitchFamily="2" charset="2"/>
              </a:rPr>
              <a:t> compenso “metabolico”</a:t>
            </a:r>
          </a:p>
          <a:p>
            <a:pPr>
              <a:spcBef>
                <a:spcPct val="50000"/>
              </a:spcBef>
            </a:pPr>
            <a:r>
              <a:rPr lang="it-IT" sz="1200" b="0" dirty="0" smtClean="0">
                <a:sym typeface="Wingdings" pitchFamily="2" charset="2"/>
              </a:rPr>
              <a:t>Squilibrio primitivo metabolico  compenso “respiratorio”</a:t>
            </a:r>
            <a:endParaRPr lang="it-IT" sz="1200" b="0" dirty="0" smtClean="0"/>
          </a:p>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72</a:t>
            </a:fld>
            <a:endParaRPr 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Sembra che PowerPoint</a:t>
            </a:r>
            <a:r>
              <a:rPr lang="it-IT" baseline="0" dirty="0" smtClean="0"/>
              <a:t> non si accorga delle modifiche effettuate al valore di </a:t>
            </a:r>
            <a:r>
              <a:rPr lang="it-IT" b="1" baseline="0" dirty="0" smtClean="0"/>
              <a:t>Dimensioni massime file audio</a:t>
            </a:r>
            <a:r>
              <a:rPr lang="it-IT" b="0" baseline="0" dirty="0" smtClean="0"/>
              <a:t> continua a collegare file superiori a 100KB e a collegare </a:t>
            </a:r>
            <a:r>
              <a:rPr lang="it-IT" b="0" baseline="0" smtClean="0"/>
              <a:t>quelli superiori a 100KB</a:t>
            </a:r>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77</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43400"/>
            <a:ext cx="5486400" cy="4114800"/>
          </a:xfrm>
          <a:prstGeom prst="rect">
            <a:avLst/>
          </a:prstGeom>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8</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43400"/>
            <a:ext cx="5486400" cy="4114800"/>
          </a:xfrm>
          <a:prstGeom prst="rect">
            <a:avLst/>
          </a:prstGeom>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9</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pPr eaLnBrk="1" hangingPunct="1"/>
            <a:r>
              <a:rPr lang="it-IT" dirty="0" smtClean="0">
                <a:latin typeface="Arial" pitchFamily="34" charset="0"/>
              </a:rPr>
              <a:t>I suggerimenti dei tasti di scelta indicano i tasti di scelta rapida designati per le diverse attività. Vengono visualizzati come lettere su tutte le schede della barra multifunzione e sul pulsante Microsoft Office e come numeri sulla barra di accesso rapido. Le aree in cui sono contenuti i suggerimenti dei tasti di scelta sono dette </a:t>
            </a:r>
            <a:r>
              <a:rPr lang="it-IT" b="1" dirty="0" smtClean="0">
                <a:latin typeface="Arial" pitchFamily="34" charset="0"/>
              </a:rPr>
              <a:t>quadratini</a:t>
            </a:r>
            <a:r>
              <a:rPr lang="it-IT" dirty="0" smtClean="0">
                <a:latin typeface="Arial" pitchFamily="34" charset="0"/>
              </a:rPr>
              <a:t>. </a:t>
            </a:r>
          </a:p>
          <a:p>
            <a:pPr eaLnBrk="1" hangingPunct="1"/>
            <a:r>
              <a:rPr lang="it-IT" dirty="0" smtClean="0">
                <a:latin typeface="Arial" pitchFamily="34" charset="0"/>
              </a:rPr>
              <a:t>Quando si preme un tasto designato, vengono visualizzati ulteriori comandi e pulsanti. Se, ad esempio, si preme il tasto H vengono visualizzati tutti i suggerimenti dei tasti di scelta per i gruppi inclusi nella scheda </a:t>
            </a:r>
            <a:r>
              <a:rPr lang="it-IT" b="1" dirty="0" smtClean="0">
                <a:latin typeface="Arial" pitchFamily="34" charset="0"/>
              </a:rPr>
              <a:t>Home</a:t>
            </a:r>
            <a:r>
              <a:rPr lang="it-IT" dirty="0" smtClean="0">
                <a:latin typeface="Arial" pitchFamily="34" charset="0"/>
              </a:rPr>
              <a:t>. </a:t>
            </a:r>
          </a:p>
        </p:txBody>
      </p:sp>
      <p:sp>
        <p:nvSpPr>
          <p:cNvPr id="4" name="Segnaposto numero diapositiva 3"/>
          <p:cNvSpPr>
            <a:spLocks noGrp="1"/>
          </p:cNvSpPr>
          <p:nvPr>
            <p:ph type="sldNum" sz="quarter" idx="10"/>
          </p:nvPr>
        </p:nvSpPr>
        <p:spPr/>
        <p:txBody>
          <a:bodyPr/>
          <a:lstStyle/>
          <a:p>
            <a:fld id="{D8B2B4C1-FDE4-4DBE-965D-736775C3474E}" type="slidenum">
              <a:rPr lang="it-IT" smtClean="0"/>
              <a:pPr/>
              <a:t>10</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43400"/>
            <a:ext cx="5486400" cy="4114800"/>
          </a:xfrm>
          <a:prstGeom prst="rect">
            <a:avLst/>
          </a:prstGeom>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11</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43400"/>
            <a:ext cx="5486400" cy="4114800"/>
          </a:xfrm>
          <a:prstGeom prst="rect">
            <a:avLst/>
          </a:prstGeom>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12</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a:xfrm>
            <a:off x="685800" y="4343400"/>
            <a:ext cx="5486400" cy="4114800"/>
          </a:xfrm>
          <a:prstGeom prst="rect">
            <a:avLst/>
          </a:prstGeom>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D8B2B4C1-FDE4-4DBE-965D-736775C3474E}" type="slidenum">
              <a:rPr lang="it-IT" smtClean="0"/>
              <a:pPr/>
              <a:t>13</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a:prstGeom prst="rect">
            <a:avLst/>
          </a:prstGeo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16/04/2014</a:t>
            </a:fld>
            <a:endParaRPr lang="it-IT"/>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16/04/2014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a:prstGeom prst="rect">
            <a:avLst/>
          </a:prstGeo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16/04/2014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165100" y="490538"/>
            <a:ext cx="4364038"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81538" y="490538"/>
            <a:ext cx="4365625" cy="616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7F49D355-16BD-4E45-BD9A-5EA878CF7CBD}" type="datetimeFigureOut">
              <a:rPr lang="it-IT" smtClean="0"/>
              <a:pPr/>
              <a:t>16/04/2014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7F49D355-16BD-4E45-BD9A-5EA878CF7CBD}" type="datetimeFigureOut">
              <a:rPr lang="it-IT" smtClean="0"/>
              <a:pPr/>
              <a:t>16/04/2014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7F49D355-16BD-4E45-BD9A-5EA878CF7CBD}" type="datetimeFigureOut">
              <a:rPr lang="it-IT" smtClean="0"/>
              <a:pPr/>
              <a:t>16/04/2014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7F49D355-16BD-4E45-BD9A-5EA878CF7CBD}" type="datetimeFigureOut">
              <a:rPr lang="it-IT" smtClean="0"/>
              <a:pPr/>
              <a:t>16/04/2014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a:prstGeom prst="rect">
            <a:avLst/>
          </a:prstGeom>
        </p:spPr>
        <p:txBody>
          <a:bodyPr/>
          <a:lstStyle/>
          <a:p>
            <a:r>
              <a:rPr lang="it-IT" dirty="0" smtClean="0"/>
              <a:t>Fare clic per modificare lo stile del titolo</a:t>
            </a:r>
            <a:endParaRPr lang="it-IT" dirty="0"/>
          </a:p>
        </p:txBody>
      </p:sp>
      <p:sp>
        <p:nvSpPr>
          <p:cNvPr id="3" name="Segnaposto data 2"/>
          <p:cNvSpPr>
            <a:spLocks noGrp="1"/>
          </p:cNvSpPr>
          <p:nvPr>
            <p:ph type="dt" sz="half" idx="10"/>
          </p:nvPr>
        </p:nvSpPr>
        <p:spPr/>
        <p:txBody>
          <a:bodyPr/>
          <a:lstStyle/>
          <a:p>
            <a:fld id="{7F49D355-16BD-4E45-BD9A-5EA878CF7CBD}" type="datetimeFigureOut">
              <a:rPr lang="it-IT" smtClean="0"/>
              <a:pPr/>
              <a:t>16/04/2014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7F49D355-16BD-4E45-BD9A-5EA878CF7CBD}" type="datetimeFigureOut">
              <a:rPr lang="it-IT" smtClean="0"/>
              <a:pPr/>
              <a:t>16/04/2014</a:t>
            </a:fld>
            <a:endParaRPr lang="it-IT"/>
          </a:p>
        </p:txBody>
      </p:sp>
      <p:sp>
        <p:nvSpPr>
          <p:cNvPr id="3" name="Segnaposto piè di pagina 2"/>
          <p:cNvSpPr>
            <a:spLocks noGrp="1"/>
          </p:cNvSpPr>
          <p:nvPr>
            <p:ph type="ftr" sz="quarter" idx="11"/>
          </p:nvPr>
        </p:nvSpPr>
        <p:spPr>
          <a:xfrm>
            <a:off x="3124200" y="6356350"/>
            <a:ext cx="2895600" cy="365125"/>
          </a:xfrm>
        </p:spPr>
        <p:txBody>
          <a:bodyPr/>
          <a:lstStyle/>
          <a:p>
            <a:endParaRPr lang="it-IT" dirty="0"/>
          </a:p>
        </p:txBody>
      </p:sp>
      <p:sp>
        <p:nvSpPr>
          <p:cNvPr id="4" name="Segnaposto numero diapositiva 3"/>
          <p:cNvSpPr>
            <a:spLocks noGrp="1"/>
          </p:cNvSpPr>
          <p:nvPr>
            <p:ph type="sldNum" sz="quarter" idx="12"/>
          </p:nvPr>
        </p:nvSpPr>
        <p:spPr>
          <a:xfrm>
            <a:off x="6553200" y="6356350"/>
            <a:ext cx="2133600" cy="365125"/>
          </a:xfrm>
        </p:spPr>
        <p:txBody>
          <a:bodyPr/>
          <a:lstStyle/>
          <a:p>
            <a:fld id="{E7A41E1B-4F70-4964-A407-84C68BE8251C}"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16/04/2014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a:prstGeom prst="rect">
            <a:avLst/>
          </a:prstGeo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7F49D355-16BD-4E45-BD9A-5EA878CF7CBD}" type="datetimeFigureOut">
              <a:rPr lang="it-IT" smtClean="0"/>
              <a:pPr/>
              <a:t>16/04/2014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7A41E1B-4F70-4964-A407-84C68BE8251C}"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dirty="0" smtClean="0"/>
              <a:t>Fare clic per modificare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endParaRPr lang="it-IT" dirty="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49D355-16BD-4E45-BD9A-5EA878CF7CBD}" type="datetimeFigureOut">
              <a:rPr lang="it-IT" smtClean="0"/>
              <a:pPr/>
              <a:t>16/04/2014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A41E1B-4F70-4964-A407-84C68BE8251C}" type="slidenum">
              <a:rPr lang="it-IT" smtClean="0"/>
              <a:pPr/>
              <a:t>‹N›</a:t>
            </a:fld>
            <a:endParaRPr lang="it-IT"/>
          </a:p>
        </p:txBody>
      </p:sp>
      <p:sp>
        <p:nvSpPr>
          <p:cNvPr id="7" name="Segnaposto titolo 6"/>
          <p:cNvSpPr>
            <a:spLocks noGrp="1"/>
          </p:cNvSpPr>
          <p:nvPr>
            <p:ph type="title"/>
          </p:nvPr>
        </p:nvSpPr>
        <p:spPr>
          <a:xfrm>
            <a:off x="475014" y="274638"/>
            <a:ext cx="8229600" cy="1143000"/>
          </a:xfrm>
          <a:prstGeom prst="rect">
            <a:avLst/>
          </a:prstGeom>
        </p:spPr>
        <p:txBody>
          <a:bodyPr vert="horz" lIns="91440" tIns="45720" rIns="91440" bIns="45720" rtlCol="0" anchor="ctr">
            <a:normAutofit/>
          </a:bodyPr>
          <a:lstStyle/>
          <a:p>
            <a:r>
              <a:rPr lang="it-IT" dirty="0" smtClean="0"/>
              <a:t>Fare clic per modificare lo stile del titolo</a:t>
            </a:r>
            <a:endParaRPr lang="it-IT"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65100" y="38100"/>
            <a:ext cx="8594725" cy="3730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6147" name="Rectangle 3"/>
          <p:cNvSpPr>
            <a:spLocks noGrp="1" noChangeArrowheads="1"/>
          </p:cNvSpPr>
          <p:nvPr>
            <p:ph type="body" idx="1"/>
          </p:nvPr>
        </p:nvSpPr>
        <p:spPr bwMode="auto">
          <a:xfrm>
            <a:off x="165100" y="490538"/>
            <a:ext cx="8882063" cy="61658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dirty="0" smtClean="0"/>
              <a:t>Fare clic per modificare gli stili del testo dello schema</a:t>
            </a:r>
          </a:p>
          <a:p>
            <a:pPr lvl="1"/>
            <a:r>
              <a:rPr lang="it-IT" dirty="0" smtClean="0"/>
              <a:t>Secondo livello</a:t>
            </a:r>
          </a:p>
          <a:p>
            <a:pPr lvl="2"/>
            <a:r>
              <a:rPr lang="it-IT" dirty="0" smtClean="0"/>
              <a:t>Terzo livello</a:t>
            </a:r>
          </a:p>
          <a:p>
            <a:pPr lvl="3"/>
            <a:r>
              <a:rPr lang="it-IT" dirty="0" smtClean="0"/>
              <a:t>Quarto livello</a:t>
            </a:r>
          </a:p>
          <a:p>
            <a:pPr lvl="4"/>
            <a:r>
              <a:rPr lang="it-IT" dirty="0" smtClean="0"/>
              <a:t>Quinto livello</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rtl="0" eaLnBrk="0" fontAlgn="base" hangingPunct="0">
        <a:spcBef>
          <a:spcPct val="0"/>
        </a:spcBef>
        <a:spcAft>
          <a:spcPct val="0"/>
        </a:spcAft>
        <a:defRPr sz="2000">
          <a:solidFill>
            <a:schemeClr val="tx2"/>
          </a:solidFill>
          <a:latin typeface="+mj-lt"/>
          <a:ea typeface="+mj-ea"/>
          <a:cs typeface="+mj-cs"/>
        </a:defRPr>
      </a:lvl1pPr>
      <a:lvl2pPr algn="l" rtl="0" eaLnBrk="0" fontAlgn="base" hangingPunct="0">
        <a:spcBef>
          <a:spcPct val="0"/>
        </a:spcBef>
        <a:spcAft>
          <a:spcPct val="0"/>
        </a:spcAft>
        <a:defRPr sz="2000">
          <a:solidFill>
            <a:schemeClr val="tx2"/>
          </a:solidFill>
          <a:latin typeface="Tahoma" pitchFamily="34" charset="0"/>
        </a:defRPr>
      </a:lvl2pPr>
      <a:lvl3pPr algn="l" rtl="0" eaLnBrk="0" fontAlgn="base" hangingPunct="0">
        <a:spcBef>
          <a:spcPct val="0"/>
        </a:spcBef>
        <a:spcAft>
          <a:spcPct val="0"/>
        </a:spcAft>
        <a:defRPr sz="2000">
          <a:solidFill>
            <a:schemeClr val="tx2"/>
          </a:solidFill>
          <a:latin typeface="Tahoma" pitchFamily="34" charset="0"/>
        </a:defRPr>
      </a:lvl3pPr>
      <a:lvl4pPr algn="l" rtl="0" eaLnBrk="0" fontAlgn="base" hangingPunct="0">
        <a:spcBef>
          <a:spcPct val="0"/>
        </a:spcBef>
        <a:spcAft>
          <a:spcPct val="0"/>
        </a:spcAft>
        <a:defRPr sz="2000">
          <a:solidFill>
            <a:schemeClr val="tx2"/>
          </a:solidFill>
          <a:latin typeface="Tahoma" pitchFamily="34" charset="0"/>
        </a:defRPr>
      </a:lvl4pPr>
      <a:lvl5pPr algn="l" rtl="0" eaLnBrk="0" fontAlgn="base" hangingPunct="0">
        <a:spcBef>
          <a:spcPct val="0"/>
        </a:spcBef>
        <a:spcAft>
          <a:spcPct val="0"/>
        </a:spcAft>
        <a:defRPr sz="2000">
          <a:solidFill>
            <a:schemeClr val="tx2"/>
          </a:solidFill>
          <a:latin typeface="Tahoma" pitchFamily="34" charset="0"/>
        </a:defRPr>
      </a:lvl5pPr>
      <a:lvl6pPr marL="457200" algn="l" rtl="0" fontAlgn="base">
        <a:spcBef>
          <a:spcPct val="0"/>
        </a:spcBef>
        <a:spcAft>
          <a:spcPct val="0"/>
        </a:spcAft>
        <a:defRPr sz="2000">
          <a:solidFill>
            <a:schemeClr val="tx2"/>
          </a:solidFill>
          <a:latin typeface="Tahoma" pitchFamily="34" charset="0"/>
        </a:defRPr>
      </a:lvl6pPr>
      <a:lvl7pPr marL="914400" algn="l" rtl="0" fontAlgn="base">
        <a:spcBef>
          <a:spcPct val="0"/>
        </a:spcBef>
        <a:spcAft>
          <a:spcPct val="0"/>
        </a:spcAft>
        <a:defRPr sz="2000">
          <a:solidFill>
            <a:schemeClr val="tx2"/>
          </a:solidFill>
          <a:latin typeface="Tahoma" pitchFamily="34" charset="0"/>
        </a:defRPr>
      </a:lvl7pPr>
      <a:lvl8pPr marL="1371600" algn="l" rtl="0" fontAlgn="base">
        <a:spcBef>
          <a:spcPct val="0"/>
        </a:spcBef>
        <a:spcAft>
          <a:spcPct val="0"/>
        </a:spcAft>
        <a:defRPr sz="2000">
          <a:solidFill>
            <a:schemeClr val="tx2"/>
          </a:solidFill>
          <a:latin typeface="Tahoma" pitchFamily="34" charset="0"/>
        </a:defRPr>
      </a:lvl8pPr>
      <a:lvl9pPr marL="1828800" algn="l" rtl="0" fontAlgn="base">
        <a:spcBef>
          <a:spcPct val="0"/>
        </a:spcBef>
        <a:spcAft>
          <a:spcPct val="0"/>
        </a:spcAft>
        <a:defRPr sz="2000">
          <a:solidFill>
            <a:schemeClr val="tx2"/>
          </a:solidFill>
          <a:latin typeface="Tahoma" pitchFamily="34" charset="0"/>
        </a:defRPr>
      </a:lvl9pPr>
    </p:titleStyle>
    <p:bodyStyle>
      <a:lvl1pPr marL="342900" indent="-342900" algn="just" rtl="0" eaLnBrk="0" fontAlgn="base" hangingPunct="0">
        <a:spcBef>
          <a:spcPct val="50000"/>
        </a:spcBef>
        <a:spcAft>
          <a:spcPct val="0"/>
        </a:spcAft>
        <a:buChar char="•"/>
        <a:defRPr sz="2000">
          <a:solidFill>
            <a:schemeClr val="tx1"/>
          </a:solidFill>
          <a:latin typeface="+mn-lt"/>
          <a:ea typeface="+mn-ea"/>
          <a:cs typeface="+mn-cs"/>
        </a:defRPr>
      </a:lvl1pPr>
      <a:lvl2pPr marL="742950" indent="-285750" algn="just" rtl="0" eaLnBrk="0" fontAlgn="base" hangingPunct="0">
        <a:spcBef>
          <a:spcPct val="50000"/>
        </a:spcBef>
        <a:spcAft>
          <a:spcPct val="0"/>
        </a:spcAft>
        <a:buChar char="–"/>
        <a:defRPr>
          <a:solidFill>
            <a:schemeClr val="tx1"/>
          </a:solidFill>
          <a:latin typeface="+mn-lt"/>
        </a:defRPr>
      </a:lvl2pPr>
      <a:lvl3pPr marL="1143000" indent="-228600" algn="just" rtl="0" eaLnBrk="0" fontAlgn="base" hangingPunct="0">
        <a:spcBef>
          <a:spcPct val="50000"/>
        </a:spcBef>
        <a:spcAft>
          <a:spcPct val="0"/>
        </a:spcAft>
        <a:buChar char="•"/>
        <a:defRPr sz="1600">
          <a:solidFill>
            <a:schemeClr val="tx1"/>
          </a:solidFill>
          <a:latin typeface="Times New Roman" pitchFamily="18" charset="0"/>
        </a:defRPr>
      </a:lvl3pPr>
      <a:lvl4pPr marL="1600200" indent="-228600" algn="just" rtl="0" eaLnBrk="0" fontAlgn="base" hangingPunct="0">
        <a:spcBef>
          <a:spcPct val="50000"/>
        </a:spcBef>
        <a:spcAft>
          <a:spcPct val="0"/>
        </a:spcAft>
        <a:buChar char="–"/>
        <a:defRPr sz="1600">
          <a:solidFill>
            <a:schemeClr val="tx1"/>
          </a:solidFill>
          <a:latin typeface="Times New Roman" pitchFamily="18" charset="0"/>
        </a:defRPr>
      </a:lvl4pPr>
      <a:lvl5pPr marL="2057400" indent="-228600" algn="just" rtl="0" eaLnBrk="0" fontAlgn="base" hangingPunct="0">
        <a:spcBef>
          <a:spcPct val="50000"/>
        </a:spcBef>
        <a:spcAft>
          <a:spcPct val="0"/>
        </a:spcAft>
        <a:buChar char="»"/>
        <a:defRPr sz="1600">
          <a:solidFill>
            <a:schemeClr val="tx1"/>
          </a:solidFill>
          <a:latin typeface="Times New Roman" pitchFamily="18" charset="0"/>
        </a:defRPr>
      </a:lvl5pPr>
      <a:lvl6pPr marL="2514600" indent="-228600" algn="just" rtl="0" fontAlgn="base">
        <a:spcBef>
          <a:spcPct val="50000"/>
        </a:spcBef>
        <a:spcAft>
          <a:spcPct val="0"/>
        </a:spcAft>
        <a:buChar char="»"/>
        <a:defRPr sz="1600">
          <a:solidFill>
            <a:schemeClr val="tx1"/>
          </a:solidFill>
          <a:latin typeface="Times New Roman" pitchFamily="18" charset="0"/>
        </a:defRPr>
      </a:lvl6pPr>
      <a:lvl7pPr marL="2971800" indent="-228600" algn="just" rtl="0" fontAlgn="base">
        <a:spcBef>
          <a:spcPct val="50000"/>
        </a:spcBef>
        <a:spcAft>
          <a:spcPct val="0"/>
        </a:spcAft>
        <a:buChar char="»"/>
        <a:defRPr sz="1600">
          <a:solidFill>
            <a:schemeClr val="tx1"/>
          </a:solidFill>
          <a:latin typeface="Times New Roman" pitchFamily="18" charset="0"/>
        </a:defRPr>
      </a:lvl7pPr>
      <a:lvl8pPr marL="3429000" indent="-228600" algn="just" rtl="0" fontAlgn="base">
        <a:spcBef>
          <a:spcPct val="50000"/>
        </a:spcBef>
        <a:spcAft>
          <a:spcPct val="0"/>
        </a:spcAft>
        <a:buChar char="»"/>
        <a:defRPr sz="1600">
          <a:solidFill>
            <a:schemeClr val="tx1"/>
          </a:solidFill>
          <a:latin typeface="Times New Roman" pitchFamily="18" charset="0"/>
        </a:defRPr>
      </a:lvl8pPr>
      <a:lvl9pPr marL="3886200" indent="-228600" algn="just" rtl="0" fontAlgn="base">
        <a:spcBef>
          <a:spcPct val="50000"/>
        </a:spcBef>
        <a:spcAft>
          <a:spcPct val="0"/>
        </a:spcAft>
        <a:buChar char="»"/>
        <a:defRPr sz="1600">
          <a:solidFill>
            <a:schemeClr val="tx1"/>
          </a:solidFill>
          <a:latin typeface="Times New Roman" pitchFamily="18" charset="0"/>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101.png"/><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92.png"/><Relationship Id="rId1" Type="http://schemas.openxmlformats.org/officeDocument/2006/relationships/slideLayout" Target="../slideLayouts/slideLayout7.xml"/><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image" Target="../media/image104.png"/><Relationship Id="rId1" Type="http://schemas.openxmlformats.org/officeDocument/2006/relationships/slideLayout" Target="../slideLayouts/slideLayout7.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09.png"/></Relationships>
</file>

<file path=ppt/slides/_rels/slide4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09.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xml"/><Relationship Id="rId5" Type="http://schemas.openxmlformats.org/officeDocument/2006/relationships/image" Target="../media/image120.png"/><Relationship Id="rId4" Type="http://schemas.openxmlformats.org/officeDocument/2006/relationships/image" Target="../media/image119.png"/></Relationships>
</file>

<file path=ppt/slides/_rels/slide5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5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png"/><Relationship Id="rId4" Type="http://schemas.openxmlformats.org/officeDocument/2006/relationships/image" Target="../media/image123.png"/></Relationships>
</file>

<file path=ppt/slides/_rels/slide5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image" Target="../media/image133.png"/><Relationship Id="rId7" Type="http://schemas.openxmlformats.org/officeDocument/2006/relationships/image" Target="../media/image13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 Id="rId9" Type="http://schemas.openxmlformats.org/officeDocument/2006/relationships/image" Target="../media/image139.png"/></Relationships>
</file>

<file path=ppt/slides/_rels/slide57.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3.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33.png"/></Relationships>
</file>

<file path=ppt/slides/_rels/slide5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47.png"/></Relationships>
</file>

<file path=ppt/slides/_rels/slide62.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2.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53.png"/><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png"/><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67.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60.png"/><Relationship Id="rId4" Type="http://schemas.openxmlformats.org/officeDocument/2006/relationships/image" Target="../media/image159.png"/></Relationships>
</file>

<file path=ppt/slides/_rels/slide6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69.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58.png"/><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72.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1.xml"/><Relationship Id="rId7" Type="http://schemas.openxmlformats.org/officeDocument/2006/relationships/image" Target="../media/image168.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66.wmf"/><Relationship Id="rId4" Type="http://schemas.openxmlformats.org/officeDocument/2006/relationships/oleObject" Target="../embeddings/oleObject1.bin"/><Relationship Id="rId9" Type="http://schemas.openxmlformats.org/officeDocument/2006/relationships/image" Target="../media/image167.wmf"/></Relationships>
</file>

<file path=ppt/slides/_rels/slide73.xml.rels><?xml version="1.0" encoding="UTF-8" standalone="yes"?>
<Relationships xmlns="http://schemas.openxmlformats.org/package/2006/relationships"><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74.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75.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1.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5.png"/></Relationships>
</file>

<file path=ppt/slides/_rels/slide76.xml.rels><?xml version="1.0" encoding="UTF-8" standalone="yes"?>
<Relationships xmlns="http://schemas.openxmlformats.org/package/2006/relationships"><Relationship Id="rId3" Type="http://schemas.openxmlformats.org/officeDocument/2006/relationships/image" Target="../media/image183.png"/><Relationship Id="rId7" Type="http://schemas.openxmlformats.org/officeDocument/2006/relationships/image" Target="../media/image186.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58.png"/><Relationship Id="rId4" Type="http://schemas.openxmlformats.org/officeDocument/2006/relationships/image" Target="../media/image184.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189.png"/><Relationship Id="rId2" Type="http://schemas.openxmlformats.org/officeDocument/2006/relationships/slideLayout" Target="../slideLayouts/slideLayout7.xml"/><Relationship Id="rId1" Type="http://schemas.openxmlformats.org/officeDocument/2006/relationships/audio" Target="file:///C:\Documents%20and%20Settings\All%20Users\Documenti\Musica\Musica%20campione\New%20Stories%20(Highway%20Blues).wma" TargetMode="Externa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74.png"/></Relationships>
</file>

<file path=ppt/slides/_rels/slide78.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7.xml"/><Relationship Id="rId5" Type="http://schemas.openxmlformats.org/officeDocument/2006/relationships/image" Target="../media/image195.png"/><Relationship Id="rId4" Type="http://schemas.openxmlformats.org/officeDocument/2006/relationships/image" Target="../media/image19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7.xml"/><Relationship Id="rId4" Type="http://schemas.openxmlformats.org/officeDocument/2006/relationships/image" Target="../media/image199.png"/></Relationships>
</file>

<file path=ppt/slides/_rels/slide82.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png"/><Relationship Id="rId1" Type="http://schemas.openxmlformats.org/officeDocument/2006/relationships/slideLayout" Target="../slideLayouts/slideLayout7.xml"/><Relationship Id="rId6" Type="http://schemas.openxmlformats.org/officeDocument/2006/relationships/image" Target="../media/image204.png"/><Relationship Id="rId5" Type="http://schemas.openxmlformats.org/officeDocument/2006/relationships/image" Target="../media/image203.png"/><Relationship Id="rId4" Type="http://schemas.openxmlformats.org/officeDocument/2006/relationships/image" Target="../media/image202.png"/></Relationships>
</file>

<file path=ppt/slides/_rels/slide83.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7.xml"/><Relationship Id="rId4" Type="http://schemas.openxmlformats.org/officeDocument/2006/relationships/image" Target="../media/image208.png"/></Relationships>
</file>

<file path=ppt/slides/_rels/slide84.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694704" y="703567"/>
            <a:ext cx="7416141" cy="5232202"/>
          </a:xfrm>
          <a:prstGeom prst="rect">
            <a:avLst/>
          </a:prstGeom>
        </p:spPr>
        <p:txBody>
          <a:bodyPr wrap="square">
            <a:spAutoFit/>
          </a:bodyPr>
          <a:lstStyle/>
          <a:p>
            <a:pPr algn="l" fontAlgn="auto">
              <a:spcBef>
                <a:spcPts val="0"/>
              </a:spcBef>
              <a:spcAft>
                <a:spcPts val="0"/>
              </a:spcAft>
            </a:pPr>
            <a:r>
              <a:rPr lang="it-IT" b="1" dirty="0" smtClean="0">
                <a:solidFill>
                  <a:prstClr val="black"/>
                </a:solidFill>
                <a:latin typeface="Calibri"/>
              </a:rPr>
              <a:t>AA 2012-2013</a:t>
            </a:r>
          </a:p>
          <a:p>
            <a:pPr algn="l" fontAlgn="auto">
              <a:spcBef>
                <a:spcPts val="0"/>
              </a:spcBef>
              <a:spcAft>
                <a:spcPts val="0"/>
              </a:spcAft>
            </a:pPr>
            <a:r>
              <a:rPr lang="it-IT" dirty="0" smtClean="0">
                <a:solidFill>
                  <a:prstClr val="black"/>
                </a:solidFill>
                <a:latin typeface="Calibri"/>
              </a:rPr>
              <a:t>Scuola di Specializzazione in </a:t>
            </a:r>
            <a:r>
              <a:rPr lang="it-IT" i="1" dirty="0" smtClean="0">
                <a:solidFill>
                  <a:prstClr val="black"/>
                </a:solidFill>
                <a:latin typeface="Calibri"/>
              </a:rPr>
              <a:t>Radioterapia</a:t>
            </a:r>
          </a:p>
          <a:p>
            <a:pPr algn="l" fontAlgn="auto">
              <a:spcBef>
                <a:spcPts val="0"/>
              </a:spcBef>
              <a:spcAft>
                <a:spcPts val="0"/>
              </a:spcAft>
            </a:pPr>
            <a:r>
              <a:rPr lang="it-IT" dirty="0">
                <a:solidFill>
                  <a:prstClr val="black"/>
                </a:solidFill>
                <a:latin typeface="Calibri"/>
              </a:rPr>
              <a:t>Scuola di Specializzazione in </a:t>
            </a:r>
            <a:r>
              <a:rPr lang="it-IT" i="1" dirty="0" smtClean="0">
                <a:solidFill>
                  <a:prstClr val="black"/>
                </a:solidFill>
                <a:latin typeface="Calibri"/>
              </a:rPr>
              <a:t>Medicina Nucleare</a:t>
            </a:r>
          </a:p>
          <a:p>
            <a:pPr algn="l" fontAlgn="auto">
              <a:spcBef>
                <a:spcPts val="0"/>
              </a:spcBef>
              <a:spcAft>
                <a:spcPts val="0"/>
              </a:spcAft>
            </a:pPr>
            <a:endParaRPr lang="it-IT" dirty="0" smtClean="0">
              <a:solidFill>
                <a:prstClr val="black"/>
              </a:solidFill>
              <a:latin typeface="Calibri"/>
            </a:endParaRPr>
          </a:p>
          <a:p>
            <a:pPr algn="l" fontAlgn="auto">
              <a:spcBef>
                <a:spcPts val="0"/>
              </a:spcBef>
              <a:spcAft>
                <a:spcPts val="0"/>
              </a:spcAft>
            </a:pPr>
            <a:r>
              <a:rPr lang="it-IT" dirty="0" smtClean="0">
                <a:solidFill>
                  <a:prstClr val="black"/>
                </a:solidFill>
                <a:latin typeface="Calibri"/>
              </a:rPr>
              <a:t>Corso </a:t>
            </a:r>
            <a:r>
              <a:rPr lang="it-IT" i="1" dirty="0" smtClean="0">
                <a:solidFill>
                  <a:prstClr val="black"/>
                </a:solidFill>
                <a:latin typeface="Calibri"/>
              </a:rPr>
              <a:t>Bioingegneria Elettronica e Informatica</a:t>
            </a:r>
            <a:endParaRPr lang="it-IT" dirty="0" smtClean="0">
              <a:solidFill>
                <a:prstClr val="black"/>
              </a:solidFill>
              <a:latin typeface="Calibri"/>
            </a:endParaRPr>
          </a:p>
          <a:p>
            <a:pPr algn="l" fontAlgn="auto">
              <a:spcBef>
                <a:spcPts val="0"/>
              </a:spcBef>
              <a:spcAft>
                <a:spcPts val="0"/>
              </a:spcAft>
            </a:pPr>
            <a:endParaRPr lang="it-IT" sz="1800" dirty="0" smtClean="0">
              <a:solidFill>
                <a:prstClr val="black"/>
              </a:solidFill>
              <a:latin typeface="Calibri"/>
            </a:endParaRPr>
          </a:p>
          <a:p>
            <a:pPr algn="l" fontAlgn="auto">
              <a:spcBef>
                <a:spcPts val="0"/>
              </a:spcBef>
              <a:spcAft>
                <a:spcPts val="0"/>
              </a:spcAft>
            </a:pPr>
            <a:endParaRPr lang="it-IT" sz="1800" dirty="0" smtClean="0">
              <a:solidFill>
                <a:prstClr val="black"/>
              </a:solidFill>
              <a:latin typeface="Calibri"/>
            </a:endParaRPr>
          </a:p>
          <a:p>
            <a:pPr algn="l" fontAlgn="auto">
              <a:spcBef>
                <a:spcPts val="0"/>
              </a:spcBef>
              <a:spcAft>
                <a:spcPts val="0"/>
              </a:spcAft>
            </a:pPr>
            <a:r>
              <a:rPr lang="it-IT" sz="1800" b="1" dirty="0" smtClean="0">
                <a:solidFill>
                  <a:prstClr val="black"/>
                </a:solidFill>
                <a:latin typeface="Calibri"/>
              </a:rPr>
              <a:t>Prof. Ing. Emanuela </a:t>
            </a:r>
            <a:r>
              <a:rPr lang="it-IT" sz="1800" b="1" dirty="0" err="1" smtClean="0">
                <a:solidFill>
                  <a:prstClr val="black"/>
                </a:solidFill>
                <a:latin typeface="Calibri"/>
              </a:rPr>
              <a:t>Marcelli</a:t>
            </a:r>
            <a:endParaRPr lang="it-IT" sz="1800" b="1" dirty="0" smtClean="0">
              <a:solidFill>
                <a:prstClr val="black"/>
              </a:solidFill>
              <a:latin typeface="Calibri"/>
            </a:endParaRPr>
          </a:p>
          <a:p>
            <a:pPr algn="l" fontAlgn="auto">
              <a:spcBef>
                <a:spcPts val="0"/>
              </a:spcBef>
              <a:spcAft>
                <a:spcPts val="0"/>
              </a:spcAft>
            </a:pPr>
            <a:r>
              <a:rPr lang="it-IT" sz="1800" dirty="0" smtClean="0">
                <a:solidFill>
                  <a:prstClr val="black"/>
                </a:solidFill>
                <a:latin typeface="Calibri"/>
              </a:rPr>
              <a:t>Dipartimento di Medicina Specialistica, Diagnostica e Sperimentale</a:t>
            </a:r>
          </a:p>
          <a:p>
            <a:pPr algn="l" fontAlgn="auto">
              <a:spcBef>
                <a:spcPts val="0"/>
              </a:spcBef>
              <a:spcAft>
                <a:spcPts val="0"/>
              </a:spcAft>
            </a:pPr>
            <a:r>
              <a:rPr lang="it-IT" sz="1800" dirty="0" smtClean="0">
                <a:solidFill>
                  <a:prstClr val="black"/>
                </a:solidFill>
                <a:latin typeface="Calibri"/>
              </a:rPr>
              <a:t>Università di Bologna</a:t>
            </a:r>
          </a:p>
          <a:p>
            <a:pPr algn="l" fontAlgn="auto">
              <a:spcBef>
                <a:spcPts val="0"/>
              </a:spcBef>
              <a:spcAft>
                <a:spcPts val="0"/>
              </a:spcAft>
            </a:pPr>
            <a:r>
              <a:rPr lang="it-IT" sz="1800" dirty="0" smtClean="0">
                <a:solidFill>
                  <a:prstClr val="black"/>
                </a:solidFill>
                <a:latin typeface="Calibri"/>
              </a:rPr>
              <a:t>Tel/Fax 051 6364606</a:t>
            </a:r>
          </a:p>
          <a:p>
            <a:pPr algn="l" fontAlgn="auto">
              <a:spcBef>
                <a:spcPts val="0"/>
              </a:spcBef>
              <a:spcAft>
                <a:spcPts val="0"/>
              </a:spcAft>
            </a:pPr>
            <a:r>
              <a:rPr lang="it-IT" sz="1800" dirty="0" smtClean="0">
                <a:solidFill>
                  <a:prstClr val="black"/>
                </a:solidFill>
                <a:latin typeface="Calibri"/>
              </a:rPr>
              <a:t>e-mail </a:t>
            </a:r>
            <a:r>
              <a:rPr lang="it-IT" sz="1800" b="1" dirty="0" smtClean="0">
                <a:solidFill>
                  <a:prstClr val="black"/>
                </a:solidFill>
                <a:latin typeface="Calibri"/>
              </a:rPr>
              <a:t>emanuela.marcelli@unibo.it</a:t>
            </a:r>
          </a:p>
          <a:p>
            <a:pPr algn="l" fontAlgn="auto">
              <a:spcBef>
                <a:spcPts val="0"/>
              </a:spcBef>
              <a:spcAft>
                <a:spcPts val="0"/>
              </a:spcAft>
            </a:pPr>
            <a:endParaRPr lang="it-IT" sz="1800" b="1" dirty="0" smtClean="0">
              <a:solidFill>
                <a:prstClr val="black"/>
              </a:solidFill>
              <a:latin typeface="Calibri"/>
            </a:endParaRPr>
          </a:p>
          <a:p>
            <a:pPr algn="l" fontAlgn="auto">
              <a:spcBef>
                <a:spcPts val="0"/>
              </a:spcBef>
              <a:spcAft>
                <a:spcPts val="0"/>
              </a:spcAft>
            </a:pPr>
            <a:r>
              <a:rPr lang="it-IT" sz="1800" b="1" dirty="0" smtClean="0">
                <a:solidFill>
                  <a:prstClr val="black"/>
                </a:solidFill>
                <a:latin typeface="Calibri"/>
              </a:rPr>
              <a:t>Barbara Bortolani</a:t>
            </a:r>
          </a:p>
          <a:p>
            <a:pPr algn="l" fontAlgn="auto">
              <a:spcBef>
                <a:spcPts val="0"/>
              </a:spcBef>
              <a:spcAft>
                <a:spcPts val="0"/>
              </a:spcAft>
            </a:pPr>
            <a:r>
              <a:rPr lang="it-IT" sz="1800" dirty="0" smtClean="0">
                <a:solidFill>
                  <a:prstClr val="black"/>
                </a:solidFill>
                <a:latin typeface="Calibri"/>
              </a:rPr>
              <a:t>Dipartimento di Medicina Specialistica, Diagnostica e Sperimentale</a:t>
            </a:r>
          </a:p>
          <a:p>
            <a:pPr algn="l" fontAlgn="auto">
              <a:spcBef>
                <a:spcPts val="0"/>
              </a:spcBef>
              <a:spcAft>
                <a:spcPts val="0"/>
              </a:spcAft>
            </a:pPr>
            <a:r>
              <a:rPr lang="it-IT" sz="1800" dirty="0" smtClean="0">
                <a:solidFill>
                  <a:prstClr val="black"/>
                </a:solidFill>
                <a:latin typeface="Calibri"/>
              </a:rPr>
              <a:t>Università di Bologna</a:t>
            </a:r>
          </a:p>
          <a:p>
            <a:pPr algn="l" fontAlgn="auto">
              <a:spcBef>
                <a:spcPts val="0"/>
              </a:spcBef>
              <a:spcAft>
                <a:spcPts val="0"/>
              </a:spcAft>
            </a:pPr>
            <a:r>
              <a:rPr lang="it-IT" sz="1800" dirty="0" smtClean="0">
                <a:solidFill>
                  <a:prstClr val="black"/>
                </a:solidFill>
                <a:latin typeface="Calibri"/>
              </a:rPr>
              <a:t>Tel 051 6364693</a:t>
            </a:r>
          </a:p>
          <a:p>
            <a:pPr algn="l" fontAlgn="auto">
              <a:spcBef>
                <a:spcPts val="0"/>
              </a:spcBef>
              <a:spcAft>
                <a:spcPts val="0"/>
              </a:spcAft>
            </a:pPr>
            <a:r>
              <a:rPr lang="it-IT" sz="1800" dirty="0" smtClean="0">
                <a:solidFill>
                  <a:prstClr val="black"/>
                </a:solidFill>
                <a:latin typeface="Calibri"/>
              </a:rPr>
              <a:t>e-mail </a:t>
            </a:r>
            <a:r>
              <a:rPr lang="it-IT" sz="1800" b="1" dirty="0" smtClean="0">
                <a:solidFill>
                  <a:prstClr val="black"/>
                </a:solidFill>
                <a:latin typeface="Calibri"/>
              </a:rPr>
              <a:t>barbara.bortolani@unibo.it</a:t>
            </a:r>
            <a:endParaRPr lang="it-IT" sz="1800" dirty="0" smtClean="0">
              <a:solidFill>
                <a:prstClr val="black"/>
              </a:solidFill>
              <a:latin typeface="Calibri"/>
            </a:endParaRPr>
          </a:p>
        </p:txBody>
      </p:sp>
    </p:spTree>
    <p:extLst>
      <p:ext uri="{BB962C8B-B14F-4D97-AF65-F5344CB8AC3E}">
        <p14:creationId xmlns:p14="http://schemas.microsoft.com/office/powerpoint/2010/main" val="1284786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00110"/>
          </a:xfrm>
          <a:prstGeom prst="rect">
            <a:avLst/>
          </a:prstGeom>
          <a:noFill/>
          <a:ln w="9525">
            <a:noFill/>
            <a:miter lim="800000"/>
            <a:headEnd/>
            <a:tailEnd/>
          </a:ln>
          <a:effectLst/>
        </p:spPr>
        <p:txBody>
          <a:bodyPr wrap="square">
            <a:spAutoFit/>
          </a:bodyPr>
          <a:lstStyle/>
          <a:p>
            <a:pPr algn="l">
              <a:spcBef>
                <a:spcPct val="50000"/>
              </a:spcBef>
            </a:pPr>
            <a:r>
              <a:rPr lang="it-IT" sz="2000" dirty="0" smtClean="0">
                <a:solidFill>
                  <a:srgbClr val="0000FF"/>
                </a:solidFill>
              </a:rPr>
              <a:t>I tasti di scelta rapida</a:t>
            </a:r>
            <a:endParaRPr lang="it-IT" sz="2000" dirty="0">
              <a:solidFill>
                <a:srgbClr val="0000FF"/>
              </a:solidFill>
            </a:endParaRPr>
          </a:p>
        </p:txBody>
      </p:sp>
      <p:sp>
        <p:nvSpPr>
          <p:cNvPr id="4" name="CasellaDiTesto 3"/>
          <p:cNvSpPr txBox="1"/>
          <p:nvPr/>
        </p:nvSpPr>
        <p:spPr>
          <a:xfrm>
            <a:off x="0" y="391886"/>
            <a:ext cx="9144000" cy="1477328"/>
          </a:xfrm>
          <a:prstGeom prst="rect">
            <a:avLst/>
          </a:prstGeom>
          <a:noFill/>
        </p:spPr>
        <p:txBody>
          <a:bodyPr wrap="square" rtlCol="0">
            <a:spAutoFit/>
          </a:bodyPr>
          <a:lstStyle/>
          <a:p>
            <a:pPr algn="just"/>
            <a:r>
              <a:rPr lang="it-IT" dirty="0" smtClean="0"/>
              <a:t>È possibile utilizzare i comandi da tastiera anziché lavorare utilizzando il mouse.</a:t>
            </a:r>
          </a:p>
          <a:p>
            <a:pPr algn="just"/>
            <a:r>
              <a:rPr lang="it-IT" dirty="0" smtClean="0"/>
              <a:t>Sono disponibili tasti di scelta rapida per ogni singolo pulsante (dalla versione di PowerPoint 2007).</a:t>
            </a:r>
          </a:p>
          <a:p>
            <a:pPr algn="just"/>
            <a:r>
              <a:rPr lang="it-IT" dirty="0" smtClean="0"/>
              <a:t>È possibile visualizzare i suggerimenti dei tasti (quadratini) premendo il tasto </a:t>
            </a:r>
            <a:r>
              <a:rPr lang="it-IT" b="1" dirty="0" smtClean="0"/>
              <a:t>ALT</a:t>
            </a:r>
            <a:r>
              <a:rPr lang="it-IT" dirty="0" smtClean="0"/>
              <a:t> per qualche secondo.</a:t>
            </a:r>
            <a:endParaRPr lang="it-IT" dirty="0"/>
          </a:p>
        </p:txBody>
      </p:sp>
      <p:pic>
        <p:nvPicPr>
          <p:cNvPr id="44034" name="Picture 2"/>
          <p:cNvPicPr>
            <a:picLocks noChangeAspect="1" noChangeArrowheads="1"/>
          </p:cNvPicPr>
          <p:nvPr/>
        </p:nvPicPr>
        <p:blipFill>
          <a:blip r:embed="rId3" cstate="print"/>
          <a:srcRect r="8485" b="83880"/>
          <a:stretch>
            <a:fillRect/>
          </a:stretch>
        </p:blipFill>
        <p:spPr bwMode="auto">
          <a:xfrm>
            <a:off x="0" y="1947553"/>
            <a:ext cx="9144000" cy="977552"/>
          </a:xfrm>
          <a:prstGeom prst="rect">
            <a:avLst/>
          </a:prstGeom>
          <a:noFill/>
          <a:ln w="9525">
            <a:noFill/>
            <a:miter lim="800000"/>
            <a:headEnd/>
            <a:tailEnd/>
          </a:ln>
        </p:spPr>
      </p:pic>
      <p:sp>
        <p:nvSpPr>
          <p:cNvPr id="7" name="CasellaDiTesto 6"/>
          <p:cNvSpPr txBox="1"/>
          <p:nvPr/>
        </p:nvSpPr>
        <p:spPr>
          <a:xfrm>
            <a:off x="0" y="2980709"/>
            <a:ext cx="9144000" cy="923330"/>
          </a:xfrm>
          <a:prstGeom prst="rect">
            <a:avLst/>
          </a:prstGeom>
          <a:noFill/>
        </p:spPr>
        <p:txBody>
          <a:bodyPr wrap="square" rtlCol="0">
            <a:spAutoFit/>
          </a:bodyPr>
          <a:lstStyle/>
          <a:p>
            <a:r>
              <a:rPr lang="it-IT" dirty="0" smtClean="0"/>
              <a:t>Premendo uno dei tasti suggeriti, vengono visualizzati ulteriori comandi e pulsanti.</a:t>
            </a:r>
          </a:p>
          <a:p>
            <a:pPr algn="just"/>
            <a:r>
              <a:rPr lang="it-IT" dirty="0" smtClean="0"/>
              <a:t>Ad esempio premendo il tasto </a:t>
            </a:r>
            <a:r>
              <a:rPr lang="it-IT" b="1" dirty="0" smtClean="0"/>
              <a:t>G</a:t>
            </a:r>
            <a:r>
              <a:rPr lang="it-IT" dirty="0" smtClean="0"/>
              <a:t> viene visualizzata la scheda </a:t>
            </a:r>
            <a:r>
              <a:rPr lang="it-IT" b="1" dirty="0" smtClean="0"/>
              <a:t>Progettazione</a:t>
            </a:r>
            <a:r>
              <a:rPr lang="it-IT" dirty="0" smtClean="0"/>
              <a:t> e tutti i suggerimenti dei tasti relativi ai comandi in essa contenuti.</a:t>
            </a:r>
            <a:endParaRPr lang="it-IT" dirty="0"/>
          </a:p>
        </p:txBody>
      </p:sp>
      <p:pic>
        <p:nvPicPr>
          <p:cNvPr id="44035" name="Picture 3"/>
          <p:cNvPicPr>
            <a:picLocks noChangeAspect="1" noChangeArrowheads="1"/>
          </p:cNvPicPr>
          <p:nvPr/>
        </p:nvPicPr>
        <p:blipFill>
          <a:blip r:embed="rId4" cstate="print"/>
          <a:srcRect t="3015" r="-43" b="82488"/>
          <a:stretch>
            <a:fillRect/>
          </a:stretch>
        </p:blipFill>
        <p:spPr bwMode="auto">
          <a:xfrm>
            <a:off x="0" y="3990110"/>
            <a:ext cx="9144000" cy="804195"/>
          </a:xfrm>
          <a:prstGeom prst="rect">
            <a:avLst/>
          </a:prstGeom>
          <a:noFill/>
          <a:ln w="9525">
            <a:noFill/>
            <a:miter lim="800000"/>
            <a:headEnd/>
            <a:tailEnd/>
          </a:ln>
        </p:spPr>
      </p:pic>
      <p:pic>
        <p:nvPicPr>
          <p:cNvPr id="44036" name="Picture 4"/>
          <p:cNvPicPr>
            <a:picLocks noChangeAspect="1" noChangeArrowheads="1"/>
          </p:cNvPicPr>
          <p:nvPr/>
        </p:nvPicPr>
        <p:blipFill>
          <a:blip r:embed="rId5" cstate="print"/>
          <a:srcRect l="41342" t="2676" r="40996" b="86625"/>
          <a:stretch>
            <a:fillRect/>
          </a:stretch>
        </p:blipFill>
        <p:spPr bwMode="auto">
          <a:xfrm>
            <a:off x="7205942" y="5961411"/>
            <a:ext cx="1938058" cy="712521"/>
          </a:xfrm>
          <a:prstGeom prst="rect">
            <a:avLst/>
          </a:prstGeom>
          <a:noFill/>
          <a:ln w="9525">
            <a:noFill/>
            <a:miter lim="800000"/>
            <a:headEnd/>
            <a:tailEnd/>
          </a:ln>
        </p:spPr>
      </p:pic>
      <p:sp>
        <p:nvSpPr>
          <p:cNvPr id="10" name="CasellaDiTesto 9"/>
          <p:cNvSpPr txBox="1"/>
          <p:nvPr/>
        </p:nvSpPr>
        <p:spPr>
          <a:xfrm>
            <a:off x="0" y="5103674"/>
            <a:ext cx="7232073" cy="1754326"/>
          </a:xfrm>
          <a:prstGeom prst="rect">
            <a:avLst/>
          </a:prstGeom>
          <a:noFill/>
        </p:spPr>
        <p:txBody>
          <a:bodyPr wrap="square" rtlCol="0">
            <a:spAutoFit/>
          </a:bodyPr>
          <a:lstStyle/>
          <a:p>
            <a:r>
              <a:rPr lang="it-IT" dirty="0" smtClean="0"/>
              <a:t>Ad esempio:</a:t>
            </a:r>
          </a:p>
          <a:p>
            <a:r>
              <a:rPr lang="it-IT" b="1" dirty="0" smtClean="0"/>
              <a:t>ALT</a:t>
            </a:r>
            <a:r>
              <a:rPr lang="it-IT" dirty="0" smtClean="0"/>
              <a:t>+</a:t>
            </a:r>
            <a:r>
              <a:rPr lang="it-IT" b="1" dirty="0" smtClean="0"/>
              <a:t>i</a:t>
            </a:r>
            <a:r>
              <a:rPr lang="it-IT" dirty="0" smtClean="0"/>
              <a:t>+</a:t>
            </a:r>
            <a:r>
              <a:rPr lang="it-IT" b="1" dirty="0" smtClean="0"/>
              <a:t>s</a:t>
            </a:r>
            <a:r>
              <a:rPr lang="it-IT" dirty="0" smtClean="0"/>
              <a:t> digitata all’interno di una casella di testo, permette di visualizzare la </a:t>
            </a:r>
            <a:r>
              <a:rPr lang="it-IT" i="1" dirty="0" smtClean="0"/>
              <a:t>finestra di dialogo </a:t>
            </a:r>
            <a:r>
              <a:rPr lang="it-IT" b="1" dirty="0" smtClean="0"/>
              <a:t>Simbolo</a:t>
            </a:r>
            <a:r>
              <a:rPr lang="it-IT" b="1" i="1" dirty="0" smtClean="0"/>
              <a:t> </a:t>
            </a:r>
            <a:r>
              <a:rPr lang="it-IT" dirty="0" smtClean="0"/>
              <a:t>che consente di selezionare ed inserire caratteri speciali e simboli. </a:t>
            </a:r>
            <a:r>
              <a:rPr lang="it-IT" b="1" dirty="0" err="1" smtClean="0"/>
              <a:t>ALT</a:t>
            </a:r>
            <a:r>
              <a:rPr lang="it-IT" dirty="0" err="1" smtClean="0"/>
              <a:t>+</a:t>
            </a:r>
            <a:r>
              <a:rPr lang="it-IT" b="1" dirty="0" err="1" smtClean="0"/>
              <a:t>i</a:t>
            </a:r>
            <a:r>
              <a:rPr lang="it-IT" dirty="0" smtClean="0"/>
              <a:t> è una combinazione di Office 2003, quindi premendola appare il messaggio.</a:t>
            </a:r>
          </a:p>
          <a:p>
            <a:r>
              <a:rPr lang="it-IT" dirty="0" smtClean="0"/>
              <a:t>In PowerPoint 2007 si può attivare con </a:t>
            </a:r>
            <a:r>
              <a:rPr lang="it-IT" b="1" dirty="0" smtClean="0"/>
              <a:t>ALT</a:t>
            </a:r>
            <a:r>
              <a:rPr lang="it-IT" dirty="0" smtClean="0"/>
              <a:t>+</a:t>
            </a:r>
            <a:r>
              <a:rPr lang="it-IT" b="1" dirty="0" smtClean="0"/>
              <a:t>c</a:t>
            </a:r>
            <a:r>
              <a:rPr lang="it-IT" dirty="0" smtClean="0"/>
              <a:t>+</a:t>
            </a:r>
            <a:r>
              <a:rPr lang="it-IT" b="1" dirty="0" smtClean="0"/>
              <a:t>b</a:t>
            </a:r>
            <a:r>
              <a:rPr lang="it-IT" dirty="0" smtClean="0"/>
              <a:t>.</a:t>
            </a:r>
            <a:endParaRPr lang="it-IT" dirty="0"/>
          </a:p>
        </p:txBody>
      </p:sp>
      <p:cxnSp>
        <p:nvCxnSpPr>
          <p:cNvPr id="12" name="Connettore 2 11"/>
          <p:cNvCxnSpPr>
            <a:endCxn id="44036" idx="1"/>
          </p:cNvCxnSpPr>
          <p:nvPr/>
        </p:nvCxnSpPr>
        <p:spPr>
          <a:xfrm flipV="1">
            <a:off x="3241964" y="6317672"/>
            <a:ext cx="3963978" cy="7125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ttangolo 13"/>
          <p:cNvSpPr/>
          <p:nvPr/>
        </p:nvSpPr>
        <p:spPr>
          <a:xfrm>
            <a:off x="0" y="4808010"/>
            <a:ext cx="9144000" cy="369332"/>
          </a:xfrm>
          <a:prstGeom prst="rect">
            <a:avLst/>
          </a:prstGeom>
        </p:spPr>
        <p:txBody>
          <a:bodyPr wrap="square">
            <a:spAutoFit/>
          </a:bodyPr>
          <a:lstStyle/>
          <a:p>
            <a:r>
              <a:rPr lang="it-IT" dirty="0" smtClean="0"/>
              <a:t>Esistono combinazioni di tasti non visualizzate che provengono da vecchie versioni.</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dirty="0" smtClean="0">
                <a:solidFill>
                  <a:srgbClr val="FF0000"/>
                </a:solidFill>
              </a:rPr>
              <a:t>VISUALIZZAZIONI</a:t>
            </a:r>
            <a:endParaRPr lang="it-IT" sz="2200" dirty="0">
              <a:solidFill>
                <a:srgbClr val="FF0000"/>
              </a:solidFill>
            </a:endParaRPr>
          </a:p>
        </p:txBody>
      </p:sp>
      <p:sp>
        <p:nvSpPr>
          <p:cNvPr id="3" name="Text Box 3"/>
          <p:cNvSpPr txBox="1">
            <a:spLocks noChangeArrowheads="1"/>
          </p:cNvSpPr>
          <p:nvPr/>
        </p:nvSpPr>
        <p:spPr bwMode="auto">
          <a:xfrm>
            <a:off x="190006" y="622300"/>
            <a:ext cx="8740238" cy="3970318"/>
          </a:xfrm>
          <a:prstGeom prst="rect">
            <a:avLst/>
          </a:prstGeom>
          <a:noFill/>
          <a:ln w="19050">
            <a:noFill/>
            <a:miter lim="800000"/>
            <a:headEnd/>
            <a:tailEnd/>
          </a:ln>
        </p:spPr>
        <p:txBody>
          <a:bodyPr wrap="square">
            <a:spAutoFit/>
          </a:bodyPr>
          <a:lstStyle/>
          <a:p>
            <a:pPr algn="just">
              <a:spcBef>
                <a:spcPct val="50000"/>
              </a:spcBef>
            </a:pPr>
            <a:r>
              <a:rPr lang="it-IT" sz="1800" b="1" dirty="0" smtClean="0">
                <a:solidFill>
                  <a:srgbClr val="00B050"/>
                </a:solidFill>
              </a:rPr>
              <a:t>Normale</a:t>
            </a:r>
            <a:r>
              <a:rPr lang="it-IT" sz="1800" b="1" dirty="0" smtClean="0">
                <a:solidFill>
                  <a:srgbClr val="0070C0"/>
                </a:solidFill>
              </a:rPr>
              <a:t> </a:t>
            </a:r>
            <a:r>
              <a:rPr lang="it-IT" dirty="0" smtClean="0"/>
              <a:t>È la principale visualizzazione per la creazione/modifica di una presentazione. Include le aree principali Riquadro diapositive/struttura, Riquadro attività e Riquadro note. È la visualizzazione di default quando si crea una presentazione.</a:t>
            </a:r>
          </a:p>
          <a:p>
            <a:pPr algn="just">
              <a:spcBef>
                <a:spcPct val="50000"/>
              </a:spcBef>
            </a:pPr>
            <a:r>
              <a:rPr lang="it-IT" sz="1800" b="1" dirty="0" smtClean="0">
                <a:solidFill>
                  <a:srgbClr val="00B050"/>
                </a:solidFill>
              </a:rPr>
              <a:t>Sequenza diapositive </a:t>
            </a:r>
            <a:r>
              <a:rPr lang="it-IT" dirty="0" smtClean="0"/>
              <a:t>Le diapositive vengono visualizzate come anteprime. Semplifica gli spostamenti delle diapositive. </a:t>
            </a:r>
          </a:p>
          <a:p>
            <a:pPr algn="just">
              <a:spcBef>
                <a:spcPct val="50000"/>
              </a:spcBef>
            </a:pPr>
            <a:r>
              <a:rPr lang="it-IT" sz="1800" b="1" dirty="0" smtClean="0">
                <a:solidFill>
                  <a:srgbClr val="00B050"/>
                </a:solidFill>
              </a:rPr>
              <a:t>Pagina note</a:t>
            </a:r>
            <a:r>
              <a:rPr lang="it-IT" dirty="0" smtClean="0">
                <a:solidFill>
                  <a:srgbClr val="00B050"/>
                </a:solidFill>
              </a:rPr>
              <a:t> </a:t>
            </a:r>
            <a:r>
              <a:rPr lang="it-IT" dirty="0" smtClean="0"/>
              <a:t>Visualizza le note nel formato pagina intera. In ogni pagina note viene visualizzata un'immagine della diapositiva, insieme alle note che l'accompagnano </a:t>
            </a:r>
          </a:p>
          <a:p>
            <a:pPr algn="just">
              <a:spcBef>
                <a:spcPct val="50000"/>
              </a:spcBef>
            </a:pPr>
            <a:r>
              <a:rPr lang="it-IT" b="1" dirty="0" smtClean="0">
                <a:solidFill>
                  <a:srgbClr val="00B050"/>
                </a:solidFill>
              </a:rPr>
              <a:t>Presentazione</a:t>
            </a:r>
            <a:r>
              <a:rPr lang="it-IT" b="1" dirty="0" smtClean="0">
                <a:solidFill>
                  <a:srgbClr val="0070C0"/>
                </a:solidFill>
              </a:rPr>
              <a:t> </a:t>
            </a:r>
            <a:r>
              <a:rPr lang="it-IT" dirty="0" smtClean="0"/>
              <a:t>Avvia la presentazione così come verrà vista dal pubblico. La diapositiva corrente occupa l’intero schermo e vengono mostrate le animazioni e le transizioni.</a:t>
            </a:r>
          </a:p>
          <a:p>
            <a:pPr algn="just">
              <a:spcBef>
                <a:spcPct val="50000"/>
              </a:spcBef>
            </a:pPr>
            <a:r>
              <a:rPr lang="it-IT" b="1" dirty="0" smtClean="0">
                <a:solidFill>
                  <a:srgbClr val="00B050"/>
                </a:solidFill>
              </a:rPr>
              <a:t>Relatore</a:t>
            </a:r>
            <a:r>
              <a:rPr lang="it-IT" b="1" dirty="0" smtClean="0">
                <a:solidFill>
                  <a:srgbClr val="0070C0"/>
                </a:solidFill>
              </a:rPr>
              <a:t> </a:t>
            </a:r>
            <a:r>
              <a:rPr lang="it-IT" dirty="0" smtClean="0"/>
              <a:t>Visualizzazione disponibile solo se si utilizzano 2 monitor. Il pubblico vede le diapositive in visualizzazione presentazione, mentre il relatore vede la diapositiva corrente in dimensioni ridotte e le note. </a:t>
            </a:r>
            <a:endParaRPr lang="it-IT" sz="1800" dirty="0"/>
          </a:p>
        </p:txBody>
      </p:sp>
      <p:sp>
        <p:nvSpPr>
          <p:cNvPr id="8" name="CasellaDiTesto 7"/>
          <p:cNvSpPr txBox="1"/>
          <p:nvPr/>
        </p:nvSpPr>
        <p:spPr>
          <a:xfrm>
            <a:off x="261257" y="4702631"/>
            <a:ext cx="6638307" cy="2031325"/>
          </a:xfrm>
          <a:prstGeom prst="rect">
            <a:avLst/>
          </a:prstGeom>
          <a:noFill/>
        </p:spPr>
        <p:txBody>
          <a:bodyPr wrap="square" rtlCol="0">
            <a:spAutoFit/>
          </a:bodyPr>
          <a:lstStyle/>
          <a:p>
            <a:r>
              <a:rPr lang="it-IT" dirty="0" smtClean="0"/>
              <a:t>NOTA</a:t>
            </a:r>
          </a:p>
          <a:p>
            <a:r>
              <a:rPr lang="it-IT" dirty="0" smtClean="0"/>
              <a:t>È possibile </a:t>
            </a:r>
            <a:r>
              <a:rPr lang="it-IT" u="sng" dirty="0" smtClean="0"/>
              <a:t>modificare la visualizzazione di default</a:t>
            </a:r>
            <a:r>
              <a:rPr lang="it-IT" dirty="0" smtClean="0"/>
              <a:t>:</a:t>
            </a:r>
          </a:p>
          <a:p>
            <a:pPr algn="just"/>
            <a:r>
              <a:rPr lang="it-IT" b="1" dirty="0" smtClean="0"/>
              <a:t>Pulsante di Office </a:t>
            </a:r>
            <a:r>
              <a:rPr lang="it-IT" dirty="0" smtClean="0">
                <a:sym typeface="Symbol"/>
              </a:rPr>
              <a:t> </a:t>
            </a:r>
            <a:r>
              <a:rPr lang="it-IT" i="1" dirty="0" smtClean="0">
                <a:sym typeface="Symbol"/>
              </a:rPr>
              <a:t>pulsante </a:t>
            </a:r>
            <a:r>
              <a:rPr lang="it-IT" b="1" dirty="0" smtClean="0">
                <a:sym typeface="Symbol"/>
              </a:rPr>
              <a:t>Opzioni di PowerPoint</a:t>
            </a:r>
            <a:r>
              <a:rPr lang="it-IT" dirty="0" smtClean="0">
                <a:sym typeface="Symbol"/>
              </a:rPr>
              <a:t>  si apre la </a:t>
            </a:r>
            <a:r>
              <a:rPr lang="it-IT" i="1" dirty="0" smtClean="0">
                <a:sym typeface="Symbol"/>
              </a:rPr>
              <a:t>finestra di dialogo </a:t>
            </a:r>
            <a:r>
              <a:rPr lang="it-IT" b="1" dirty="0" smtClean="0">
                <a:sym typeface="Symbol"/>
              </a:rPr>
              <a:t>Opzioni di PowerPoint</a:t>
            </a:r>
            <a:r>
              <a:rPr lang="it-IT" dirty="0" smtClean="0">
                <a:sym typeface="Symbol"/>
              </a:rPr>
              <a:t>  selezionare </a:t>
            </a:r>
            <a:r>
              <a:rPr lang="it-IT" b="1" dirty="0" smtClean="0">
                <a:sym typeface="Symbol"/>
              </a:rPr>
              <a:t>Impostazioni avanzate</a:t>
            </a:r>
            <a:r>
              <a:rPr lang="it-IT" dirty="0" smtClean="0">
                <a:sym typeface="Symbol"/>
              </a:rPr>
              <a:t>  </a:t>
            </a:r>
            <a:r>
              <a:rPr lang="it-IT" i="1" dirty="0" smtClean="0">
                <a:sym typeface="Symbol"/>
              </a:rPr>
              <a:t>sezione</a:t>
            </a:r>
            <a:r>
              <a:rPr lang="it-IT" b="1" dirty="0" smtClean="0">
                <a:sym typeface="Symbol"/>
              </a:rPr>
              <a:t> Visualizzazione</a:t>
            </a:r>
            <a:r>
              <a:rPr lang="it-IT" dirty="0" smtClean="0">
                <a:sym typeface="Symbol"/>
              </a:rPr>
              <a:t>  dall’</a:t>
            </a:r>
            <a:r>
              <a:rPr lang="it-IT" i="1" dirty="0" smtClean="0">
                <a:sym typeface="Symbol"/>
              </a:rPr>
              <a:t>elenco</a:t>
            </a:r>
            <a:r>
              <a:rPr lang="it-IT" b="1" dirty="0" smtClean="0">
                <a:sym typeface="Symbol"/>
              </a:rPr>
              <a:t> Apri tutti i documenti con questa visualizzazione</a:t>
            </a:r>
            <a:r>
              <a:rPr lang="it-IT" dirty="0" smtClean="0">
                <a:sym typeface="Symbol"/>
              </a:rPr>
              <a:t> selezionare la voce desiderata</a:t>
            </a:r>
            <a:endParaRPr lang="it-IT" dirty="0"/>
          </a:p>
        </p:txBody>
      </p:sp>
      <p:pic>
        <p:nvPicPr>
          <p:cNvPr id="1026" name="Picture 2"/>
          <p:cNvPicPr>
            <a:picLocks noChangeAspect="1" noChangeArrowheads="1"/>
          </p:cNvPicPr>
          <p:nvPr/>
        </p:nvPicPr>
        <p:blipFill>
          <a:blip r:embed="rId3" cstate="print"/>
          <a:srcRect/>
          <a:stretch>
            <a:fillRect/>
          </a:stretch>
        </p:blipFill>
        <p:spPr bwMode="auto">
          <a:xfrm>
            <a:off x="7005453" y="5035136"/>
            <a:ext cx="1930155" cy="14309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90006" y="384800"/>
            <a:ext cx="8740238" cy="2585323"/>
          </a:xfrm>
          <a:prstGeom prst="rect">
            <a:avLst/>
          </a:prstGeom>
          <a:noFill/>
          <a:ln w="19050">
            <a:noFill/>
            <a:miter lim="800000"/>
            <a:headEnd/>
            <a:tailEnd/>
          </a:ln>
        </p:spPr>
        <p:txBody>
          <a:bodyPr wrap="square">
            <a:spAutoFit/>
          </a:bodyPr>
          <a:lstStyle/>
          <a:p>
            <a:pPr algn="just">
              <a:spcBef>
                <a:spcPct val="50000"/>
              </a:spcBef>
            </a:pPr>
            <a:r>
              <a:rPr lang="it-IT" sz="1800" b="1" dirty="0" smtClean="0">
                <a:solidFill>
                  <a:srgbClr val="00B050"/>
                </a:solidFill>
              </a:rPr>
              <a:t>Schema diapositiva </a:t>
            </a:r>
            <a:r>
              <a:rPr lang="it-IT" dirty="0" smtClean="0"/>
              <a:t>È la visualizzazione in cui è possibile modificare la progettazione e il layout dello schema/i.</a:t>
            </a:r>
          </a:p>
          <a:p>
            <a:pPr algn="just">
              <a:spcBef>
                <a:spcPct val="50000"/>
              </a:spcBef>
            </a:pPr>
            <a:r>
              <a:rPr lang="it-IT" sz="1800" b="1" dirty="0" smtClean="0">
                <a:solidFill>
                  <a:srgbClr val="00B050"/>
                </a:solidFill>
              </a:rPr>
              <a:t>Schema stampati </a:t>
            </a:r>
            <a:r>
              <a:rPr lang="it-IT" dirty="0" smtClean="0"/>
              <a:t>È la visualizzazione in cui è possibile modificare la progettazione e il layout degli stampati. Consente lo spostamento, il ridimensionamento o la formattazione dei segnaposti di intestazioni e piè di pagina e di impostare l'orientamento della pagina e specificare il numero di diapositive da stampare per pagina</a:t>
            </a:r>
          </a:p>
          <a:p>
            <a:pPr algn="just">
              <a:spcBef>
                <a:spcPct val="50000"/>
              </a:spcBef>
            </a:pPr>
            <a:r>
              <a:rPr lang="it-IT" sz="1800" b="1" dirty="0" smtClean="0">
                <a:solidFill>
                  <a:srgbClr val="00B050"/>
                </a:solidFill>
              </a:rPr>
              <a:t>Schema note</a:t>
            </a:r>
            <a:r>
              <a:rPr lang="it-IT" dirty="0" smtClean="0">
                <a:solidFill>
                  <a:srgbClr val="00B050"/>
                </a:solidFill>
              </a:rPr>
              <a:t> </a:t>
            </a:r>
            <a:r>
              <a:rPr lang="it-IT" dirty="0" smtClean="0"/>
              <a:t>Consente applicare contenuto o formattazione a tutte le pagine note di una presentazione.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Come attivare le visualizzazioni</a:t>
            </a:r>
            <a:endParaRPr lang="it-IT" sz="2000" dirty="0">
              <a:solidFill>
                <a:srgbClr val="0000FF"/>
              </a:solidFill>
            </a:endParaRPr>
          </a:p>
        </p:txBody>
      </p:sp>
      <p:sp>
        <p:nvSpPr>
          <p:cNvPr id="3" name="Text Box 3"/>
          <p:cNvSpPr txBox="1">
            <a:spLocks noChangeArrowheads="1"/>
          </p:cNvSpPr>
          <p:nvPr/>
        </p:nvSpPr>
        <p:spPr bwMode="auto">
          <a:xfrm>
            <a:off x="190006" y="622300"/>
            <a:ext cx="8740238" cy="4939814"/>
          </a:xfrm>
          <a:prstGeom prst="rect">
            <a:avLst/>
          </a:prstGeom>
          <a:noFill/>
          <a:ln w="19050">
            <a:noFill/>
            <a:miter lim="800000"/>
            <a:headEnd/>
            <a:tailEnd/>
          </a:ln>
        </p:spPr>
        <p:txBody>
          <a:bodyPr wrap="square">
            <a:spAutoFit/>
          </a:bodyPr>
          <a:lstStyle/>
          <a:p>
            <a:pPr algn="just">
              <a:spcBef>
                <a:spcPct val="50000"/>
              </a:spcBef>
            </a:pPr>
            <a:r>
              <a:rPr lang="it-IT" sz="1800" b="1" dirty="0" smtClean="0">
                <a:solidFill>
                  <a:srgbClr val="00B050"/>
                </a:solidFill>
              </a:rPr>
              <a:t>Normale</a:t>
            </a:r>
            <a:r>
              <a:rPr lang="it-IT" sz="1800" b="1" dirty="0" smtClean="0">
                <a:solidFill>
                  <a:srgbClr val="0070C0"/>
                </a:solidFill>
              </a:rPr>
              <a:t> </a:t>
            </a:r>
            <a:r>
              <a:rPr lang="it-IT" sz="1800" i="1" dirty="0" smtClean="0"/>
              <a:t>scheda </a:t>
            </a:r>
            <a:r>
              <a:rPr lang="it-IT" sz="1800" b="1" dirty="0" smtClean="0"/>
              <a:t>Visualizza</a:t>
            </a:r>
            <a:r>
              <a:rPr lang="it-IT" sz="1800" dirty="0" smtClean="0"/>
              <a:t> </a:t>
            </a:r>
            <a:r>
              <a:rPr lang="it-IT" sz="1800" dirty="0" smtClean="0">
                <a:sym typeface="Symbol"/>
              </a:rPr>
              <a:t> </a:t>
            </a:r>
            <a:r>
              <a:rPr lang="it-IT" sz="1800" i="1" dirty="0" smtClean="0">
                <a:sym typeface="Symbol"/>
              </a:rPr>
              <a:t>gruppo </a:t>
            </a:r>
            <a:r>
              <a:rPr lang="it-IT" sz="1800" b="1" dirty="0" smtClean="0">
                <a:sym typeface="Symbol"/>
              </a:rPr>
              <a:t>Visualizzazioni presentazione</a:t>
            </a:r>
            <a:r>
              <a:rPr lang="it-IT" sz="1800" dirty="0" smtClean="0">
                <a:sym typeface="Symbol"/>
              </a:rPr>
              <a:t>  </a:t>
            </a:r>
            <a:r>
              <a:rPr lang="it-IT" sz="1800" b="1" dirty="0" smtClean="0">
                <a:sym typeface="Symbol"/>
              </a:rPr>
              <a:t>Visualizzazione normale</a:t>
            </a:r>
            <a:r>
              <a:rPr lang="it-IT" sz="1800" dirty="0" smtClean="0">
                <a:sym typeface="Symbol"/>
              </a:rPr>
              <a:t> </a:t>
            </a:r>
            <a:r>
              <a:rPr lang="it-IT" sz="1800" u="sng" dirty="0" smtClean="0">
                <a:sym typeface="Symbol"/>
              </a:rPr>
              <a:t>oppure</a:t>
            </a:r>
            <a:r>
              <a:rPr lang="it-IT" sz="1800" dirty="0" smtClean="0">
                <a:sym typeface="Symbol"/>
              </a:rPr>
              <a:t> </a:t>
            </a:r>
            <a:r>
              <a:rPr lang="it-IT" sz="1800" i="1" dirty="0" smtClean="0">
                <a:sym typeface="Symbol"/>
              </a:rPr>
              <a:t>pulsante </a:t>
            </a:r>
            <a:r>
              <a:rPr lang="it-IT" sz="1800" b="1" dirty="0" smtClean="0">
                <a:sym typeface="Symbol"/>
              </a:rPr>
              <a:t>Visualizzazione normale </a:t>
            </a:r>
            <a:r>
              <a:rPr lang="it-IT" sz="1800" dirty="0" smtClean="0">
                <a:sym typeface="Symbol"/>
              </a:rPr>
              <a:t>sulla Barra di stato</a:t>
            </a:r>
            <a:endParaRPr lang="it-IT" sz="1800" b="1" dirty="0"/>
          </a:p>
          <a:p>
            <a:pPr algn="just">
              <a:spcBef>
                <a:spcPct val="50000"/>
              </a:spcBef>
            </a:pPr>
            <a:r>
              <a:rPr lang="it-IT" sz="1800" b="1" dirty="0" smtClean="0">
                <a:solidFill>
                  <a:srgbClr val="00B050"/>
                </a:solidFill>
              </a:rPr>
              <a:t>Sequenza diapositive </a:t>
            </a:r>
            <a:r>
              <a:rPr lang="it-IT" i="1" dirty="0" smtClean="0"/>
              <a:t>scheda </a:t>
            </a:r>
            <a:r>
              <a:rPr lang="it-IT" b="1" dirty="0" smtClean="0"/>
              <a:t>Visualizza</a:t>
            </a:r>
            <a:r>
              <a:rPr lang="it-IT" dirty="0" smtClean="0"/>
              <a:t> </a:t>
            </a:r>
            <a:r>
              <a:rPr lang="it-IT" dirty="0" smtClean="0">
                <a:sym typeface="Symbol"/>
              </a:rPr>
              <a:t> </a:t>
            </a:r>
            <a:r>
              <a:rPr lang="it-IT" i="1" dirty="0" smtClean="0">
                <a:sym typeface="Symbol"/>
              </a:rPr>
              <a:t>gruppo </a:t>
            </a:r>
            <a:r>
              <a:rPr lang="it-IT" b="1" dirty="0" smtClean="0">
                <a:sym typeface="Symbol"/>
              </a:rPr>
              <a:t>Visualizzazioni presentazione</a:t>
            </a:r>
            <a:r>
              <a:rPr lang="it-IT" dirty="0" smtClean="0">
                <a:sym typeface="Symbol"/>
              </a:rPr>
              <a:t>  </a:t>
            </a:r>
            <a:r>
              <a:rPr lang="it-IT" b="1" dirty="0" smtClean="0">
                <a:sym typeface="Symbol"/>
              </a:rPr>
              <a:t>Sequenza diapositive</a:t>
            </a:r>
            <a:r>
              <a:rPr lang="it-IT" u="sng" dirty="0" smtClean="0">
                <a:sym typeface="Symbol"/>
              </a:rPr>
              <a:t> oppure</a:t>
            </a:r>
            <a:r>
              <a:rPr lang="it-IT" dirty="0" smtClean="0">
                <a:sym typeface="Symbol"/>
              </a:rPr>
              <a:t> </a:t>
            </a:r>
            <a:r>
              <a:rPr lang="it-IT" i="1" dirty="0" smtClean="0">
                <a:sym typeface="Symbol"/>
              </a:rPr>
              <a:t>pulsante </a:t>
            </a:r>
            <a:r>
              <a:rPr lang="it-IT" b="1" dirty="0" smtClean="0">
                <a:sym typeface="Symbol"/>
              </a:rPr>
              <a:t>Sequenza diapositive </a:t>
            </a:r>
            <a:r>
              <a:rPr lang="it-IT" dirty="0" smtClean="0">
                <a:sym typeface="Symbol"/>
              </a:rPr>
              <a:t>sulla Barra di stato</a:t>
            </a:r>
            <a:endParaRPr lang="it-IT" sz="1800" dirty="0"/>
          </a:p>
          <a:p>
            <a:pPr algn="just">
              <a:spcBef>
                <a:spcPct val="50000"/>
              </a:spcBef>
            </a:pPr>
            <a:r>
              <a:rPr lang="it-IT" sz="1800" b="1" dirty="0" smtClean="0">
                <a:solidFill>
                  <a:srgbClr val="00B050"/>
                </a:solidFill>
              </a:rPr>
              <a:t>Pagina note</a:t>
            </a:r>
            <a:r>
              <a:rPr lang="it-IT" dirty="0" smtClean="0">
                <a:solidFill>
                  <a:srgbClr val="00B050"/>
                </a:solidFill>
              </a:rPr>
              <a:t> </a:t>
            </a:r>
            <a:r>
              <a:rPr lang="it-IT" i="1" dirty="0" smtClean="0"/>
              <a:t>scheda </a:t>
            </a:r>
            <a:r>
              <a:rPr lang="it-IT" b="1" dirty="0" smtClean="0"/>
              <a:t>Visualizza</a:t>
            </a:r>
            <a:r>
              <a:rPr lang="it-IT" dirty="0" smtClean="0"/>
              <a:t> </a:t>
            </a:r>
            <a:r>
              <a:rPr lang="it-IT" dirty="0" smtClean="0">
                <a:sym typeface="Symbol"/>
              </a:rPr>
              <a:t> </a:t>
            </a:r>
            <a:r>
              <a:rPr lang="it-IT" i="1" dirty="0" smtClean="0">
                <a:sym typeface="Symbol"/>
              </a:rPr>
              <a:t>gruppo </a:t>
            </a:r>
            <a:r>
              <a:rPr lang="it-IT" b="1" dirty="0" smtClean="0">
                <a:sym typeface="Symbol"/>
              </a:rPr>
              <a:t>Visualizzazioni presentazione</a:t>
            </a:r>
            <a:r>
              <a:rPr lang="it-IT" dirty="0" smtClean="0">
                <a:sym typeface="Symbol"/>
              </a:rPr>
              <a:t>  </a:t>
            </a:r>
            <a:r>
              <a:rPr lang="it-IT" b="1" dirty="0" smtClean="0">
                <a:sym typeface="Symbol"/>
              </a:rPr>
              <a:t>Pagina note</a:t>
            </a:r>
            <a:endParaRPr lang="it-IT" sz="1800" dirty="0" smtClean="0"/>
          </a:p>
          <a:p>
            <a:pPr algn="just">
              <a:spcBef>
                <a:spcPct val="50000"/>
              </a:spcBef>
            </a:pPr>
            <a:r>
              <a:rPr lang="it-IT" b="1" dirty="0" smtClean="0">
                <a:solidFill>
                  <a:srgbClr val="00B050"/>
                </a:solidFill>
              </a:rPr>
              <a:t>Presentazione</a:t>
            </a:r>
            <a:r>
              <a:rPr lang="it-IT" b="1" dirty="0" smtClean="0">
                <a:solidFill>
                  <a:srgbClr val="0070C0"/>
                </a:solidFill>
              </a:rPr>
              <a:t> </a:t>
            </a:r>
            <a:r>
              <a:rPr lang="it-IT" i="1" dirty="0" smtClean="0"/>
              <a:t>scheda </a:t>
            </a:r>
            <a:r>
              <a:rPr lang="it-IT" b="1" dirty="0" smtClean="0"/>
              <a:t>Visualizza</a:t>
            </a:r>
            <a:r>
              <a:rPr lang="it-IT" dirty="0" smtClean="0"/>
              <a:t> </a:t>
            </a:r>
            <a:r>
              <a:rPr lang="it-IT" dirty="0" smtClean="0">
                <a:sym typeface="Symbol"/>
              </a:rPr>
              <a:t> </a:t>
            </a:r>
            <a:r>
              <a:rPr lang="it-IT" i="1" dirty="0" smtClean="0">
                <a:sym typeface="Symbol"/>
              </a:rPr>
              <a:t>gruppo </a:t>
            </a:r>
            <a:r>
              <a:rPr lang="it-IT" b="1" dirty="0" smtClean="0">
                <a:sym typeface="Symbol"/>
              </a:rPr>
              <a:t>Visualizzazioni presentazione</a:t>
            </a:r>
            <a:r>
              <a:rPr lang="it-IT" dirty="0" smtClean="0">
                <a:sym typeface="Symbol"/>
              </a:rPr>
              <a:t>  </a:t>
            </a:r>
            <a:r>
              <a:rPr lang="it-IT" b="1" dirty="0" smtClean="0">
                <a:sym typeface="Symbol"/>
              </a:rPr>
              <a:t>Presentazione </a:t>
            </a:r>
            <a:r>
              <a:rPr lang="it-IT" u="sng" dirty="0" smtClean="0">
                <a:sym typeface="Symbol"/>
              </a:rPr>
              <a:t>oppure</a:t>
            </a:r>
            <a:r>
              <a:rPr lang="it-IT" dirty="0" smtClean="0">
                <a:sym typeface="Symbol"/>
              </a:rPr>
              <a:t> </a:t>
            </a:r>
            <a:r>
              <a:rPr lang="it-IT" i="1" dirty="0" smtClean="0">
                <a:sym typeface="Symbol"/>
              </a:rPr>
              <a:t>scheda </a:t>
            </a:r>
            <a:r>
              <a:rPr lang="it-IT" b="1" dirty="0" smtClean="0">
                <a:sym typeface="Symbol"/>
              </a:rPr>
              <a:t>Presentazione </a:t>
            </a:r>
            <a:r>
              <a:rPr lang="it-IT" dirty="0" smtClean="0">
                <a:sym typeface="Symbol"/>
              </a:rPr>
              <a:t> </a:t>
            </a:r>
            <a:r>
              <a:rPr lang="it-IT" i="1" dirty="0" smtClean="0">
                <a:sym typeface="Symbol"/>
              </a:rPr>
              <a:t>gruppo </a:t>
            </a:r>
            <a:r>
              <a:rPr lang="it-IT" b="1" dirty="0" smtClean="0">
                <a:sym typeface="Symbol"/>
              </a:rPr>
              <a:t>Avvia presentazione</a:t>
            </a:r>
            <a:r>
              <a:rPr lang="it-IT" dirty="0" smtClean="0">
                <a:sym typeface="Symbol"/>
              </a:rPr>
              <a:t>  </a:t>
            </a:r>
            <a:r>
              <a:rPr lang="it-IT" b="1" dirty="0" smtClean="0">
                <a:sym typeface="Symbol"/>
              </a:rPr>
              <a:t>Dall’inizio</a:t>
            </a:r>
            <a:r>
              <a:rPr lang="it-IT" dirty="0" smtClean="0">
                <a:sym typeface="Symbol"/>
              </a:rPr>
              <a:t> </a:t>
            </a:r>
            <a:r>
              <a:rPr lang="it-IT" u="sng" dirty="0" smtClean="0">
                <a:sym typeface="Symbol"/>
              </a:rPr>
              <a:t>oppure</a:t>
            </a:r>
            <a:r>
              <a:rPr lang="it-IT" dirty="0" smtClean="0">
                <a:sym typeface="Symbol"/>
              </a:rPr>
              <a:t> premere tasto </a:t>
            </a:r>
            <a:r>
              <a:rPr lang="it-IT" b="1" dirty="0" smtClean="0">
                <a:sym typeface="Symbol"/>
              </a:rPr>
              <a:t>F5</a:t>
            </a:r>
          </a:p>
          <a:p>
            <a:pPr algn="just">
              <a:spcBef>
                <a:spcPct val="50000"/>
              </a:spcBef>
            </a:pPr>
            <a:r>
              <a:rPr lang="it-IT" dirty="0" smtClean="0">
                <a:sym typeface="Symbol"/>
              </a:rPr>
              <a:t>NOTA: si avvia la presentazione dalla prima diapositiva, per avviarla dalla diapositiva corrente premere il </a:t>
            </a:r>
            <a:r>
              <a:rPr lang="it-IT" i="1" dirty="0" smtClean="0">
                <a:sym typeface="Symbol"/>
              </a:rPr>
              <a:t>pulsante </a:t>
            </a:r>
            <a:r>
              <a:rPr lang="it-IT" b="1" dirty="0" smtClean="0">
                <a:sym typeface="Symbol"/>
              </a:rPr>
              <a:t>Presentazione </a:t>
            </a:r>
            <a:r>
              <a:rPr lang="it-IT" dirty="0" smtClean="0">
                <a:sym typeface="Symbol"/>
              </a:rPr>
              <a:t>sulla Barra di stato </a:t>
            </a:r>
            <a:r>
              <a:rPr lang="it-IT" u="sng" dirty="0" smtClean="0">
                <a:sym typeface="Symbol"/>
              </a:rPr>
              <a:t>oppure</a:t>
            </a:r>
            <a:r>
              <a:rPr lang="it-IT" dirty="0" smtClean="0">
                <a:sym typeface="Symbol"/>
              </a:rPr>
              <a:t> </a:t>
            </a:r>
            <a:r>
              <a:rPr lang="it-IT" i="1" dirty="0" smtClean="0">
                <a:sym typeface="Symbol"/>
              </a:rPr>
              <a:t>scheda </a:t>
            </a:r>
            <a:r>
              <a:rPr lang="it-IT" b="1" dirty="0" smtClean="0">
                <a:sym typeface="Symbol"/>
              </a:rPr>
              <a:t>Presentazione </a:t>
            </a:r>
            <a:r>
              <a:rPr lang="it-IT" dirty="0" smtClean="0">
                <a:sym typeface="Symbol"/>
              </a:rPr>
              <a:t> </a:t>
            </a:r>
            <a:r>
              <a:rPr lang="it-IT" i="1" dirty="0" smtClean="0">
                <a:sym typeface="Symbol"/>
              </a:rPr>
              <a:t>gruppo </a:t>
            </a:r>
            <a:r>
              <a:rPr lang="it-IT" b="1" dirty="0" smtClean="0">
                <a:sym typeface="Symbol"/>
              </a:rPr>
              <a:t>Avvia presentazione</a:t>
            </a:r>
            <a:r>
              <a:rPr lang="it-IT" dirty="0" smtClean="0">
                <a:sym typeface="Symbol"/>
              </a:rPr>
              <a:t>  </a:t>
            </a:r>
            <a:r>
              <a:rPr lang="it-IT" b="1" dirty="0" smtClean="0">
                <a:sym typeface="Symbol"/>
              </a:rPr>
              <a:t>Dalla diapositiva corrente</a:t>
            </a:r>
            <a:r>
              <a:rPr lang="it-IT" dirty="0" smtClean="0">
                <a:sym typeface="Symbol"/>
              </a:rPr>
              <a:t> </a:t>
            </a:r>
            <a:r>
              <a:rPr lang="it-IT" u="sng" dirty="0" smtClean="0">
                <a:sym typeface="Symbol"/>
              </a:rPr>
              <a:t>oppure</a:t>
            </a:r>
            <a:r>
              <a:rPr lang="it-IT" dirty="0" smtClean="0">
                <a:sym typeface="Symbol"/>
              </a:rPr>
              <a:t> premere la combinazione di tasti </a:t>
            </a:r>
            <a:r>
              <a:rPr lang="it-IT" b="1" dirty="0" smtClean="0">
                <a:sym typeface="Symbol"/>
              </a:rPr>
              <a:t>MAIUSC</a:t>
            </a:r>
            <a:r>
              <a:rPr lang="it-IT" dirty="0" smtClean="0">
                <a:sym typeface="Symbol"/>
              </a:rPr>
              <a:t>+</a:t>
            </a:r>
            <a:r>
              <a:rPr lang="it-IT" b="1" dirty="0" smtClean="0">
                <a:sym typeface="Symbol"/>
              </a:rPr>
              <a:t>F5</a:t>
            </a:r>
            <a:endParaRPr lang="it-IT" b="1" dirty="0" smtClean="0"/>
          </a:p>
          <a:p>
            <a:pPr algn="just">
              <a:spcBef>
                <a:spcPct val="50000"/>
              </a:spcBef>
            </a:pPr>
            <a:r>
              <a:rPr lang="it-IT" b="1" dirty="0" smtClean="0">
                <a:solidFill>
                  <a:srgbClr val="00B050"/>
                </a:solidFill>
              </a:rPr>
              <a:t>Relatore</a:t>
            </a:r>
            <a:r>
              <a:rPr lang="it-IT" b="1" dirty="0" smtClean="0">
                <a:solidFill>
                  <a:srgbClr val="0070C0"/>
                </a:solidFill>
              </a:rPr>
              <a:t> </a:t>
            </a:r>
            <a:r>
              <a:rPr lang="it-IT" i="1" dirty="0" smtClean="0">
                <a:sym typeface="Symbol"/>
              </a:rPr>
              <a:t>scheda </a:t>
            </a:r>
            <a:r>
              <a:rPr lang="it-IT" b="1" dirty="0" smtClean="0">
                <a:sym typeface="Symbol"/>
              </a:rPr>
              <a:t>Presentazione </a:t>
            </a:r>
            <a:r>
              <a:rPr lang="it-IT" dirty="0" smtClean="0">
                <a:sym typeface="Symbol"/>
              </a:rPr>
              <a:t> </a:t>
            </a:r>
            <a:r>
              <a:rPr lang="it-IT" i="1" dirty="0" smtClean="0">
                <a:sym typeface="Symbol"/>
              </a:rPr>
              <a:t>gruppo </a:t>
            </a:r>
            <a:r>
              <a:rPr lang="it-IT" b="1" dirty="0" smtClean="0">
                <a:sym typeface="Symbol"/>
              </a:rPr>
              <a:t>Imposta</a:t>
            </a:r>
            <a:r>
              <a:rPr lang="it-IT" dirty="0" smtClean="0">
                <a:sym typeface="Symbol"/>
              </a:rPr>
              <a:t>  </a:t>
            </a:r>
            <a:r>
              <a:rPr lang="it-IT" b="1" dirty="0" smtClean="0">
                <a:sym typeface="Symbol"/>
              </a:rPr>
              <a:t>Imposta presentazione</a:t>
            </a:r>
            <a:r>
              <a:rPr lang="it-IT" dirty="0" smtClean="0">
                <a:sym typeface="Symbol"/>
              </a:rPr>
              <a:t>  si apre la </a:t>
            </a:r>
            <a:r>
              <a:rPr lang="it-IT" i="1" dirty="0" smtClean="0">
                <a:sym typeface="Symbol"/>
              </a:rPr>
              <a:t>finestra di dialogo</a:t>
            </a:r>
            <a:r>
              <a:rPr lang="it-IT" dirty="0" smtClean="0">
                <a:sym typeface="Symbol"/>
              </a:rPr>
              <a:t> </a:t>
            </a:r>
            <a:r>
              <a:rPr lang="it-IT" b="1" dirty="0" smtClean="0">
                <a:sym typeface="Symbol"/>
              </a:rPr>
              <a:t>Imposta presentazione </a:t>
            </a:r>
            <a:r>
              <a:rPr lang="it-IT" dirty="0" smtClean="0">
                <a:sym typeface="Symbol"/>
              </a:rPr>
              <a:t> </a:t>
            </a:r>
            <a:r>
              <a:rPr lang="it-IT" i="1" dirty="0" smtClean="0">
                <a:sym typeface="Symbol"/>
              </a:rPr>
              <a:t>sezione</a:t>
            </a:r>
            <a:r>
              <a:rPr lang="it-IT" dirty="0" smtClean="0">
                <a:sym typeface="Symbol"/>
              </a:rPr>
              <a:t> </a:t>
            </a:r>
            <a:r>
              <a:rPr lang="it-IT" b="1" dirty="0" smtClean="0">
                <a:sym typeface="Symbol"/>
              </a:rPr>
              <a:t>Monitor multipli</a:t>
            </a:r>
            <a:r>
              <a:rPr lang="it-IT" dirty="0" smtClean="0">
                <a:sym typeface="Symbol"/>
              </a:rPr>
              <a:t>  </a:t>
            </a:r>
            <a:r>
              <a:rPr lang="it-IT" b="1" dirty="0" smtClean="0">
                <a:sym typeface="Symbol"/>
              </a:rPr>
              <a:t>Mostra visualizzazione relatore</a:t>
            </a:r>
            <a:endParaRPr lang="it-IT" b="1" dirty="0" smtClean="0"/>
          </a:p>
        </p:txBody>
      </p:sp>
      <p:pic>
        <p:nvPicPr>
          <p:cNvPr id="1026" name="Picture 2"/>
          <p:cNvPicPr>
            <a:picLocks noChangeAspect="1" noChangeArrowheads="1"/>
          </p:cNvPicPr>
          <p:nvPr/>
        </p:nvPicPr>
        <p:blipFill>
          <a:blip r:embed="rId3" cstate="print"/>
          <a:srcRect t="5563" r="69784" b="84095"/>
          <a:stretch>
            <a:fillRect/>
          </a:stretch>
        </p:blipFill>
        <p:spPr bwMode="auto">
          <a:xfrm>
            <a:off x="35625" y="5961415"/>
            <a:ext cx="4144488" cy="86096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t="5706" r="72381" b="83738"/>
          <a:stretch>
            <a:fillRect/>
          </a:stretch>
        </p:blipFill>
        <p:spPr bwMode="auto">
          <a:xfrm>
            <a:off x="5320146" y="5943601"/>
            <a:ext cx="3788229" cy="878774"/>
          </a:xfrm>
          <a:prstGeom prst="rect">
            <a:avLst/>
          </a:prstGeom>
          <a:noFill/>
          <a:ln w="9525">
            <a:noFill/>
            <a:miter lim="800000"/>
            <a:headEnd/>
            <a:tailEnd/>
          </a:ln>
        </p:spPr>
      </p:pic>
      <p:sp>
        <p:nvSpPr>
          <p:cNvPr id="6" name="Rettangolo 5"/>
          <p:cNvSpPr/>
          <p:nvPr/>
        </p:nvSpPr>
        <p:spPr>
          <a:xfrm>
            <a:off x="83107" y="5961409"/>
            <a:ext cx="2553219" cy="71252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296374" y="5961270"/>
            <a:ext cx="1579439" cy="712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7766442" y="5961270"/>
            <a:ext cx="760041" cy="712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Come attivare le visualizzazioni degli schemi</a:t>
            </a:r>
            <a:endParaRPr lang="it-IT" sz="2000" dirty="0">
              <a:solidFill>
                <a:srgbClr val="0000FF"/>
              </a:solidFill>
            </a:endParaRPr>
          </a:p>
        </p:txBody>
      </p:sp>
      <p:sp>
        <p:nvSpPr>
          <p:cNvPr id="3" name="Text Box 3"/>
          <p:cNvSpPr txBox="1">
            <a:spLocks noChangeArrowheads="1"/>
          </p:cNvSpPr>
          <p:nvPr/>
        </p:nvSpPr>
        <p:spPr bwMode="auto">
          <a:xfrm>
            <a:off x="190006" y="622300"/>
            <a:ext cx="8740238" cy="1754326"/>
          </a:xfrm>
          <a:prstGeom prst="rect">
            <a:avLst/>
          </a:prstGeom>
          <a:noFill/>
          <a:ln w="19050">
            <a:noFill/>
            <a:miter lim="800000"/>
            <a:headEnd/>
            <a:tailEnd/>
          </a:ln>
        </p:spPr>
        <p:txBody>
          <a:bodyPr wrap="square">
            <a:spAutoFit/>
          </a:bodyPr>
          <a:lstStyle/>
          <a:p>
            <a:pPr algn="just">
              <a:spcBef>
                <a:spcPct val="50000"/>
              </a:spcBef>
            </a:pPr>
            <a:r>
              <a:rPr lang="it-IT" sz="1800" b="1" dirty="0" smtClean="0">
                <a:solidFill>
                  <a:srgbClr val="00B050"/>
                </a:solidFill>
              </a:rPr>
              <a:t>Schema diapositiva </a:t>
            </a:r>
            <a:r>
              <a:rPr lang="it-IT" sz="1800" i="1" dirty="0" smtClean="0"/>
              <a:t>scheda </a:t>
            </a:r>
            <a:r>
              <a:rPr lang="it-IT" sz="1800" b="1" dirty="0" smtClean="0"/>
              <a:t>Visualizza</a:t>
            </a:r>
            <a:r>
              <a:rPr lang="it-IT" sz="1800" dirty="0" smtClean="0"/>
              <a:t> </a:t>
            </a:r>
            <a:r>
              <a:rPr lang="it-IT" sz="1800" dirty="0" smtClean="0">
                <a:sym typeface="Symbol"/>
              </a:rPr>
              <a:t> </a:t>
            </a:r>
            <a:r>
              <a:rPr lang="it-IT" sz="1800" i="1" dirty="0" smtClean="0">
                <a:sym typeface="Symbol"/>
              </a:rPr>
              <a:t>gruppo </a:t>
            </a:r>
            <a:r>
              <a:rPr lang="it-IT" sz="1800" b="1" dirty="0" smtClean="0">
                <a:sym typeface="Symbol"/>
              </a:rPr>
              <a:t>Visualizzazioni presentazione</a:t>
            </a:r>
            <a:r>
              <a:rPr lang="it-IT" sz="1800" dirty="0" smtClean="0">
                <a:sym typeface="Symbol"/>
              </a:rPr>
              <a:t>  </a:t>
            </a:r>
            <a:r>
              <a:rPr lang="it-IT" sz="1800" b="1" dirty="0" smtClean="0">
                <a:sym typeface="Symbol"/>
              </a:rPr>
              <a:t>Schema diapositiva</a:t>
            </a:r>
            <a:endParaRPr lang="it-IT" sz="1800" b="1" dirty="0"/>
          </a:p>
          <a:p>
            <a:pPr algn="just">
              <a:spcBef>
                <a:spcPct val="50000"/>
              </a:spcBef>
            </a:pPr>
            <a:r>
              <a:rPr lang="it-IT" sz="1800" b="1" dirty="0" smtClean="0">
                <a:solidFill>
                  <a:srgbClr val="00B050"/>
                </a:solidFill>
              </a:rPr>
              <a:t>Schema stampati </a:t>
            </a:r>
            <a:r>
              <a:rPr lang="it-IT" i="1" dirty="0" smtClean="0"/>
              <a:t>scheda </a:t>
            </a:r>
            <a:r>
              <a:rPr lang="it-IT" b="1" dirty="0" smtClean="0"/>
              <a:t>Visualizza</a:t>
            </a:r>
            <a:r>
              <a:rPr lang="it-IT" dirty="0" smtClean="0"/>
              <a:t> </a:t>
            </a:r>
            <a:r>
              <a:rPr lang="it-IT" dirty="0" smtClean="0">
                <a:sym typeface="Symbol"/>
              </a:rPr>
              <a:t> </a:t>
            </a:r>
            <a:r>
              <a:rPr lang="it-IT" i="1" dirty="0" smtClean="0">
                <a:sym typeface="Symbol"/>
              </a:rPr>
              <a:t>gruppo </a:t>
            </a:r>
            <a:r>
              <a:rPr lang="it-IT" b="1" dirty="0" smtClean="0">
                <a:sym typeface="Symbol"/>
              </a:rPr>
              <a:t>Visualizzazioni presentazione</a:t>
            </a:r>
            <a:r>
              <a:rPr lang="it-IT" dirty="0" smtClean="0">
                <a:sym typeface="Symbol"/>
              </a:rPr>
              <a:t>  </a:t>
            </a:r>
            <a:r>
              <a:rPr lang="it-IT" b="1" dirty="0" smtClean="0">
                <a:sym typeface="Symbol"/>
              </a:rPr>
              <a:t>Schema stampati</a:t>
            </a:r>
            <a:endParaRPr lang="it-IT" sz="1800" dirty="0"/>
          </a:p>
          <a:p>
            <a:pPr algn="just">
              <a:spcBef>
                <a:spcPct val="50000"/>
              </a:spcBef>
            </a:pPr>
            <a:r>
              <a:rPr lang="it-IT" sz="1800" b="1" dirty="0" smtClean="0">
                <a:solidFill>
                  <a:srgbClr val="00B050"/>
                </a:solidFill>
              </a:rPr>
              <a:t>Schema note</a:t>
            </a:r>
            <a:r>
              <a:rPr lang="it-IT" dirty="0" smtClean="0">
                <a:solidFill>
                  <a:srgbClr val="00B050"/>
                </a:solidFill>
              </a:rPr>
              <a:t> </a:t>
            </a:r>
            <a:r>
              <a:rPr lang="it-IT" i="1" dirty="0" smtClean="0"/>
              <a:t>scheda </a:t>
            </a:r>
            <a:r>
              <a:rPr lang="it-IT" b="1" dirty="0" smtClean="0"/>
              <a:t>Visualizza</a:t>
            </a:r>
            <a:r>
              <a:rPr lang="it-IT" dirty="0" smtClean="0"/>
              <a:t> </a:t>
            </a:r>
            <a:r>
              <a:rPr lang="it-IT" dirty="0" smtClean="0">
                <a:sym typeface="Symbol"/>
              </a:rPr>
              <a:t> </a:t>
            </a:r>
            <a:r>
              <a:rPr lang="it-IT" i="1" dirty="0" smtClean="0">
                <a:sym typeface="Symbol"/>
              </a:rPr>
              <a:t>gruppo </a:t>
            </a:r>
            <a:r>
              <a:rPr lang="it-IT" b="1" dirty="0" smtClean="0">
                <a:sym typeface="Symbol"/>
              </a:rPr>
              <a:t>Visualizzazioni presentazione</a:t>
            </a:r>
            <a:r>
              <a:rPr lang="it-IT" dirty="0" smtClean="0">
                <a:sym typeface="Symbol"/>
              </a:rPr>
              <a:t>  </a:t>
            </a:r>
            <a:r>
              <a:rPr lang="it-IT" b="1" dirty="0" smtClean="0">
                <a:sym typeface="Symbol"/>
              </a:rPr>
              <a:t>Note</a:t>
            </a:r>
            <a:endParaRPr lang="it-IT" sz="1800" dirty="0" smtClean="0"/>
          </a:p>
        </p:txBody>
      </p:sp>
      <p:pic>
        <p:nvPicPr>
          <p:cNvPr id="1026" name="Picture 2"/>
          <p:cNvPicPr>
            <a:picLocks noChangeAspect="1" noChangeArrowheads="1"/>
          </p:cNvPicPr>
          <p:nvPr/>
        </p:nvPicPr>
        <p:blipFill>
          <a:blip r:embed="rId3" cstate="print"/>
          <a:srcRect t="5563" r="69784" b="84095"/>
          <a:stretch>
            <a:fillRect/>
          </a:stretch>
        </p:blipFill>
        <p:spPr bwMode="auto">
          <a:xfrm>
            <a:off x="35625" y="5961415"/>
            <a:ext cx="4144488" cy="86096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srcRect l="66667" t="5563" r="24156" b="83738"/>
          <a:stretch>
            <a:fillRect/>
          </a:stretch>
        </p:blipFill>
        <p:spPr bwMode="auto">
          <a:xfrm>
            <a:off x="7849591" y="2897579"/>
            <a:ext cx="1258784" cy="890649"/>
          </a:xfrm>
          <a:prstGeom prst="rect">
            <a:avLst/>
          </a:prstGeom>
          <a:noFill/>
          <a:ln w="9525">
            <a:noFill/>
            <a:miter lim="800000"/>
            <a:headEnd/>
            <a:tailEnd/>
          </a:ln>
        </p:spPr>
      </p:pic>
      <p:sp>
        <p:nvSpPr>
          <p:cNvPr id="7" name="Rettangolo 6"/>
          <p:cNvSpPr/>
          <p:nvPr/>
        </p:nvSpPr>
        <p:spPr>
          <a:xfrm>
            <a:off x="190006" y="2795995"/>
            <a:ext cx="7499267" cy="1200329"/>
          </a:xfrm>
          <a:prstGeom prst="rect">
            <a:avLst/>
          </a:prstGeom>
        </p:spPr>
        <p:txBody>
          <a:bodyPr wrap="square">
            <a:spAutoFit/>
          </a:bodyPr>
          <a:lstStyle/>
          <a:p>
            <a:pPr algn="just">
              <a:spcBef>
                <a:spcPct val="50000"/>
              </a:spcBef>
            </a:pPr>
            <a:r>
              <a:rPr lang="it-IT" dirty="0" smtClean="0"/>
              <a:t>Per uscire dalla visualizzazione degli schemi e tornare alla modifica dei contenuti della presentazione premere il pulsante </a:t>
            </a:r>
            <a:r>
              <a:rPr lang="it-IT" b="1" dirty="0" smtClean="0"/>
              <a:t>Chiudi visualizzazione schema</a:t>
            </a:r>
            <a:r>
              <a:rPr lang="it-IT" dirty="0" smtClean="0"/>
              <a:t> presente in tutte le schede relative alla visualizzazione di schemi (</a:t>
            </a:r>
            <a:r>
              <a:rPr lang="it-IT" b="1" dirty="0" smtClean="0"/>
              <a:t>Schema diapositiva</a:t>
            </a:r>
            <a:r>
              <a:rPr lang="it-IT" dirty="0" smtClean="0"/>
              <a:t>, </a:t>
            </a:r>
            <a:r>
              <a:rPr lang="it-IT" b="1" dirty="0" smtClean="0"/>
              <a:t>Schema stampati</a:t>
            </a:r>
            <a:r>
              <a:rPr lang="it-IT" dirty="0" smtClean="0"/>
              <a:t>, </a:t>
            </a:r>
            <a:r>
              <a:rPr lang="it-IT" b="1" dirty="0" smtClean="0"/>
              <a:t>Schema note</a:t>
            </a:r>
            <a:r>
              <a:rPr lang="it-IT" dirty="0" smtClean="0"/>
              <a:t>).</a:t>
            </a:r>
          </a:p>
        </p:txBody>
      </p:sp>
      <p:sp>
        <p:nvSpPr>
          <p:cNvPr id="8" name="Rettangolo 7"/>
          <p:cNvSpPr/>
          <p:nvPr/>
        </p:nvSpPr>
        <p:spPr>
          <a:xfrm>
            <a:off x="2648177" y="5973145"/>
            <a:ext cx="1543813" cy="7128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dirty="0" smtClean="0">
                <a:solidFill>
                  <a:srgbClr val="FF0000"/>
                </a:solidFill>
              </a:rPr>
              <a:t>ALCUNE DEFINIZIONI</a:t>
            </a:r>
            <a:endParaRPr lang="it-IT" sz="2200" dirty="0">
              <a:solidFill>
                <a:srgbClr val="FF0000"/>
              </a:solidFill>
            </a:endParaRPr>
          </a:p>
        </p:txBody>
      </p:sp>
      <p:sp>
        <p:nvSpPr>
          <p:cNvPr id="3" name="Text Box 3"/>
          <p:cNvSpPr txBox="1">
            <a:spLocks noChangeArrowheads="1"/>
          </p:cNvSpPr>
          <p:nvPr/>
        </p:nvSpPr>
        <p:spPr bwMode="auto">
          <a:xfrm>
            <a:off x="190006" y="539175"/>
            <a:ext cx="8740238" cy="5909310"/>
          </a:xfrm>
          <a:prstGeom prst="rect">
            <a:avLst/>
          </a:prstGeom>
          <a:noFill/>
          <a:ln w="19050">
            <a:noFill/>
            <a:miter lim="800000"/>
            <a:headEnd/>
            <a:tailEnd/>
          </a:ln>
        </p:spPr>
        <p:txBody>
          <a:bodyPr wrap="square">
            <a:spAutoFit/>
          </a:bodyPr>
          <a:lstStyle/>
          <a:p>
            <a:pPr algn="just">
              <a:spcBef>
                <a:spcPct val="50000"/>
              </a:spcBef>
            </a:pPr>
            <a:r>
              <a:rPr lang="it-IT" sz="1800" b="1" dirty="0">
                <a:solidFill>
                  <a:srgbClr val="00B050"/>
                </a:solidFill>
              </a:rPr>
              <a:t>Modello</a:t>
            </a:r>
            <a:r>
              <a:rPr lang="it-IT" sz="1800" b="1" dirty="0">
                <a:solidFill>
                  <a:srgbClr val="008000"/>
                </a:solidFill>
              </a:rPr>
              <a:t> </a:t>
            </a:r>
            <a:r>
              <a:rPr lang="it-IT" dirty="0" smtClean="0"/>
              <a:t>è un particolare tipo di documento di partenza contenente informazioni relative al tema, al layout e ad altri elementi di una presentazione finita. Un modello può contenere diapositive di esempio con testo e grafica. I modelli vengono utilizzati come base per creare presentazioni simili.</a:t>
            </a:r>
            <a:endParaRPr lang="it-IT" sz="1800" dirty="0"/>
          </a:p>
          <a:p>
            <a:pPr algn="just">
              <a:spcBef>
                <a:spcPct val="50000"/>
              </a:spcBef>
            </a:pPr>
            <a:r>
              <a:rPr lang="it-IT" sz="1800" b="1" dirty="0">
                <a:solidFill>
                  <a:srgbClr val="00B050"/>
                </a:solidFill>
              </a:rPr>
              <a:t>Layout</a:t>
            </a:r>
            <a:r>
              <a:rPr lang="it-IT" sz="1800" b="1" dirty="0">
                <a:solidFill>
                  <a:srgbClr val="008000"/>
                </a:solidFill>
              </a:rPr>
              <a:t> </a:t>
            </a:r>
            <a:r>
              <a:rPr lang="it-IT" dirty="0" smtClean="0"/>
              <a:t>In una diapositiva, disposizione di elementi quali titolo, sottotitolo, elenchi, immagini, tabelle, grafici, forme e filmati.</a:t>
            </a:r>
            <a:endParaRPr lang="it-IT" sz="1800" dirty="0"/>
          </a:p>
          <a:p>
            <a:pPr algn="just">
              <a:spcBef>
                <a:spcPct val="50000"/>
              </a:spcBef>
            </a:pPr>
            <a:r>
              <a:rPr lang="it-IT" sz="1800" b="1" dirty="0" smtClean="0">
                <a:solidFill>
                  <a:srgbClr val="00B050"/>
                </a:solidFill>
              </a:rPr>
              <a:t>Schema diapositiva</a:t>
            </a:r>
            <a:r>
              <a:rPr lang="it-IT" dirty="0" smtClean="0">
                <a:solidFill>
                  <a:srgbClr val="00B050"/>
                </a:solidFill>
              </a:rPr>
              <a:t> </a:t>
            </a:r>
            <a:r>
              <a:rPr lang="it-IT" dirty="0" err="1" smtClean="0"/>
              <a:t>Diapositiva</a:t>
            </a:r>
            <a:r>
              <a:rPr lang="it-IT" dirty="0" smtClean="0"/>
              <a:t> principale in cui sono memorizzate le informazioni su temi e layout di una presentazione, inclusi sfondo, colore, tipi di carattere, effetti, dimensioni dei segnaposto, posizioni. Ogni presentazione contiene almeno uno schema diapositiva. </a:t>
            </a:r>
            <a:r>
              <a:rPr lang="it-IT" sz="1800" dirty="0"/>
              <a:t>Le modifiche apportate allo schema diapositiva hanno effetto su tutte le </a:t>
            </a:r>
            <a:r>
              <a:rPr lang="it-IT" sz="1800" dirty="0" smtClean="0"/>
              <a:t>diapositive della </a:t>
            </a:r>
            <a:r>
              <a:rPr lang="it-IT" dirty="0" smtClean="0"/>
              <a:t>presentazione. Durante la creazione e la modifica di uno schema diapositiva o del rispettivo layout, si lavora in </a:t>
            </a:r>
            <a:r>
              <a:rPr lang="it-IT" b="1" dirty="0" smtClean="0"/>
              <a:t>visualizzazione Schema diapositiva</a:t>
            </a:r>
            <a:r>
              <a:rPr lang="it-IT" dirty="0" smtClean="0"/>
              <a:t>.</a:t>
            </a:r>
            <a:endParaRPr lang="it-IT" sz="1800" dirty="0" smtClean="0"/>
          </a:p>
          <a:p>
            <a:pPr algn="just">
              <a:spcBef>
                <a:spcPct val="50000"/>
              </a:spcBef>
            </a:pPr>
            <a:r>
              <a:rPr lang="it-IT" b="1" dirty="0" smtClean="0">
                <a:solidFill>
                  <a:srgbClr val="00B050"/>
                </a:solidFill>
              </a:rPr>
              <a:t>Tema</a:t>
            </a:r>
            <a:r>
              <a:rPr lang="it-IT" b="1" dirty="0" smtClean="0">
                <a:solidFill>
                  <a:srgbClr val="0070C0"/>
                </a:solidFill>
              </a:rPr>
              <a:t> </a:t>
            </a:r>
            <a:r>
              <a:rPr lang="it-IT" dirty="0" smtClean="0"/>
              <a:t>Serie di elementi di formattazione coordinati che definiscono l'aspetto complessivo di un documento tramite colori (</a:t>
            </a:r>
            <a:r>
              <a:rPr lang="it-IT" b="1" i="1" dirty="0" err="1" smtClean="0">
                <a:solidFill>
                  <a:srgbClr val="00B050"/>
                </a:solidFill>
              </a:rPr>
              <a:t>colori</a:t>
            </a:r>
            <a:r>
              <a:rPr lang="it-IT" b="1" i="1" dirty="0" smtClean="0">
                <a:solidFill>
                  <a:srgbClr val="00B050"/>
                </a:solidFill>
              </a:rPr>
              <a:t> tema</a:t>
            </a:r>
            <a:r>
              <a:rPr lang="it-IT" dirty="0" smtClean="0">
                <a:solidFill>
                  <a:srgbClr val="00B050"/>
                </a:solidFill>
              </a:rPr>
              <a:t> </a:t>
            </a:r>
            <a:r>
              <a:rPr lang="it-IT" dirty="0" smtClean="0"/>
              <a:t>Insieme di colori utilizzato in un file), caratteri (</a:t>
            </a:r>
            <a:r>
              <a:rPr lang="it-IT" b="1" i="1" dirty="0" err="1" smtClean="0">
                <a:solidFill>
                  <a:srgbClr val="00B050"/>
                </a:solidFill>
              </a:rPr>
              <a:t>caratteri</a:t>
            </a:r>
            <a:r>
              <a:rPr lang="it-IT" b="1" i="1" dirty="0" smtClean="0">
                <a:solidFill>
                  <a:srgbClr val="00B050"/>
                </a:solidFill>
              </a:rPr>
              <a:t> tema</a:t>
            </a:r>
            <a:r>
              <a:rPr lang="it-IT" dirty="0" smtClean="0">
                <a:solidFill>
                  <a:srgbClr val="00B050"/>
                </a:solidFill>
              </a:rPr>
              <a:t> </a:t>
            </a:r>
            <a:r>
              <a:rPr lang="it-IT" dirty="0" smtClean="0"/>
              <a:t>Insieme di tipi di carattere principali e secondari applicato a un file) e grafica (</a:t>
            </a:r>
            <a:r>
              <a:rPr lang="it-IT" b="1" i="1" dirty="0" smtClean="0">
                <a:solidFill>
                  <a:srgbClr val="00B050"/>
                </a:solidFill>
              </a:rPr>
              <a:t>effetti tema</a:t>
            </a:r>
            <a:r>
              <a:rPr lang="it-IT" dirty="0" smtClean="0">
                <a:solidFill>
                  <a:srgbClr val="00B050"/>
                </a:solidFill>
              </a:rPr>
              <a:t> </a:t>
            </a:r>
            <a:r>
              <a:rPr lang="it-IT" dirty="0" smtClean="0"/>
              <a:t>Insieme di attributi visivi applicato agli elementi in un file).</a:t>
            </a:r>
          </a:p>
          <a:p>
            <a:pPr algn="just">
              <a:spcBef>
                <a:spcPct val="50000"/>
              </a:spcBef>
            </a:pPr>
            <a:r>
              <a:rPr lang="it-IT" b="1" dirty="0" smtClean="0">
                <a:solidFill>
                  <a:srgbClr val="00B050"/>
                </a:solidFill>
              </a:rPr>
              <a:t>Segnaposto</a:t>
            </a:r>
            <a:r>
              <a:rPr lang="it-IT" b="1" dirty="0" smtClean="0">
                <a:solidFill>
                  <a:srgbClr val="0070C0"/>
                </a:solidFill>
              </a:rPr>
              <a:t> </a:t>
            </a:r>
            <a:r>
              <a:rPr lang="it-IT" dirty="0" smtClean="0"/>
              <a:t>Caselle con bordi punteggiati disponibili nella maggior parte dei layout delle diapositive. Queste caselle contengono il titolo e il testo principale oppure oggetti come grafici, tabelle e immagini.</a:t>
            </a:r>
            <a:endParaRPr lang="it-IT" sz="18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9" name="Picture 9"/>
          <p:cNvPicPr>
            <a:picLocks noChangeAspect="1" noChangeArrowheads="1"/>
          </p:cNvPicPr>
          <p:nvPr/>
        </p:nvPicPr>
        <p:blipFill>
          <a:blip r:embed="rId3" cstate="print"/>
          <a:srcRect/>
          <a:stretch>
            <a:fillRect/>
          </a:stretch>
        </p:blipFill>
        <p:spPr bwMode="auto">
          <a:xfrm>
            <a:off x="166250" y="3173616"/>
            <a:ext cx="4256532" cy="3476435"/>
          </a:xfrm>
          <a:prstGeom prst="rect">
            <a:avLst/>
          </a:prstGeom>
          <a:noFill/>
          <a:ln w="9525">
            <a:noFill/>
            <a:miter lim="800000"/>
            <a:headEnd/>
            <a:tailEnd/>
          </a:ln>
        </p:spPr>
      </p:pic>
      <p:pic>
        <p:nvPicPr>
          <p:cNvPr id="40963" name="Picture 3"/>
          <p:cNvPicPr>
            <a:picLocks noChangeAspect="1" noChangeArrowheads="1"/>
          </p:cNvPicPr>
          <p:nvPr/>
        </p:nvPicPr>
        <p:blipFill>
          <a:blip r:embed="rId4" cstate="print"/>
          <a:srcRect/>
          <a:stretch>
            <a:fillRect/>
          </a:stretch>
        </p:blipFill>
        <p:spPr bwMode="auto">
          <a:xfrm>
            <a:off x="4721213" y="2018782"/>
            <a:ext cx="4256532" cy="3476435"/>
          </a:xfrm>
          <a:prstGeom prst="rect">
            <a:avLst/>
          </a:prstGeom>
          <a:noFill/>
          <a:ln w="9525">
            <a:noFill/>
            <a:miter lim="800000"/>
            <a:headEnd/>
            <a:tailEnd/>
          </a:ln>
        </p:spPr>
      </p:pic>
      <p:sp>
        <p:nvSpPr>
          <p:cNvPr id="7" name="Ovale 6"/>
          <p:cNvSpPr/>
          <p:nvPr/>
        </p:nvSpPr>
        <p:spPr>
          <a:xfrm>
            <a:off x="5498334" y="2939636"/>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8" name="Ovale 7"/>
          <p:cNvSpPr/>
          <p:nvPr/>
        </p:nvSpPr>
        <p:spPr>
          <a:xfrm>
            <a:off x="6008972" y="4269672"/>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9" name="Parentesi graffa chiusa 8"/>
          <p:cNvSpPr/>
          <p:nvPr/>
        </p:nvSpPr>
        <p:spPr>
          <a:xfrm>
            <a:off x="5747657" y="3431963"/>
            <a:ext cx="213756" cy="1876302"/>
          </a:xfrm>
          <a:prstGeom prst="righ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1" name="Ovale 10"/>
          <p:cNvSpPr/>
          <p:nvPr/>
        </p:nvSpPr>
        <p:spPr>
          <a:xfrm>
            <a:off x="926333" y="333152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14" name="Ovale 13"/>
          <p:cNvSpPr/>
          <p:nvPr/>
        </p:nvSpPr>
        <p:spPr>
          <a:xfrm>
            <a:off x="142562" y="3082145"/>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2" name="CasellaDiTesto 1"/>
          <p:cNvSpPr txBox="1"/>
          <p:nvPr/>
        </p:nvSpPr>
        <p:spPr>
          <a:xfrm>
            <a:off x="154379" y="171272"/>
            <a:ext cx="8835242" cy="1477328"/>
          </a:xfrm>
          <a:prstGeom prst="rect">
            <a:avLst/>
          </a:prstGeom>
          <a:noFill/>
        </p:spPr>
        <p:txBody>
          <a:bodyPr wrap="square" rtlCol="0">
            <a:spAutoFit/>
          </a:bodyPr>
          <a:lstStyle/>
          <a:p>
            <a:pPr algn="just"/>
            <a:r>
              <a:rPr lang="it-IT" dirty="0" smtClean="0"/>
              <a:t>Una presentazione può contenere uno o più </a:t>
            </a:r>
            <a:r>
              <a:rPr lang="it-IT" i="1" dirty="0" smtClean="0"/>
              <a:t>schemi diapositiva</a:t>
            </a:r>
            <a:r>
              <a:rPr lang="it-IT" dirty="0" smtClean="0"/>
              <a:t> (1). Ogni schema diapositiva include uno o più </a:t>
            </a:r>
            <a:r>
              <a:rPr lang="it-IT" i="1" dirty="0" smtClean="0"/>
              <a:t>layout </a:t>
            </a:r>
            <a:r>
              <a:rPr lang="it-IT" dirty="0" smtClean="0"/>
              <a:t>(2), che costituiscono un </a:t>
            </a:r>
            <a:r>
              <a:rPr lang="it-IT" i="1" dirty="0" smtClean="0"/>
              <a:t>modello </a:t>
            </a:r>
            <a:r>
              <a:rPr lang="it-IT" dirty="0" smtClean="0"/>
              <a:t>(3). Ogni modello può contenere informazioni relative a un </a:t>
            </a:r>
            <a:r>
              <a:rPr lang="it-IT" i="1" dirty="0" smtClean="0"/>
              <a:t>tema </a:t>
            </a:r>
            <a:r>
              <a:rPr lang="it-IT" dirty="0" smtClean="0"/>
              <a:t>(4), ad esempio colore, effetti, tipi di carattere, stile dello sfondo della diapositiva e informazioni predefinite che indicano il modo in cui il tema e le altre informazioni di formattazione vengono applicate al contenuto delle diapositive.</a:t>
            </a:r>
            <a:endParaRPr lang="it-IT" dirty="0"/>
          </a:p>
        </p:txBody>
      </p:sp>
      <p:sp>
        <p:nvSpPr>
          <p:cNvPr id="17" name="CasellaDiTesto 16"/>
          <p:cNvSpPr txBox="1"/>
          <p:nvPr/>
        </p:nvSpPr>
        <p:spPr>
          <a:xfrm>
            <a:off x="1056905" y="2838203"/>
            <a:ext cx="2203424" cy="338554"/>
          </a:xfrm>
          <a:prstGeom prst="rect">
            <a:avLst/>
          </a:prstGeom>
          <a:noFill/>
        </p:spPr>
        <p:txBody>
          <a:bodyPr wrap="none" rtlCol="0">
            <a:spAutoFit/>
          </a:bodyPr>
          <a:lstStyle/>
          <a:p>
            <a:r>
              <a:rPr lang="it-IT" sz="1600" b="1" dirty="0" smtClean="0"/>
              <a:t>visualizzazione normale</a:t>
            </a:r>
            <a:endParaRPr lang="it-IT" sz="1600" b="1" dirty="0"/>
          </a:p>
        </p:txBody>
      </p:sp>
      <p:sp>
        <p:nvSpPr>
          <p:cNvPr id="18" name="CasellaDiTesto 17"/>
          <p:cNvSpPr txBox="1"/>
          <p:nvPr/>
        </p:nvSpPr>
        <p:spPr>
          <a:xfrm>
            <a:off x="5438899" y="1710044"/>
            <a:ext cx="3114122" cy="338554"/>
          </a:xfrm>
          <a:prstGeom prst="rect">
            <a:avLst/>
          </a:prstGeom>
          <a:noFill/>
        </p:spPr>
        <p:txBody>
          <a:bodyPr wrap="none" rtlCol="0">
            <a:spAutoFit/>
          </a:bodyPr>
          <a:lstStyle/>
          <a:p>
            <a:r>
              <a:rPr lang="it-IT" sz="1600" b="1" dirty="0" smtClean="0"/>
              <a:t>visualizzazione schema diapositiva</a:t>
            </a:r>
            <a:endParaRPr lang="it-IT" sz="16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Schema diapositiva</a:t>
            </a:r>
          </a:p>
        </p:txBody>
      </p:sp>
      <p:pic>
        <p:nvPicPr>
          <p:cNvPr id="41986" name="Picture 2"/>
          <p:cNvPicPr>
            <a:picLocks noChangeAspect="1" noChangeArrowheads="1"/>
          </p:cNvPicPr>
          <p:nvPr/>
        </p:nvPicPr>
        <p:blipFill>
          <a:blip r:embed="rId2" cstate="print"/>
          <a:srcRect r="-625"/>
          <a:stretch>
            <a:fillRect/>
          </a:stretch>
        </p:blipFill>
        <p:spPr bwMode="auto">
          <a:xfrm>
            <a:off x="2854666" y="2149433"/>
            <a:ext cx="5303659" cy="4304805"/>
          </a:xfrm>
          <a:prstGeom prst="rect">
            <a:avLst/>
          </a:prstGeom>
          <a:noFill/>
          <a:ln w="9525">
            <a:noFill/>
            <a:miter lim="800000"/>
            <a:headEnd/>
            <a:tailEnd/>
          </a:ln>
        </p:spPr>
      </p:pic>
      <p:sp>
        <p:nvSpPr>
          <p:cNvPr id="4" name="Text Box 3"/>
          <p:cNvSpPr txBox="1">
            <a:spLocks noChangeArrowheads="1"/>
          </p:cNvSpPr>
          <p:nvPr/>
        </p:nvSpPr>
        <p:spPr bwMode="auto">
          <a:xfrm>
            <a:off x="162000" y="456050"/>
            <a:ext cx="8820000" cy="1477328"/>
          </a:xfrm>
          <a:prstGeom prst="rect">
            <a:avLst/>
          </a:prstGeom>
          <a:noFill/>
          <a:ln w="19050">
            <a:noFill/>
            <a:miter lim="800000"/>
            <a:headEnd/>
            <a:tailEnd/>
          </a:ln>
        </p:spPr>
        <p:txBody>
          <a:bodyPr wrap="square">
            <a:spAutoFit/>
          </a:bodyPr>
          <a:lstStyle/>
          <a:p>
            <a:pPr algn="just">
              <a:spcBef>
                <a:spcPct val="50000"/>
              </a:spcBef>
            </a:pPr>
            <a:r>
              <a:rPr lang="it-IT" dirty="0" smtClean="0"/>
              <a:t>È la prima diapositiva di una gerarchia di diapositive e contiene tutte le informazioni su tema e layout delle diapositive di una presentazione. Ogni presentazione contiene almeno uno schema diapositiva. Se una presentazione deve contenere due o più stili/temi è necessario inserire uno schema diapositiva per ogni tema. Ad ogni schema saranno associati differenti layout.</a:t>
            </a:r>
          </a:p>
        </p:txBody>
      </p:sp>
      <p:sp>
        <p:nvSpPr>
          <p:cNvPr id="5" name="CasellaDiTesto 4"/>
          <p:cNvSpPr txBox="1"/>
          <p:nvPr/>
        </p:nvSpPr>
        <p:spPr>
          <a:xfrm>
            <a:off x="1080655" y="2909454"/>
            <a:ext cx="1781450" cy="338554"/>
          </a:xfrm>
          <a:prstGeom prst="rect">
            <a:avLst/>
          </a:prstGeom>
          <a:noFill/>
        </p:spPr>
        <p:txBody>
          <a:bodyPr wrap="none" rtlCol="0">
            <a:spAutoFit/>
          </a:bodyPr>
          <a:lstStyle/>
          <a:p>
            <a:r>
              <a:rPr lang="it-IT" sz="1600" dirty="0" smtClean="0"/>
              <a:t>Schema diapositiva</a:t>
            </a:r>
            <a:endParaRPr lang="it-IT" sz="1600" dirty="0"/>
          </a:p>
        </p:txBody>
      </p:sp>
      <p:sp>
        <p:nvSpPr>
          <p:cNvPr id="8" name="Rettangolo 7"/>
          <p:cNvSpPr/>
          <p:nvPr/>
        </p:nvSpPr>
        <p:spPr>
          <a:xfrm>
            <a:off x="2885680" y="2850078"/>
            <a:ext cx="724395" cy="53439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Rettangolo 8"/>
          <p:cNvSpPr/>
          <p:nvPr/>
        </p:nvSpPr>
        <p:spPr>
          <a:xfrm>
            <a:off x="2956932" y="3384466"/>
            <a:ext cx="724395" cy="298070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308758" y="3930733"/>
            <a:ext cx="2576946" cy="830997"/>
          </a:xfrm>
          <a:prstGeom prst="rect">
            <a:avLst/>
          </a:prstGeom>
          <a:noFill/>
        </p:spPr>
        <p:txBody>
          <a:bodyPr wrap="square" rtlCol="0">
            <a:spAutoFit/>
          </a:bodyPr>
          <a:lstStyle/>
          <a:p>
            <a:pPr algn="just"/>
            <a:r>
              <a:rPr lang="it-IT" sz="1600" dirty="0" smtClean="0"/>
              <a:t>Layout associati allo schema diapositiva da cui dipendono gerarchicamente</a:t>
            </a:r>
            <a:endParaRPr lang="it-IT" sz="16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Layout</a:t>
            </a:r>
          </a:p>
        </p:txBody>
      </p:sp>
      <p:sp>
        <p:nvSpPr>
          <p:cNvPr id="3" name="Text Box 3"/>
          <p:cNvSpPr txBox="1">
            <a:spLocks noChangeArrowheads="1"/>
          </p:cNvSpPr>
          <p:nvPr/>
        </p:nvSpPr>
        <p:spPr bwMode="auto">
          <a:xfrm>
            <a:off x="190006" y="456050"/>
            <a:ext cx="8820000" cy="1338828"/>
          </a:xfrm>
          <a:prstGeom prst="rect">
            <a:avLst/>
          </a:prstGeom>
          <a:noFill/>
          <a:ln w="19050">
            <a:noFill/>
            <a:miter lim="800000"/>
            <a:headEnd/>
            <a:tailEnd/>
          </a:ln>
        </p:spPr>
        <p:txBody>
          <a:bodyPr wrap="square">
            <a:spAutoFit/>
          </a:bodyPr>
          <a:lstStyle/>
          <a:p>
            <a:pPr algn="just">
              <a:spcBef>
                <a:spcPct val="50000"/>
              </a:spcBef>
            </a:pPr>
            <a:r>
              <a:rPr lang="it-IT" dirty="0" smtClean="0"/>
              <a:t>È parte di uno schema diapositiva che definisce informazioni relative al posizionamento e alla formattazione di contenuto che verrà inserito e visualizzato in una diapositiva.</a:t>
            </a:r>
          </a:p>
          <a:p>
            <a:pPr algn="just">
              <a:spcBef>
                <a:spcPct val="50000"/>
              </a:spcBef>
            </a:pPr>
            <a:r>
              <a:rPr lang="it-IT" dirty="0" smtClean="0"/>
              <a:t>Contengono segnaposti che a loro volta contengono testo e contenuto diapositive (immagini, </a:t>
            </a:r>
            <a:r>
              <a:rPr lang="it-IT" dirty="0" err="1" smtClean="0"/>
              <a:t>ClipArt</a:t>
            </a:r>
            <a:r>
              <a:rPr lang="it-IT" dirty="0" smtClean="0"/>
              <a:t>, tabelle, grafici, …).</a:t>
            </a:r>
            <a:endParaRPr lang="it-IT" sz="1800" dirty="0"/>
          </a:p>
        </p:txBody>
      </p:sp>
      <p:pic>
        <p:nvPicPr>
          <p:cNvPr id="4098" name="Picture 2" descr="Layout con immagine di segnaposto"/>
          <p:cNvPicPr>
            <a:picLocks noChangeAspect="1" noChangeArrowheads="1"/>
          </p:cNvPicPr>
          <p:nvPr/>
        </p:nvPicPr>
        <p:blipFill>
          <a:blip r:embed="rId3" cstate="print"/>
          <a:srcRect/>
          <a:stretch>
            <a:fillRect/>
          </a:stretch>
        </p:blipFill>
        <p:spPr bwMode="auto">
          <a:xfrm>
            <a:off x="1738313" y="1822353"/>
            <a:ext cx="5667375" cy="2857500"/>
          </a:xfrm>
          <a:prstGeom prst="rect">
            <a:avLst/>
          </a:prstGeom>
          <a:noFill/>
        </p:spPr>
      </p:pic>
      <p:sp>
        <p:nvSpPr>
          <p:cNvPr id="5" name="Rettangolo 4"/>
          <p:cNvSpPr/>
          <p:nvPr/>
        </p:nvSpPr>
        <p:spPr>
          <a:xfrm>
            <a:off x="190006" y="4717422"/>
            <a:ext cx="8820000" cy="1754326"/>
          </a:xfrm>
          <a:prstGeom prst="rect">
            <a:avLst/>
          </a:prstGeom>
        </p:spPr>
        <p:txBody>
          <a:bodyPr wrap="square">
            <a:spAutoFit/>
          </a:bodyPr>
          <a:lstStyle/>
          <a:p>
            <a:pPr marL="342900" indent="-342900" algn="just">
              <a:buFont typeface="+mj-lt"/>
              <a:buAutoNum type="arabicPeriod"/>
            </a:pPr>
            <a:r>
              <a:rPr lang="it-IT" dirty="0" smtClean="0"/>
              <a:t>Segnaposto titolo e sottotitolo (caselle con bordi punteggiati)</a:t>
            </a:r>
          </a:p>
          <a:p>
            <a:pPr marL="342900" indent="-342900" algn="just">
              <a:buFont typeface="+mj-lt"/>
              <a:buAutoNum type="arabicPeriod"/>
            </a:pPr>
            <a:r>
              <a:rPr lang="it-IT" dirty="0" smtClean="0"/>
              <a:t>Segnaposto testo (selezionato)</a:t>
            </a:r>
          </a:p>
          <a:p>
            <a:pPr marL="342900" indent="-342900" algn="just">
              <a:buFont typeface="+mj-lt"/>
              <a:buAutoNum type="arabicPeriod"/>
            </a:pPr>
            <a:r>
              <a:rPr lang="it-IT" dirty="0" smtClean="0"/>
              <a:t>Segnaposto contenuto utilizzato sia per il corpo del testo che per il contenuto della diapositiva, ad esempio </a:t>
            </a:r>
            <a:r>
              <a:rPr lang="it-IT" dirty="0" err="1" smtClean="0"/>
              <a:t>ClipArt</a:t>
            </a:r>
            <a:r>
              <a:rPr lang="it-IT" dirty="0" smtClean="0"/>
              <a:t>, elementi grafici </a:t>
            </a:r>
            <a:r>
              <a:rPr lang="it-IT" dirty="0" err="1" smtClean="0"/>
              <a:t>SmartArt</a:t>
            </a:r>
            <a:r>
              <a:rPr lang="it-IT" dirty="0" smtClean="0"/>
              <a:t>, tabelle, forme, immagini e grafici</a:t>
            </a:r>
          </a:p>
          <a:p>
            <a:pPr marL="342900" indent="-342900" algn="just">
              <a:buFont typeface="+mj-lt"/>
              <a:buAutoNum type="arabicPeriod"/>
            </a:pPr>
            <a:r>
              <a:rPr lang="it-IT" dirty="0" smtClean="0"/>
              <a:t>Segnaposto intestazione e piè di pagina (Data, Piè di pagina, Numero diapositiva)</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dirty="0" smtClean="0">
                <a:solidFill>
                  <a:srgbClr val="FF0000"/>
                </a:solidFill>
              </a:rPr>
              <a:t>CREAZIONE </a:t>
            </a:r>
            <a:r>
              <a:rPr lang="it-IT" sz="2200" dirty="0" err="1" smtClean="0">
                <a:solidFill>
                  <a:srgbClr val="FF0000"/>
                </a:solidFill>
              </a:rPr>
              <a:t>DI</a:t>
            </a:r>
            <a:r>
              <a:rPr lang="it-IT" sz="2200" dirty="0" smtClean="0">
                <a:solidFill>
                  <a:srgbClr val="FF0000"/>
                </a:solidFill>
              </a:rPr>
              <a:t>  UNA PRESENTAZIONE</a:t>
            </a:r>
            <a:endParaRPr lang="it-IT" sz="2200" dirty="0">
              <a:solidFill>
                <a:srgbClr val="FF0000"/>
              </a:solidFill>
            </a:endParaRPr>
          </a:p>
        </p:txBody>
      </p:sp>
      <p:sp>
        <p:nvSpPr>
          <p:cNvPr id="3" name="CasellaDiTesto 2"/>
          <p:cNvSpPr txBox="1"/>
          <p:nvPr/>
        </p:nvSpPr>
        <p:spPr>
          <a:xfrm>
            <a:off x="0" y="451262"/>
            <a:ext cx="9144000" cy="3139321"/>
          </a:xfrm>
          <a:prstGeom prst="rect">
            <a:avLst/>
          </a:prstGeom>
          <a:noFill/>
        </p:spPr>
        <p:txBody>
          <a:bodyPr wrap="square" rtlCol="0">
            <a:spAutoFit/>
          </a:bodyPr>
          <a:lstStyle/>
          <a:p>
            <a:pPr algn="just"/>
            <a:r>
              <a:rPr lang="it-IT" b="1" dirty="0" smtClean="0"/>
              <a:t>Pulsante Office</a:t>
            </a:r>
            <a:r>
              <a:rPr lang="it-IT" dirty="0" smtClean="0"/>
              <a:t> </a:t>
            </a:r>
            <a:r>
              <a:rPr lang="it-IT" dirty="0" smtClean="0">
                <a:sym typeface="Symbol"/>
              </a:rPr>
              <a:t> </a:t>
            </a:r>
            <a:r>
              <a:rPr lang="it-IT" b="1" dirty="0" smtClean="0">
                <a:sym typeface="Symbol"/>
              </a:rPr>
              <a:t>Nuovo</a:t>
            </a:r>
            <a:r>
              <a:rPr lang="it-IT" dirty="0" smtClean="0">
                <a:sym typeface="Symbol"/>
              </a:rPr>
              <a:t>  si apre la </a:t>
            </a:r>
            <a:r>
              <a:rPr lang="it-IT" i="1" dirty="0" smtClean="0">
                <a:sym typeface="Symbol"/>
              </a:rPr>
              <a:t>finestra di dialogo </a:t>
            </a:r>
            <a:r>
              <a:rPr lang="it-IT" b="1" dirty="0" smtClean="0">
                <a:sym typeface="Symbol"/>
              </a:rPr>
              <a:t>Nuova presentazione </a:t>
            </a:r>
            <a:r>
              <a:rPr lang="it-IT" dirty="0" smtClean="0">
                <a:sym typeface="Symbol"/>
              </a:rPr>
              <a:t>in cui è possibile scegliere se:</a:t>
            </a:r>
          </a:p>
          <a:p>
            <a:pPr marL="355600" indent="-177800" algn="just">
              <a:buFont typeface="Arial" pitchFamily="34" charset="0"/>
              <a:buChar char="•"/>
            </a:pPr>
            <a:r>
              <a:rPr lang="it-IT" i="1" dirty="0" smtClean="0">
                <a:sym typeface="Symbol"/>
              </a:rPr>
              <a:t>creare una presentazione vuota</a:t>
            </a:r>
            <a:r>
              <a:rPr lang="it-IT" dirty="0" smtClean="0">
                <a:sym typeface="Symbol"/>
              </a:rPr>
              <a:t>: viene creata una unica diapositiva vuota con il layout e il tema di default; </a:t>
            </a:r>
          </a:p>
          <a:p>
            <a:pPr marL="355600" indent="-177800" algn="just">
              <a:buFont typeface="Arial" pitchFamily="34" charset="0"/>
              <a:buChar char="•"/>
            </a:pPr>
            <a:r>
              <a:rPr lang="it-IT" i="1" dirty="0" smtClean="0">
                <a:sym typeface="Symbol"/>
              </a:rPr>
              <a:t>selezionare un modello</a:t>
            </a:r>
            <a:r>
              <a:rPr lang="it-IT" dirty="0" smtClean="0">
                <a:sym typeface="Symbol"/>
              </a:rPr>
              <a:t>: viene creata una presentazione con un numero di diapositive variabile in base al modello selezionato. Le diapositive create possono contenere testo e grafica di esempio e sono formattate con temi e layout propri del modello;</a:t>
            </a:r>
          </a:p>
          <a:p>
            <a:pPr marL="355600" indent="-177800" algn="just">
              <a:buFont typeface="Arial" pitchFamily="34" charset="0"/>
              <a:buChar char="•"/>
            </a:pPr>
            <a:r>
              <a:rPr lang="it-IT" i="1" dirty="0" smtClean="0">
                <a:sym typeface="Symbol"/>
              </a:rPr>
              <a:t>selezionare un tema</a:t>
            </a:r>
            <a:r>
              <a:rPr lang="it-IT" dirty="0" smtClean="0">
                <a:sym typeface="Symbol"/>
              </a:rPr>
              <a:t>: viene creata una unica diapositiva vuota con il layout di default e il tema di selezionato; </a:t>
            </a:r>
          </a:p>
          <a:p>
            <a:pPr marL="355600" indent="-177800" algn="just">
              <a:buFont typeface="Arial" pitchFamily="34" charset="0"/>
              <a:buChar char="•"/>
            </a:pPr>
            <a:r>
              <a:rPr lang="it-IT" i="1" dirty="0" smtClean="0">
                <a:sym typeface="Symbol"/>
              </a:rPr>
              <a:t>scegliere una presentazione esistente</a:t>
            </a:r>
            <a:r>
              <a:rPr lang="it-IT" dirty="0" smtClean="0">
                <a:sym typeface="Symbol"/>
              </a:rPr>
              <a:t>: viene creata una nuova presentazione identica a quella esistente selezionata.</a:t>
            </a:r>
            <a:endParaRPr lang="it-IT" dirty="0"/>
          </a:p>
        </p:txBody>
      </p:sp>
      <p:pic>
        <p:nvPicPr>
          <p:cNvPr id="1026" name="Picture 2"/>
          <p:cNvPicPr>
            <a:picLocks noChangeAspect="1" noChangeArrowheads="1"/>
          </p:cNvPicPr>
          <p:nvPr/>
        </p:nvPicPr>
        <p:blipFill>
          <a:blip r:embed="rId2" cstate="print"/>
          <a:srcRect/>
          <a:stretch>
            <a:fillRect/>
          </a:stretch>
        </p:blipFill>
        <p:spPr bwMode="auto">
          <a:xfrm>
            <a:off x="2287299" y="3669475"/>
            <a:ext cx="4569403" cy="2986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457200" y="1269996"/>
            <a:ext cx="7772400" cy="823913"/>
          </a:xfrm>
          <a:prstGeom prst="rect">
            <a:avLst/>
          </a:prstGeom>
          <a:noFill/>
          <a:ln w="9525">
            <a:noFill/>
            <a:miter lim="800000"/>
            <a:headEnd/>
            <a:tailEnd/>
          </a:ln>
          <a:effectLst/>
        </p:spPr>
        <p:txBody>
          <a:bodyPr>
            <a:spAutoFit/>
          </a:bodyPr>
          <a:lstStyle/>
          <a:p>
            <a:pPr algn="l">
              <a:spcBef>
                <a:spcPct val="50000"/>
              </a:spcBef>
            </a:pPr>
            <a:r>
              <a:rPr lang="it-IT" sz="4800" b="1" dirty="0" smtClean="0"/>
              <a:t>PRESENTAZIONI</a:t>
            </a:r>
            <a:endParaRPr lang="it-IT" sz="4800" b="1" dirty="0"/>
          </a:p>
        </p:txBody>
      </p:sp>
      <p:sp>
        <p:nvSpPr>
          <p:cNvPr id="5" name="Text Box 3"/>
          <p:cNvSpPr txBox="1">
            <a:spLocks noChangeArrowheads="1"/>
          </p:cNvSpPr>
          <p:nvPr/>
        </p:nvSpPr>
        <p:spPr bwMode="auto">
          <a:xfrm>
            <a:off x="457200" y="2510804"/>
            <a:ext cx="7355160" cy="707886"/>
          </a:xfrm>
          <a:prstGeom prst="rect">
            <a:avLst/>
          </a:prstGeom>
          <a:noFill/>
          <a:ln w="9525">
            <a:noFill/>
            <a:miter lim="800000"/>
            <a:headEnd/>
            <a:tailEnd/>
          </a:ln>
          <a:effectLst/>
        </p:spPr>
        <p:txBody>
          <a:bodyPr wrap="square">
            <a:spAutoFit/>
          </a:bodyPr>
          <a:lstStyle/>
          <a:p>
            <a:pPr algn="l">
              <a:spcBef>
                <a:spcPct val="50000"/>
              </a:spcBef>
            </a:pPr>
            <a:r>
              <a:rPr lang="it-IT" sz="4000" dirty="0" smtClean="0"/>
              <a:t>Microsoft</a:t>
            </a:r>
            <a:r>
              <a:rPr lang="it-IT" sz="4000" baseline="30000" dirty="0" smtClean="0">
                <a:sym typeface="Symbol" pitchFamily="18" charset="2"/>
              </a:rPr>
              <a:t></a:t>
            </a:r>
            <a:r>
              <a:rPr lang="it-IT" sz="4000" dirty="0" smtClean="0"/>
              <a:t> POWERPOINT 2007</a:t>
            </a:r>
            <a:endParaRPr lang="it-IT" sz="40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
          <p:cNvPicPr>
            <a:picLocks noChangeAspect="1" noChangeArrowheads="1"/>
          </p:cNvPicPr>
          <p:nvPr/>
        </p:nvPicPr>
        <p:blipFill>
          <a:blip r:embed="rId2" cstate="print"/>
          <a:srcRect l="9481" t="2676" r="15368" b="84200"/>
          <a:stretch>
            <a:fillRect/>
          </a:stretch>
        </p:blipFill>
        <p:spPr bwMode="auto">
          <a:xfrm>
            <a:off x="0" y="1891883"/>
            <a:ext cx="9144000" cy="969179"/>
          </a:xfrm>
          <a:prstGeom prst="rect">
            <a:avLst/>
          </a:prstGeom>
          <a:noFill/>
          <a:ln w="9525">
            <a:noFill/>
            <a:miter lim="800000"/>
            <a:headEnd/>
            <a:tailEnd/>
          </a:ln>
        </p:spPr>
      </p:pic>
      <p:sp>
        <p:nvSpPr>
          <p:cNvPr id="2"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dirty="0" smtClean="0">
                <a:solidFill>
                  <a:srgbClr val="FF0000"/>
                </a:solidFill>
              </a:rPr>
              <a:t>TEMA</a:t>
            </a:r>
            <a:endParaRPr lang="it-IT" sz="2200" dirty="0">
              <a:solidFill>
                <a:srgbClr val="FF0000"/>
              </a:solidFill>
            </a:endParaRPr>
          </a:p>
        </p:txBody>
      </p:sp>
      <p:sp>
        <p:nvSpPr>
          <p:cNvPr id="3" name="CasellaDiTesto 2"/>
          <p:cNvSpPr txBox="1"/>
          <p:nvPr/>
        </p:nvSpPr>
        <p:spPr>
          <a:xfrm>
            <a:off x="0" y="653139"/>
            <a:ext cx="9144000" cy="1200329"/>
          </a:xfrm>
          <a:prstGeom prst="rect">
            <a:avLst/>
          </a:prstGeom>
          <a:noFill/>
        </p:spPr>
        <p:txBody>
          <a:bodyPr wrap="square" rtlCol="0">
            <a:spAutoFit/>
          </a:bodyPr>
          <a:lstStyle/>
          <a:p>
            <a:pPr algn="just"/>
            <a:r>
              <a:rPr lang="it-IT" i="1" dirty="0" smtClean="0"/>
              <a:t>scheda </a:t>
            </a:r>
            <a:r>
              <a:rPr lang="it-IT" b="1" dirty="0" smtClean="0"/>
              <a:t>Progettazione</a:t>
            </a:r>
            <a:r>
              <a:rPr lang="it-IT" dirty="0" smtClean="0"/>
              <a:t> </a:t>
            </a:r>
            <a:r>
              <a:rPr lang="it-IT" dirty="0" smtClean="0">
                <a:sym typeface="Symbol"/>
              </a:rPr>
              <a:t> </a:t>
            </a:r>
            <a:r>
              <a:rPr lang="it-IT" i="1" dirty="0" smtClean="0">
                <a:sym typeface="Symbol"/>
              </a:rPr>
              <a:t>gruppo </a:t>
            </a:r>
            <a:r>
              <a:rPr lang="it-IT" b="1" dirty="0" smtClean="0">
                <a:sym typeface="Symbol"/>
              </a:rPr>
              <a:t>Temi </a:t>
            </a:r>
            <a:r>
              <a:rPr lang="it-IT" dirty="0" smtClean="0">
                <a:sym typeface="Symbol"/>
              </a:rPr>
              <a:t> posizionare il puntatore del mouse su un tema per visualizzare l’anteprima dell’aspetto del tema sulla diapositiva corrente  cliccare con il tasto </a:t>
            </a:r>
            <a:r>
              <a:rPr lang="it-IT" dirty="0" err="1" smtClean="0">
                <a:sym typeface="Symbol"/>
              </a:rPr>
              <a:t>sx</a:t>
            </a:r>
            <a:r>
              <a:rPr lang="it-IT" dirty="0" smtClean="0">
                <a:sym typeface="Symbol"/>
              </a:rPr>
              <a:t>  del mouse sul tema scelto per applicarlo all’intera presentazione </a:t>
            </a:r>
            <a:r>
              <a:rPr lang="it-IT" u="sng" dirty="0" smtClean="0">
                <a:sym typeface="Symbol"/>
              </a:rPr>
              <a:t>oppure</a:t>
            </a:r>
            <a:r>
              <a:rPr lang="it-IT" dirty="0" smtClean="0">
                <a:sym typeface="Symbol"/>
              </a:rPr>
              <a:t> cliccare su il tasto </a:t>
            </a:r>
            <a:r>
              <a:rPr lang="it-IT" dirty="0" err="1" smtClean="0">
                <a:sym typeface="Symbol"/>
              </a:rPr>
              <a:t>dx</a:t>
            </a:r>
            <a:r>
              <a:rPr lang="it-IT" dirty="0" smtClean="0">
                <a:sym typeface="Symbol"/>
              </a:rPr>
              <a:t> del mouse e selezionare una delle opzioni proposte</a:t>
            </a:r>
          </a:p>
        </p:txBody>
      </p:sp>
      <p:pic>
        <p:nvPicPr>
          <p:cNvPr id="45058" name="Picture 2"/>
          <p:cNvPicPr>
            <a:picLocks noChangeAspect="1" noChangeArrowheads="1"/>
          </p:cNvPicPr>
          <p:nvPr/>
        </p:nvPicPr>
        <p:blipFill>
          <a:blip r:embed="rId3" cstate="print"/>
          <a:srcRect/>
          <a:stretch>
            <a:fillRect/>
          </a:stretch>
        </p:blipFill>
        <p:spPr bwMode="auto">
          <a:xfrm>
            <a:off x="2006930" y="3472545"/>
            <a:ext cx="6958940" cy="3177697"/>
          </a:xfrm>
          <a:prstGeom prst="rect">
            <a:avLst/>
          </a:prstGeom>
          <a:noFill/>
          <a:ln w="9525">
            <a:noFill/>
            <a:miter lim="800000"/>
            <a:headEnd/>
            <a:tailEnd/>
          </a:ln>
        </p:spPr>
      </p:pic>
      <p:sp>
        <p:nvSpPr>
          <p:cNvPr id="6" name="Rettangolo 5"/>
          <p:cNvSpPr/>
          <p:nvPr/>
        </p:nvSpPr>
        <p:spPr>
          <a:xfrm>
            <a:off x="0" y="2919831"/>
            <a:ext cx="9144000" cy="369332"/>
          </a:xfrm>
          <a:prstGeom prst="rect">
            <a:avLst/>
          </a:prstGeom>
        </p:spPr>
        <p:txBody>
          <a:bodyPr wrap="square">
            <a:spAutoFit/>
          </a:bodyPr>
          <a:lstStyle/>
          <a:p>
            <a:pPr algn="just"/>
            <a:r>
              <a:rPr lang="it-IT" dirty="0" smtClean="0"/>
              <a:t>Cliccare sulla freccia in basso a destra rispetto all’elenco dei temi per visualizzare altre opzioni.</a:t>
            </a:r>
            <a:endParaRPr lang="it-IT" dirty="0"/>
          </a:p>
        </p:txBody>
      </p:sp>
      <p:sp>
        <p:nvSpPr>
          <p:cNvPr id="7" name="Ovale 6"/>
          <p:cNvSpPr/>
          <p:nvPr/>
        </p:nvSpPr>
        <p:spPr>
          <a:xfrm>
            <a:off x="7897092" y="2220678"/>
            <a:ext cx="332508" cy="3325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p:cNvCxnSpPr>
            <a:stCxn id="7" idx="4"/>
          </p:cNvCxnSpPr>
          <p:nvPr/>
        </p:nvCxnSpPr>
        <p:spPr>
          <a:xfrm flipH="1">
            <a:off x="7148945" y="2553186"/>
            <a:ext cx="914401" cy="10094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0" y="332500"/>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Scelta ed applicazione</a:t>
            </a:r>
          </a:p>
        </p:txBody>
      </p:sp>
      <p:pic>
        <p:nvPicPr>
          <p:cNvPr id="45060" name="Picture 4"/>
          <p:cNvPicPr>
            <a:picLocks noChangeAspect="1" noChangeArrowheads="1"/>
          </p:cNvPicPr>
          <p:nvPr/>
        </p:nvPicPr>
        <p:blipFill>
          <a:blip r:embed="rId4" cstate="print"/>
          <a:srcRect/>
          <a:stretch>
            <a:fillRect/>
          </a:stretch>
        </p:blipFill>
        <p:spPr bwMode="auto">
          <a:xfrm>
            <a:off x="213756" y="4771524"/>
            <a:ext cx="1708933" cy="825403"/>
          </a:xfrm>
          <a:prstGeom prst="rect">
            <a:avLst/>
          </a:prstGeom>
          <a:noFill/>
          <a:ln w="9525">
            <a:noFill/>
            <a:miter lim="800000"/>
            <a:headEnd/>
            <a:tailEnd/>
          </a:ln>
        </p:spPr>
      </p:pic>
      <p:sp>
        <p:nvSpPr>
          <p:cNvPr id="13" name="CasellaDiTesto 12"/>
          <p:cNvSpPr txBox="1"/>
          <p:nvPr/>
        </p:nvSpPr>
        <p:spPr>
          <a:xfrm>
            <a:off x="349765" y="3408218"/>
            <a:ext cx="1436914" cy="830997"/>
          </a:xfrm>
          <a:prstGeom prst="rect">
            <a:avLst/>
          </a:prstGeom>
          <a:noFill/>
        </p:spPr>
        <p:txBody>
          <a:bodyPr wrap="square" rtlCol="0">
            <a:spAutoFit/>
          </a:bodyPr>
          <a:lstStyle/>
          <a:p>
            <a:pPr algn="ctr"/>
            <a:r>
              <a:rPr lang="it-IT" sz="1600" dirty="0" smtClean="0"/>
              <a:t>click su un tema con tasto </a:t>
            </a:r>
            <a:r>
              <a:rPr lang="it-IT" sz="1600" dirty="0" err="1" smtClean="0"/>
              <a:t>dx</a:t>
            </a:r>
            <a:r>
              <a:rPr lang="it-IT" sz="1600" dirty="0" smtClean="0"/>
              <a:t> del mouse</a:t>
            </a:r>
            <a:endParaRPr lang="it-IT" sz="1600" dirty="0"/>
          </a:p>
        </p:txBody>
      </p:sp>
      <p:cxnSp>
        <p:nvCxnSpPr>
          <p:cNvPr id="14" name="Connettore 2 13"/>
          <p:cNvCxnSpPr>
            <a:stCxn id="13" idx="2"/>
          </p:cNvCxnSpPr>
          <p:nvPr/>
        </p:nvCxnSpPr>
        <p:spPr>
          <a:xfrm flipH="1">
            <a:off x="1062286" y="4239215"/>
            <a:ext cx="5936" cy="47528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Personalizzazione</a:t>
            </a:r>
          </a:p>
        </p:txBody>
      </p:sp>
      <p:sp>
        <p:nvSpPr>
          <p:cNvPr id="3" name="CasellaDiTesto 2"/>
          <p:cNvSpPr txBox="1"/>
          <p:nvPr/>
        </p:nvSpPr>
        <p:spPr>
          <a:xfrm>
            <a:off x="1" y="439387"/>
            <a:ext cx="7410202" cy="1200329"/>
          </a:xfrm>
          <a:prstGeom prst="rect">
            <a:avLst/>
          </a:prstGeom>
          <a:noFill/>
        </p:spPr>
        <p:txBody>
          <a:bodyPr wrap="square" rtlCol="0">
            <a:spAutoFit/>
          </a:bodyPr>
          <a:lstStyle/>
          <a:p>
            <a:pPr algn="just"/>
            <a:r>
              <a:rPr lang="it-IT" dirty="0" smtClean="0"/>
              <a:t>Ad ogni tema sono associati: un set di colori, una combinazione di tipi di carattere, una combinazione di effetti e uno stile di sfondo. </a:t>
            </a:r>
          </a:p>
          <a:p>
            <a:pPr algn="just"/>
            <a:r>
              <a:rPr lang="it-IT" dirty="0" smtClean="0"/>
              <a:t>È possibile variare e personalizzare ognuna di queste componenti del tema selezionando i comandi appropriati disponibili nella scheda progettazione.</a:t>
            </a:r>
            <a:endParaRPr lang="it-IT" dirty="0"/>
          </a:p>
        </p:txBody>
      </p:sp>
      <p:pic>
        <p:nvPicPr>
          <p:cNvPr id="46082" name="Picture 2"/>
          <p:cNvPicPr>
            <a:picLocks noChangeAspect="1" noChangeArrowheads="1"/>
          </p:cNvPicPr>
          <p:nvPr/>
        </p:nvPicPr>
        <p:blipFill>
          <a:blip r:embed="rId3" cstate="print"/>
          <a:srcRect l="76018" t="5991" r="15671" b="83881"/>
          <a:stretch>
            <a:fillRect/>
          </a:stretch>
        </p:blipFill>
        <p:spPr bwMode="auto">
          <a:xfrm>
            <a:off x="7730838" y="225631"/>
            <a:ext cx="973522" cy="720000"/>
          </a:xfrm>
          <a:prstGeom prst="rect">
            <a:avLst/>
          </a:prstGeom>
          <a:noFill/>
          <a:ln w="9525">
            <a:noFill/>
            <a:miter lim="800000"/>
            <a:headEnd/>
            <a:tailEnd/>
          </a:ln>
        </p:spPr>
      </p:pic>
      <p:pic>
        <p:nvPicPr>
          <p:cNvPr id="8" name="Picture 2"/>
          <p:cNvPicPr>
            <a:picLocks noChangeAspect="1" noChangeArrowheads="1"/>
          </p:cNvPicPr>
          <p:nvPr/>
        </p:nvPicPr>
        <p:blipFill>
          <a:blip r:embed="rId3" cstate="print"/>
          <a:srcRect l="84502" t="5991" r="2944" b="83857"/>
          <a:stretch>
            <a:fillRect/>
          </a:stretch>
        </p:blipFill>
        <p:spPr bwMode="auto">
          <a:xfrm>
            <a:off x="7481455" y="1007425"/>
            <a:ext cx="1466981" cy="720000"/>
          </a:xfrm>
          <a:prstGeom prst="rect">
            <a:avLst/>
          </a:prstGeom>
          <a:noFill/>
          <a:ln w="9525">
            <a:noFill/>
            <a:miter lim="800000"/>
            <a:headEnd/>
            <a:tailEnd/>
          </a:ln>
        </p:spPr>
      </p:pic>
      <p:sp>
        <p:nvSpPr>
          <p:cNvPr id="10" name="CasellaDiTesto 9"/>
          <p:cNvSpPr txBox="1"/>
          <p:nvPr/>
        </p:nvSpPr>
        <p:spPr>
          <a:xfrm>
            <a:off x="0" y="1757548"/>
            <a:ext cx="9144000" cy="923330"/>
          </a:xfrm>
          <a:prstGeom prst="rect">
            <a:avLst/>
          </a:prstGeom>
          <a:noFill/>
        </p:spPr>
        <p:txBody>
          <a:bodyPr wrap="square" rtlCol="0">
            <a:spAutoFit/>
          </a:bodyPr>
          <a:lstStyle/>
          <a:p>
            <a:r>
              <a:rPr lang="it-IT" b="1" u="sng" dirty="0" smtClean="0"/>
              <a:t>Set di colori</a:t>
            </a:r>
          </a:p>
          <a:p>
            <a:pPr algn="just"/>
            <a:r>
              <a:rPr lang="it-IT" i="1" dirty="0" smtClean="0"/>
              <a:t>scheda </a:t>
            </a:r>
            <a:r>
              <a:rPr lang="it-IT" b="1" dirty="0" smtClean="0"/>
              <a:t>Progettazione</a:t>
            </a:r>
            <a:r>
              <a:rPr lang="it-IT" dirty="0" smtClean="0"/>
              <a:t> </a:t>
            </a:r>
            <a:r>
              <a:rPr lang="it-IT" dirty="0" smtClean="0">
                <a:sym typeface="Symbol"/>
              </a:rPr>
              <a:t> </a:t>
            </a:r>
            <a:r>
              <a:rPr lang="it-IT" i="1" dirty="0" smtClean="0">
                <a:sym typeface="Symbol"/>
              </a:rPr>
              <a:t>gruppo </a:t>
            </a:r>
            <a:r>
              <a:rPr lang="it-IT" b="1" dirty="0" smtClean="0">
                <a:sym typeface="Symbol"/>
              </a:rPr>
              <a:t>Temi</a:t>
            </a:r>
            <a:r>
              <a:rPr lang="it-IT" dirty="0" smtClean="0">
                <a:sym typeface="Symbol"/>
              </a:rPr>
              <a:t>  </a:t>
            </a:r>
            <a:r>
              <a:rPr lang="it-IT" b="1" dirty="0" smtClean="0">
                <a:sym typeface="Symbol"/>
              </a:rPr>
              <a:t>Colori</a:t>
            </a:r>
            <a:r>
              <a:rPr lang="it-IT" dirty="0" smtClean="0">
                <a:sym typeface="Symbol"/>
              </a:rPr>
              <a:t>  selezionare un set di colori tra quelli proposti </a:t>
            </a:r>
            <a:r>
              <a:rPr lang="it-IT" u="sng" dirty="0" smtClean="0">
                <a:sym typeface="Symbol"/>
              </a:rPr>
              <a:t>oppure</a:t>
            </a:r>
            <a:r>
              <a:rPr lang="it-IT" dirty="0" smtClean="0">
                <a:sym typeface="Symbol"/>
              </a:rPr>
              <a:t> selezionare </a:t>
            </a:r>
            <a:r>
              <a:rPr lang="it-IT" b="1" dirty="0" smtClean="0">
                <a:sym typeface="Symbol"/>
              </a:rPr>
              <a:t>Crea nuovi colori </a:t>
            </a:r>
            <a:r>
              <a:rPr lang="it-IT" b="1" dirty="0" err="1" smtClean="0">
                <a:sym typeface="Symbol"/>
              </a:rPr>
              <a:t>tema…</a:t>
            </a:r>
            <a:r>
              <a:rPr lang="it-IT" dirty="0" smtClean="0">
                <a:sym typeface="Symbol"/>
              </a:rPr>
              <a:t> per creare un nuovo set</a:t>
            </a:r>
            <a:endParaRPr lang="it-IT" b="1" dirty="0" smtClean="0">
              <a:sym typeface="Symbol"/>
            </a:endParaRPr>
          </a:p>
        </p:txBody>
      </p:sp>
      <p:pic>
        <p:nvPicPr>
          <p:cNvPr id="46087" name="Picture 7"/>
          <p:cNvPicPr>
            <a:picLocks noChangeAspect="1" noChangeArrowheads="1"/>
          </p:cNvPicPr>
          <p:nvPr/>
        </p:nvPicPr>
        <p:blipFill>
          <a:blip r:embed="rId4" cstate="print"/>
          <a:srcRect/>
          <a:stretch>
            <a:fillRect/>
          </a:stretch>
        </p:blipFill>
        <p:spPr bwMode="auto">
          <a:xfrm>
            <a:off x="2280063" y="3644843"/>
            <a:ext cx="3593902" cy="2907630"/>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srcRect/>
          <a:stretch>
            <a:fillRect/>
          </a:stretch>
        </p:blipFill>
        <p:spPr bwMode="auto">
          <a:xfrm>
            <a:off x="220624" y="2679008"/>
            <a:ext cx="1869433" cy="3873465"/>
          </a:xfrm>
          <a:prstGeom prst="rect">
            <a:avLst/>
          </a:prstGeom>
          <a:noFill/>
          <a:ln w="9525">
            <a:noFill/>
            <a:miter lim="800000"/>
            <a:headEnd/>
            <a:tailEnd/>
          </a:ln>
        </p:spPr>
      </p:pic>
      <p:sp>
        <p:nvSpPr>
          <p:cNvPr id="13" name="Ovale 12"/>
          <p:cNvSpPr/>
          <p:nvPr/>
        </p:nvSpPr>
        <p:spPr>
          <a:xfrm>
            <a:off x="261257" y="6068279"/>
            <a:ext cx="1306285" cy="3325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p:cNvCxnSpPr>
            <a:stCxn id="13" idx="6"/>
          </p:cNvCxnSpPr>
          <p:nvPr/>
        </p:nvCxnSpPr>
        <p:spPr>
          <a:xfrm flipV="1">
            <a:off x="1567542" y="6056416"/>
            <a:ext cx="843149" cy="17811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6088" name="Picture 8"/>
          <p:cNvPicPr>
            <a:picLocks noChangeAspect="1" noChangeArrowheads="1"/>
          </p:cNvPicPr>
          <p:nvPr/>
        </p:nvPicPr>
        <p:blipFill>
          <a:blip r:embed="rId6" cstate="print"/>
          <a:srcRect/>
          <a:stretch>
            <a:fillRect/>
          </a:stretch>
        </p:blipFill>
        <p:spPr bwMode="auto">
          <a:xfrm>
            <a:off x="4031079" y="2683825"/>
            <a:ext cx="1811581" cy="862657"/>
          </a:xfrm>
          <a:prstGeom prst="rect">
            <a:avLst/>
          </a:prstGeom>
          <a:noFill/>
          <a:ln w="9525">
            <a:noFill/>
            <a:miter lim="800000"/>
            <a:headEnd/>
            <a:tailEnd/>
          </a:ln>
        </p:spPr>
      </p:pic>
      <p:sp>
        <p:nvSpPr>
          <p:cNvPr id="21" name="CasellaDiTesto 20"/>
          <p:cNvSpPr txBox="1"/>
          <p:nvPr/>
        </p:nvSpPr>
        <p:spPr>
          <a:xfrm>
            <a:off x="2173185" y="2683823"/>
            <a:ext cx="1436914" cy="830997"/>
          </a:xfrm>
          <a:prstGeom prst="rect">
            <a:avLst/>
          </a:prstGeom>
          <a:noFill/>
        </p:spPr>
        <p:txBody>
          <a:bodyPr wrap="square" rtlCol="0">
            <a:spAutoFit/>
          </a:bodyPr>
          <a:lstStyle/>
          <a:p>
            <a:r>
              <a:rPr lang="it-IT" sz="1600" dirty="0" smtClean="0"/>
              <a:t>click su un set con tasto </a:t>
            </a:r>
            <a:r>
              <a:rPr lang="it-IT" sz="1600" dirty="0" err="1" smtClean="0"/>
              <a:t>dx</a:t>
            </a:r>
            <a:r>
              <a:rPr lang="it-IT" sz="1600" dirty="0" smtClean="0"/>
              <a:t> del mouse</a:t>
            </a:r>
            <a:endParaRPr lang="it-IT" sz="1600" dirty="0"/>
          </a:p>
        </p:txBody>
      </p:sp>
      <p:cxnSp>
        <p:nvCxnSpPr>
          <p:cNvPr id="23" name="Connettore 2 22"/>
          <p:cNvCxnSpPr>
            <a:endCxn id="46088" idx="1"/>
          </p:cNvCxnSpPr>
          <p:nvPr/>
        </p:nvCxnSpPr>
        <p:spPr>
          <a:xfrm flipV="1">
            <a:off x="3182587" y="3115154"/>
            <a:ext cx="848492" cy="1980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Rettangolo 23"/>
          <p:cNvSpPr/>
          <p:nvPr/>
        </p:nvSpPr>
        <p:spPr>
          <a:xfrm>
            <a:off x="213756" y="5367647"/>
            <a:ext cx="878774" cy="178130"/>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Rettangolo 24"/>
          <p:cNvSpPr/>
          <p:nvPr/>
        </p:nvSpPr>
        <p:spPr>
          <a:xfrm>
            <a:off x="3491345" y="4393870"/>
            <a:ext cx="356260" cy="1330035"/>
          </a:xfrm>
          <a:prstGeom prst="rect">
            <a:avLst/>
          </a:prstGeom>
          <a:noFill/>
          <a:ln w="190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2 26"/>
          <p:cNvCxnSpPr>
            <a:stCxn id="24" idx="3"/>
            <a:endCxn id="25" idx="1"/>
          </p:cNvCxnSpPr>
          <p:nvPr/>
        </p:nvCxnSpPr>
        <p:spPr>
          <a:xfrm flipV="1">
            <a:off x="1092530" y="5058888"/>
            <a:ext cx="2398815" cy="397824"/>
          </a:xfrm>
          <a:prstGeom prst="straightConnector1">
            <a:avLst/>
          </a:prstGeom>
          <a:ln w="190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6329549" y="3111323"/>
            <a:ext cx="2648197" cy="1477328"/>
          </a:xfrm>
          <a:prstGeom prst="rect">
            <a:avLst/>
          </a:prstGeom>
          <a:noFill/>
        </p:spPr>
        <p:txBody>
          <a:bodyPr wrap="square" rtlCol="0">
            <a:spAutoFit/>
          </a:bodyPr>
          <a:lstStyle/>
          <a:p>
            <a:pPr algn="just"/>
            <a:r>
              <a:rPr lang="it-IT" dirty="0" smtClean="0"/>
              <a:t>I colori tema vengono visualizzati in ogni raccolta assieme ad un insieme di tinte e sfumature basate sui colori del tema.</a:t>
            </a:r>
            <a:endParaRPr lang="it-IT" dirty="0"/>
          </a:p>
        </p:txBody>
      </p:sp>
      <p:pic>
        <p:nvPicPr>
          <p:cNvPr id="46089" name="Picture 9"/>
          <p:cNvPicPr>
            <a:picLocks noChangeAspect="1" noChangeArrowheads="1"/>
          </p:cNvPicPr>
          <p:nvPr/>
        </p:nvPicPr>
        <p:blipFill>
          <a:blip r:embed="rId7" cstate="print"/>
          <a:srcRect b="43662"/>
          <a:stretch>
            <a:fillRect/>
          </a:stretch>
        </p:blipFill>
        <p:spPr bwMode="auto">
          <a:xfrm>
            <a:off x="6902161" y="4723352"/>
            <a:ext cx="1567477" cy="13449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923330"/>
          </a:xfrm>
          <a:prstGeom prst="rect">
            <a:avLst/>
          </a:prstGeom>
          <a:noFill/>
        </p:spPr>
        <p:txBody>
          <a:bodyPr wrap="square" rtlCol="0">
            <a:spAutoFit/>
          </a:bodyPr>
          <a:lstStyle/>
          <a:p>
            <a:r>
              <a:rPr lang="it-IT" b="1" u="sng" dirty="0" smtClean="0"/>
              <a:t>Tipi di carattere</a:t>
            </a:r>
          </a:p>
          <a:p>
            <a:pPr algn="just"/>
            <a:r>
              <a:rPr lang="it-IT" i="1" dirty="0" smtClean="0"/>
              <a:t>scheda </a:t>
            </a:r>
            <a:r>
              <a:rPr lang="it-IT" b="1" dirty="0" smtClean="0"/>
              <a:t>Progettazione</a:t>
            </a:r>
            <a:r>
              <a:rPr lang="it-IT" dirty="0" smtClean="0"/>
              <a:t> </a:t>
            </a:r>
            <a:r>
              <a:rPr lang="it-IT" dirty="0" smtClean="0">
                <a:sym typeface="Symbol"/>
              </a:rPr>
              <a:t> </a:t>
            </a:r>
            <a:r>
              <a:rPr lang="it-IT" i="1" dirty="0" smtClean="0">
                <a:sym typeface="Symbol"/>
              </a:rPr>
              <a:t>gruppo </a:t>
            </a:r>
            <a:r>
              <a:rPr lang="it-IT" b="1" dirty="0" smtClean="0">
                <a:sym typeface="Symbol"/>
              </a:rPr>
              <a:t>Temi</a:t>
            </a:r>
            <a:r>
              <a:rPr lang="it-IT" dirty="0" smtClean="0">
                <a:sym typeface="Symbol"/>
              </a:rPr>
              <a:t>  </a:t>
            </a:r>
            <a:r>
              <a:rPr lang="it-IT" b="1" dirty="0" smtClean="0">
                <a:sym typeface="Symbol"/>
              </a:rPr>
              <a:t>Tipi di carattere</a:t>
            </a:r>
            <a:r>
              <a:rPr lang="it-IT" dirty="0" smtClean="0">
                <a:sym typeface="Symbol"/>
              </a:rPr>
              <a:t>  selezionare un set di caratteri tra quelli proposti </a:t>
            </a:r>
            <a:r>
              <a:rPr lang="it-IT" u="sng" dirty="0" smtClean="0">
                <a:sym typeface="Symbol"/>
              </a:rPr>
              <a:t>oppure</a:t>
            </a:r>
            <a:r>
              <a:rPr lang="it-IT" dirty="0" smtClean="0">
                <a:sym typeface="Symbol"/>
              </a:rPr>
              <a:t> selezionare </a:t>
            </a:r>
            <a:r>
              <a:rPr lang="it-IT" b="1" dirty="0" smtClean="0">
                <a:sym typeface="Symbol"/>
              </a:rPr>
              <a:t>Crea nuovi caratteri </a:t>
            </a:r>
            <a:r>
              <a:rPr lang="it-IT" b="1" dirty="0" err="1" smtClean="0">
                <a:sym typeface="Symbol"/>
              </a:rPr>
              <a:t>tema…</a:t>
            </a:r>
            <a:r>
              <a:rPr lang="it-IT" dirty="0" smtClean="0">
                <a:sym typeface="Symbol"/>
              </a:rPr>
              <a:t> per creare un nuovo set</a:t>
            </a:r>
            <a:endParaRPr lang="it-IT" b="1" dirty="0" smtClean="0">
              <a:sym typeface="Symbol"/>
            </a:endParaRPr>
          </a:p>
        </p:txBody>
      </p:sp>
      <p:pic>
        <p:nvPicPr>
          <p:cNvPr id="47106" name="Picture 2"/>
          <p:cNvPicPr>
            <a:picLocks noChangeAspect="1" noChangeArrowheads="1"/>
          </p:cNvPicPr>
          <p:nvPr/>
        </p:nvPicPr>
        <p:blipFill>
          <a:blip r:embed="rId2" cstate="print"/>
          <a:srcRect/>
          <a:stretch>
            <a:fillRect/>
          </a:stretch>
        </p:blipFill>
        <p:spPr bwMode="auto">
          <a:xfrm>
            <a:off x="3590218" y="4903889"/>
            <a:ext cx="3855844" cy="1651289"/>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1189298" y="1056903"/>
            <a:ext cx="2204845" cy="5498275"/>
          </a:xfrm>
          <a:prstGeom prst="rect">
            <a:avLst/>
          </a:prstGeom>
          <a:noFill/>
          <a:ln w="9525">
            <a:noFill/>
            <a:miter lim="800000"/>
            <a:headEnd/>
            <a:tailEnd/>
          </a:ln>
        </p:spPr>
      </p:pic>
      <p:pic>
        <p:nvPicPr>
          <p:cNvPr id="47107" name="Picture 3"/>
          <p:cNvPicPr>
            <a:picLocks noChangeAspect="1" noChangeArrowheads="1"/>
          </p:cNvPicPr>
          <p:nvPr/>
        </p:nvPicPr>
        <p:blipFill>
          <a:blip r:embed="rId4" cstate="print"/>
          <a:srcRect/>
          <a:stretch>
            <a:fillRect/>
          </a:stretch>
        </p:blipFill>
        <p:spPr bwMode="auto">
          <a:xfrm>
            <a:off x="3621946" y="2225767"/>
            <a:ext cx="2800350" cy="1123950"/>
          </a:xfrm>
          <a:prstGeom prst="rect">
            <a:avLst/>
          </a:prstGeom>
          <a:noFill/>
          <a:ln w="9525">
            <a:noFill/>
            <a:miter lim="800000"/>
            <a:headEnd/>
            <a:tailEnd/>
          </a:ln>
        </p:spPr>
      </p:pic>
      <p:sp>
        <p:nvSpPr>
          <p:cNvPr id="6" name="CasellaDiTesto 5"/>
          <p:cNvSpPr txBox="1"/>
          <p:nvPr/>
        </p:nvSpPr>
        <p:spPr>
          <a:xfrm>
            <a:off x="3621946" y="1056903"/>
            <a:ext cx="1341911" cy="830997"/>
          </a:xfrm>
          <a:prstGeom prst="rect">
            <a:avLst/>
          </a:prstGeom>
          <a:noFill/>
        </p:spPr>
        <p:txBody>
          <a:bodyPr wrap="square" rtlCol="0">
            <a:spAutoFit/>
          </a:bodyPr>
          <a:lstStyle/>
          <a:p>
            <a:pPr algn="ctr"/>
            <a:r>
              <a:rPr lang="it-IT" sz="1600" dirty="0" smtClean="0"/>
              <a:t>click su un set con tasto </a:t>
            </a:r>
            <a:r>
              <a:rPr lang="it-IT" sz="1600" dirty="0" err="1" smtClean="0"/>
              <a:t>dx</a:t>
            </a:r>
            <a:r>
              <a:rPr lang="it-IT" sz="1600" dirty="0" smtClean="0"/>
              <a:t> del mouse</a:t>
            </a:r>
            <a:endParaRPr lang="it-IT" sz="1600" dirty="0"/>
          </a:p>
        </p:txBody>
      </p:sp>
      <p:cxnSp>
        <p:nvCxnSpPr>
          <p:cNvPr id="7" name="Connettore 2 6"/>
          <p:cNvCxnSpPr/>
          <p:nvPr/>
        </p:nvCxnSpPr>
        <p:spPr>
          <a:xfrm>
            <a:off x="4292902" y="1816657"/>
            <a:ext cx="5966" cy="36841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Ovale 10"/>
          <p:cNvSpPr/>
          <p:nvPr/>
        </p:nvSpPr>
        <p:spPr>
          <a:xfrm>
            <a:off x="1021250" y="6163282"/>
            <a:ext cx="2006930" cy="3325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a:stCxn id="11" idx="6"/>
          </p:cNvCxnSpPr>
          <p:nvPr/>
        </p:nvCxnSpPr>
        <p:spPr>
          <a:xfrm>
            <a:off x="3028180" y="6329536"/>
            <a:ext cx="855023" cy="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6923314" cy="1200329"/>
          </a:xfrm>
          <a:prstGeom prst="rect">
            <a:avLst/>
          </a:prstGeom>
          <a:noFill/>
        </p:spPr>
        <p:txBody>
          <a:bodyPr wrap="square" rtlCol="0">
            <a:spAutoFit/>
          </a:bodyPr>
          <a:lstStyle/>
          <a:p>
            <a:r>
              <a:rPr lang="it-IT" b="1" u="sng" dirty="0" smtClean="0"/>
              <a:t>Effetti</a:t>
            </a:r>
          </a:p>
          <a:p>
            <a:pPr algn="just"/>
            <a:r>
              <a:rPr lang="it-IT" i="1" dirty="0" smtClean="0"/>
              <a:t>scheda </a:t>
            </a:r>
            <a:r>
              <a:rPr lang="it-IT" b="1" dirty="0" smtClean="0"/>
              <a:t>Progettazione</a:t>
            </a:r>
            <a:r>
              <a:rPr lang="it-IT" dirty="0" smtClean="0"/>
              <a:t> </a:t>
            </a:r>
            <a:r>
              <a:rPr lang="it-IT" dirty="0" smtClean="0">
                <a:sym typeface="Symbol"/>
              </a:rPr>
              <a:t> </a:t>
            </a:r>
            <a:r>
              <a:rPr lang="it-IT" i="1" dirty="0" smtClean="0">
                <a:sym typeface="Symbol"/>
              </a:rPr>
              <a:t>gruppo </a:t>
            </a:r>
            <a:r>
              <a:rPr lang="it-IT" b="1" dirty="0" smtClean="0">
                <a:sym typeface="Symbol"/>
              </a:rPr>
              <a:t>Temi</a:t>
            </a:r>
            <a:r>
              <a:rPr lang="it-IT" dirty="0" smtClean="0">
                <a:sym typeface="Symbol"/>
              </a:rPr>
              <a:t>  </a:t>
            </a:r>
            <a:r>
              <a:rPr lang="it-IT" b="1" dirty="0" smtClean="0">
                <a:sym typeface="Symbol"/>
              </a:rPr>
              <a:t>Effetti</a:t>
            </a:r>
            <a:r>
              <a:rPr lang="it-IT" dirty="0" smtClean="0">
                <a:sym typeface="Symbol"/>
              </a:rPr>
              <a:t>  selezionare un set effetti tra quelli proposti</a:t>
            </a:r>
          </a:p>
          <a:p>
            <a:pPr algn="just"/>
            <a:r>
              <a:rPr lang="it-IT" dirty="0" smtClean="0">
                <a:sym typeface="Symbol"/>
              </a:rPr>
              <a:t>Non è possibile creare un insieme di effetti tema personalizzato.</a:t>
            </a:r>
          </a:p>
        </p:txBody>
      </p:sp>
      <p:pic>
        <p:nvPicPr>
          <p:cNvPr id="3" name="Picture 5"/>
          <p:cNvPicPr>
            <a:picLocks noChangeAspect="1" noChangeArrowheads="1"/>
          </p:cNvPicPr>
          <p:nvPr/>
        </p:nvPicPr>
        <p:blipFill>
          <a:blip r:embed="rId2" cstate="print"/>
          <a:srcRect/>
          <a:stretch>
            <a:fillRect/>
          </a:stretch>
        </p:blipFill>
        <p:spPr bwMode="auto">
          <a:xfrm>
            <a:off x="6972024" y="205839"/>
            <a:ext cx="2005722" cy="2596403"/>
          </a:xfrm>
          <a:prstGeom prst="rect">
            <a:avLst/>
          </a:prstGeom>
          <a:noFill/>
          <a:ln w="9525">
            <a:noFill/>
            <a:miter lim="800000"/>
            <a:headEnd/>
            <a:tailEnd/>
          </a:ln>
        </p:spPr>
      </p:pic>
      <p:sp>
        <p:nvSpPr>
          <p:cNvPr id="4" name="CasellaDiTesto 3"/>
          <p:cNvSpPr txBox="1"/>
          <p:nvPr/>
        </p:nvSpPr>
        <p:spPr>
          <a:xfrm>
            <a:off x="0" y="2541347"/>
            <a:ext cx="9144000" cy="923330"/>
          </a:xfrm>
          <a:prstGeom prst="rect">
            <a:avLst/>
          </a:prstGeom>
          <a:noFill/>
        </p:spPr>
        <p:txBody>
          <a:bodyPr wrap="square" rtlCol="0">
            <a:spAutoFit/>
          </a:bodyPr>
          <a:lstStyle/>
          <a:p>
            <a:r>
              <a:rPr lang="it-IT" b="1" u="sng" dirty="0" smtClean="0"/>
              <a:t>Sfondi</a:t>
            </a:r>
          </a:p>
          <a:p>
            <a:pPr algn="just"/>
            <a:r>
              <a:rPr lang="it-IT" i="1" dirty="0" smtClean="0"/>
              <a:t>scheda </a:t>
            </a:r>
            <a:r>
              <a:rPr lang="it-IT" b="1" dirty="0" smtClean="0"/>
              <a:t>Progettazione</a:t>
            </a:r>
            <a:r>
              <a:rPr lang="it-IT" dirty="0" smtClean="0"/>
              <a:t> </a:t>
            </a:r>
            <a:r>
              <a:rPr lang="it-IT" dirty="0" smtClean="0">
                <a:sym typeface="Symbol"/>
              </a:rPr>
              <a:t> </a:t>
            </a:r>
            <a:r>
              <a:rPr lang="it-IT" i="1" dirty="0" smtClean="0">
                <a:sym typeface="Symbol"/>
              </a:rPr>
              <a:t>gruppo </a:t>
            </a:r>
            <a:r>
              <a:rPr lang="it-IT" b="1" dirty="0" smtClean="0">
                <a:sym typeface="Symbol"/>
              </a:rPr>
              <a:t>Sfondo</a:t>
            </a:r>
            <a:r>
              <a:rPr lang="it-IT" dirty="0" smtClean="0">
                <a:sym typeface="Symbol"/>
              </a:rPr>
              <a:t>  </a:t>
            </a:r>
            <a:r>
              <a:rPr lang="it-IT" b="1" dirty="0" smtClean="0">
                <a:sym typeface="Symbol"/>
              </a:rPr>
              <a:t>Stili sfondo </a:t>
            </a:r>
            <a:r>
              <a:rPr lang="it-IT" dirty="0" smtClean="0">
                <a:sym typeface="Symbol"/>
              </a:rPr>
              <a:t> selezionare un set di colori tra quelli proposti </a:t>
            </a:r>
            <a:r>
              <a:rPr lang="it-IT" u="sng" dirty="0" smtClean="0">
                <a:sym typeface="Symbol"/>
              </a:rPr>
              <a:t>oppure</a:t>
            </a:r>
            <a:r>
              <a:rPr lang="it-IT" dirty="0" smtClean="0">
                <a:sym typeface="Symbol"/>
              </a:rPr>
              <a:t> selezionare </a:t>
            </a:r>
            <a:r>
              <a:rPr lang="it-IT" b="1" dirty="0" err="1" smtClean="0">
                <a:sym typeface="Symbol"/>
              </a:rPr>
              <a:t>Formato…</a:t>
            </a:r>
            <a:r>
              <a:rPr lang="it-IT" dirty="0" smtClean="0">
                <a:sym typeface="Symbol"/>
              </a:rPr>
              <a:t> per creare un nuovo sfondo</a:t>
            </a:r>
          </a:p>
        </p:txBody>
      </p:sp>
      <p:pic>
        <p:nvPicPr>
          <p:cNvPr id="5" name="Picture 6"/>
          <p:cNvPicPr>
            <a:picLocks noChangeAspect="1" noChangeArrowheads="1"/>
          </p:cNvPicPr>
          <p:nvPr/>
        </p:nvPicPr>
        <p:blipFill>
          <a:blip r:embed="rId3" cstate="print"/>
          <a:srcRect/>
          <a:stretch>
            <a:fillRect/>
          </a:stretch>
        </p:blipFill>
        <p:spPr bwMode="auto">
          <a:xfrm>
            <a:off x="172070" y="3526998"/>
            <a:ext cx="2568858" cy="1860727"/>
          </a:xfrm>
          <a:prstGeom prst="rect">
            <a:avLst/>
          </a:prstGeom>
          <a:noFill/>
          <a:ln w="9525">
            <a:noFill/>
            <a:miter lim="800000"/>
            <a:headEnd/>
            <a:tailEnd/>
          </a:ln>
        </p:spPr>
      </p:pic>
      <p:pic>
        <p:nvPicPr>
          <p:cNvPr id="48130" name="Picture 2"/>
          <p:cNvPicPr>
            <a:picLocks noChangeAspect="1" noChangeArrowheads="1"/>
          </p:cNvPicPr>
          <p:nvPr/>
        </p:nvPicPr>
        <p:blipFill>
          <a:blip r:embed="rId4" cstate="print"/>
          <a:srcRect/>
          <a:stretch>
            <a:fillRect/>
          </a:stretch>
        </p:blipFill>
        <p:spPr bwMode="auto">
          <a:xfrm>
            <a:off x="3312723" y="3538873"/>
            <a:ext cx="2982930" cy="3158810"/>
          </a:xfrm>
          <a:prstGeom prst="rect">
            <a:avLst/>
          </a:prstGeom>
          <a:noFill/>
          <a:ln w="9525">
            <a:noFill/>
            <a:miter lim="800000"/>
            <a:headEnd/>
            <a:tailEnd/>
          </a:ln>
        </p:spPr>
      </p:pic>
      <p:pic>
        <p:nvPicPr>
          <p:cNvPr id="48131" name="Picture 3"/>
          <p:cNvPicPr>
            <a:picLocks noChangeAspect="1" noChangeArrowheads="1"/>
          </p:cNvPicPr>
          <p:nvPr/>
        </p:nvPicPr>
        <p:blipFill>
          <a:blip r:embed="rId5" cstate="print"/>
          <a:srcRect/>
          <a:stretch>
            <a:fillRect/>
          </a:stretch>
        </p:blipFill>
        <p:spPr bwMode="auto">
          <a:xfrm>
            <a:off x="3289280" y="1309255"/>
            <a:ext cx="2136630" cy="697675"/>
          </a:xfrm>
          <a:prstGeom prst="rect">
            <a:avLst/>
          </a:prstGeom>
          <a:noFill/>
          <a:ln w="9525">
            <a:noFill/>
            <a:miter lim="800000"/>
            <a:headEnd/>
            <a:tailEnd/>
          </a:ln>
        </p:spPr>
      </p:pic>
      <p:sp>
        <p:nvSpPr>
          <p:cNvPr id="8" name="CasellaDiTesto 7"/>
          <p:cNvSpPr txBox="1"/>
          <p:nvPr/>
        </p:nvSpPr>
        <p:spPr>
          <a:xfrm>
            <a:off x="5617001" y="1330036"/>
            <a:ext cx="1341911" cy="830997"/>
          </a:xfrm>
          <a:prstGeom prst="rect">
            <a:avLst/>
          </a:prstGeom>
          <a:noFill/>
        </p:spPr>
        <p:txBody>
          <a:bodyPr wrap="square" rtlCol="0">
            <a:spAutoFit/>
          </a:bodyPr>
          <a:lstStyle/>
          <a:p>
            <a:r>
              <a:rPr lang="it-IT" sz="1600" dirty="0" smtClean="0"/>
              <a:t>click su un set con tasto </a:t>
            </a:r>
            <a:r>
              <a:rPr lang="it-IT" sz="1600" dirty="0" err="1" smtClean="0"/>
              <a:t>dx</a:t>
            </a:r>
            <a:r>
              <a:rPr lang="it-IT" sz="1600" dirty="0" smtClean="0"/>
              <a:t> del mouse</a:t>
            </a:r>
            <a:endParaRPr lang="it-IT" sz="1600" dirty="0"/>
          </a:p>
        </p:txBody>
      </p:sp>
      <p:cxnSp>
        <p:nvCxnSpPr>
          <p:cNvPr id="9" name="Connettore 2 8"/>
          <p:cNvCxnSpPr>
            <a:stCxn id="8" idx="1"/>
          </p:cNvCxnSpPr>
          <p:nvPr/>
        </p:nvCxnSpPr>
        <p:spPr>
          <a:xfrm flipH="1">
            <a:off x="5047013" y="1745535"/>
            <a:ext cx="569988" cy="13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48132" name="Picture 4"/>
          <p:cNvPicPr>
            <a:picLocks noChangeAspect="1" noChangeArrowheads="1"/>
          </p:cNvPicPr>
          <p:nvPr/>
        </p:nvPicPr>
        <p:blipFill>
          <a:blip r:embed="rId6" cstate="print"/>
          <a:srcRect/>
          <a:stretch>
            <a:fillRect/>
          </a:stretch>
        </p:blipFill>
        <p:spPr bwMode="auto">
          <a:xfrm>
            <a:off x="892881" y="6059310"/>
            <a:ext cx="1996614" cy="638373"/>
          </a:xfrm>
          <a:prstGeom prst="rect">
            <a:avLst/>
          </a:prstGeom>
          <a:noFill/>
          <a:ln w="9525">
            <a:noFill/>
            <a:miter lim="800000"/>
            <a:headEnd/>
            <a:tailEnd/>
          </a:ln>
        </p:spPr>
      </p:pic>
      <p:sp>
        <p:nvSpPr>
          <p:cNvPr id="15" name="CasellaDiTesto 14"/>
          <p:cNvSpPr txBox="1"/>
          <p:nvPr/>
        </p:nvSpPr>
        <p:spPr>
          <a:xfrm>
            <a:off x="237479" y="5355771"/>
            <a:ext cx="2541347" cy="584775"/>
          </a:xfrm>
          <a:prstGeom prst="rect">
            <a:avLst/>
          </a:prstGeom>
          <a:noFill/>
        </p:spPr>
        <p:txBody>
          <a:bodyPr wrap="square" rtlCol="0">
            <a:spAutoFit/>
          </a:bodyPr>
          <a:lstStyle/>
          <a:p>
            <a:r>
              <a:rPr lang="it-IT" sz="1600" dirty="0" smtClean="0"/>
              <a:t>click su un set con tasto </a:t>
            </a:r>
            <a:r>
              <a:rPr lang="it-IT" sz="1600" dirty="0" err="1" smtClean="0"/>
              <a:t>dx</a:t>
            </a:r>
            <a:r>
              <a:rPr lang="it-IT" sz="1600" dirty="0" smtClean="0"/>
              <a:t> del mouse</a:t>
            </a:r>
            <a:endParaRPr lang="it-IT" sz="1600" dirty="0"/>
          </a:p>
        </p:txBody>
      </p:sp>
      <p:cxnSp>
        <p:nvCxnSpPr>
          <p:cNvPr id="16" name="Connettore 2 15"/>
          <p:cNvCxnSpPr/>
          <p:nvPr/>
        </p:nvCxnSpPr>
        <p:spPr>
          <a:xfrm>
            <a:off x="1294410" y="5688281"/>
            <a:ext cx="475013" cy="40376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Ovale 25"/>
          <p:cNvSpPr/>
          <p:nvPr/>
        </p:nvSpPr>
        <p:spPr>
          <a:xfrm>
            <a:off x="0" y="4856996"/>
            <a:ext cx="1484416" cy="33250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2 26"/>
          <p:cNvCxnSpPr>
            <a:stCxn id="26" idx="6"/>
          </p:cNvCxnSpPr>
          <p:nvPr/>
        </p:nvCxnSpPr>
        <p:spPr>
          <a:xfrm>
            <a:off x="1484416" y="5023250"/>
            <a:ext cx="2042555" cy="1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1754326"/>
          </a:xfrm>
          <a:prstGeom prst="rect">
            <a:avLst/>
          </a:prstGeom>
        </p:spPr>
        <p:txBody>
          <a:bodyPr wrap="square">
            <a:spAutoFit/>
          </a:bodyPr>
          <a:lstStyle/>
          <a:p>
            <a:r>
              <a:rPr lang="it-IT" b="1" u="sng" dirty="0" smtClean="0"/>
              <a:t>Salvare un nuovo file tema</a:t>
            </a:r>
          </a:p>
          <a:p>
            <a:r>
              <a:rPr lang="it-IT" dirty="0" smtClean="0"/>
              <a:t>Terminata la personalizzazione del tema è possibile salvare il tema per poterlo riutilizzare in altre presentazioni o in altre applicazioni di Office quali Word ed Excel o in un messaggio di posta elettronica di Outlook.</a:t>
            </a:r>
          </a:p>
          <a:p>
            <a:pPr algn="just"/>
            <a:r>
              <a:rPr lang="it-IT" dirty="0" smtClean="0"/>
              <a:t>I file tema hanno un formato speciale (estensione </a:t>
            </a:r>
            <a:r>
              <a:rPr lang="it-IT" dirty="0" err="1" smtClean="0"/>
              <a:t>thmx</a:t>
            </a:r>
            <a:r>
              <a:rPr lang="it-IT" dirty="0" smtClean="0"/>
              <a:t>). Se salvati nel </a:t>
            </a:r>
            <a:r>
              <a:rPr lang="it-IT" u="sng" dirty="0" smtClean="0"/>
              <a:t>percorso predefinito</a:t>
            </a:r>
            <a:r>
              <a:rPr lang="it-IT" dirty="0" smtClean="0"/>
              <a:t>, i temi personalizzati verranno visualizzati nella sezione Personalizzato della raccolta temi.</a:t>
            </a:r>
          </a:p>
        </p:txBody>
      </p:sp>
      <p:sp>
        <p:nvSpPr>
          <p:cNvPr id="3" name="Rettangolo 2"/>
          <p:cNvSpPr/>
          <p:nvPr/>
        </p:nvSpPr>
        <p:spPr>
          <a:xfrm>
            <a:off x="0" y="1805049"/>
            <a:ext cx="9144000" cy="646331"/>
          </a:xfrm>
          <a:prstGeom prst="rect">
            <a:avLst/>
          </a:prstGeom>
        </p:spPr>
        <p:txBody>
          <a:bodyPr wrap="square">
            <a:spAutoFit/>
          </a:bodyPr>
          <a:lstStyle/>
          <a:p>
            <a:r>
              <a:rPr lang="it-IT" i="1" dirty="0" smtClean="0"/>
              <a:t>Scheda </a:t>
            </a:r>
            <a:r>
              <a:rPr lang="it-IT" b="1" dirty="0" smtClean="0"/>
              <a:t>Progettazione</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Temi  </a:t>
            </a:r>
            <a:r>
              <a:rPr lang="it-IT" dirty="0" smtClean="0"/>
              <a:t>cliccare sulla freccia in basso a destra rispetto all’elenco dei temi </a:t>
            </a:r>
            <a:r>
              <a:rPr lang="it-IT" dirty="0" smtClean="0">
                <a:sym typeface="Symbol"/>
              </a:rPr>
              <a:t> </a:t>
            </a:r>
            <a:r>
              <a:rPr lang="it-IT" b="1" dirty="0" smtClean="0">
                <a:sym typeface="Symbol"/>
              </a:rPr>
              <a:t>Salva tema </a:t>
            </a:r>
            <a:r>
              <a:rPr lang="it-IT" b="1" dirty="0" err="1" smtClean="0">
                <a:sym typeface="Symbol"/>
              </a:rPr>
              <a:t>corrente…</a:t>
            </a:r>
            <a:r>
              <a:rPr lang="it-IT" dirty="0" smtClean="0">
                <a:sym typeface="Symbol"/>
              </a:rPr>
              <a:t>  si apre la finestra </a:t>
            </a:r>
            <a:r>
              <a:rPr lang="it-IT" b="1" dirty="0" smtClean="0">
                <a:sym typeface="Symbol"/>
              </a:rPr>
              <a:t>Salva tema corrente</a:t>
            </a:r>
            <a:endParaRPr lang="it-IT" b="1" i="1" dirty="0" smtClean="0"/>
          </a:p>
        </p:txBody>
      </p:sp>
      <p:pic>
        <p:nvPicPr>
          <p:cNvPr id="3074" name="Picture 2"/>
          <p:cNvPicPr>
            <a:picLocks noChangeAspect="1" noChangeArrowheads="1"/>
          </p:cNvPicPr>
          <p:nvPr/>
        </p:nvPicPr>
        <p:blipFill>
          <a:blip r:embed="rId2" cstate="print"/>
          <a:srcRect/>
          <a:stretch>
            <a:fillRect/>
          </a:stretch>
        </p:blipFill>
        <p:spPr bwMode="auto">
          <a:xfrm>
            <a:off x="1775299" y="2728842"/>
            <a:ext cx="5593402" cy="35515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dirty="0" smtClean="0">
                <a:solidFill>
                  <a:srgbClr val="FF0000"/>
                </a:solidFill>
              </a:rPr>
              <a:t>GESTIONE DIAPOSITIVE</a:t>
            </a:r>
            <a:endParaRPr lang="it-IT" sz="2200" dirty="0">
              <a:solidFill>
                <a:srgbClr val="FF0000"/>
              </a:solidFill>
            </a:endParaRPr>
          </a:p>
        </p:txBody>
      </p:sp>
      <p:sp>
        <p:nvSpPr>
          <p:cNvPr id="2" name="CasellaDiTesto 1"/>
          <p:cNvSpPr txBox="1"/>
          <p:nvPr/>
        </p:nvSpPr>
        <p:spPr>
          <a:xfrm>
            <a:off x="0" y="380008"/>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Inserimento di diapositive</a:t>
            </a:r>
          </a:p>
        </p:txBody>
      </p:sp>
      <p:sp>
        <p:nvSpPr>
          <p:cNvPr id="3" name="CasellaDiTesto 2"/>
          <p:cNvSpPr txBox="1"/>
          <p:nvPr/>
        </p:nvSpPr>
        <p:spPr>
          <a:xfrm>
            <a:off x="0" y="748139"/>
            <a:ext cx="8265226" cy="2031325"/>
          </a:xfrm>
          <a:prstGeom prst="rect">
            <a:avLst/>
          </a:prstGeom>
          <a:noFill/>
        </p:spPr>
        <p:txBody>
          <a:bodyPr wrap="square" rtlCol="0">
            <a:spAutoFit/>
          </a:bodyPr>
          <a:lstStyle/>
          <a:p>
            <a:r>
              <a:rPr lang="it-IT" b="1" u="sng" dirty="0" smtClean="0"/>
              <a:t>Nuova diapositiva</a:t>
            </a:r>
          </a:p>
          <a:p>
            <a:pPr algn="just"/>
            <a:r>
              <a:rPr lang="it-IT" i="1" dirty="0" smtClean="0"/>
              <a:t>scheda </a:t>
            </a:r>
            <a:r>
              <a:rPr lang="it-IT" b="1" dirty="0" smtClean="0"/>
              <a:t>Home</a:t>
            </a:r>
            <a:r>
              <a:rPr lang="it-IT" dirty="0" smtClean="0"/>
              <a:t> </a:t>
            </a:r>
            <a:r>
              <a:rPr lang="it-IT" dirty="0" smtClean="0">
                <a:sym typeface="Symbol"/>
              </a:rPr>
              <a:t> </a:t>
            </a:r>
            <a:r>
              <a:rPr lang="it-IT" b="1" dirty="0" smtClean="0">
                <a:sym typeface="Symbol"/>
              </a:rPr>
              <a:t>Diapositive</a:t>
            </a:r>
            <a:r>
              <a:rPr lang="it-IT" dirty="0" smtClean="0">
                <a:sym typeface="Symbol"/>
              </a:rPr>
              <a:t>  </a:t>
            </a:r>
            <a:r>
              <a:rPr lang="it-IT" b="1" dirty="0" smtClean="0">
                <a:sym typeface="Symbol"/>
              </a:rPr>
              <a:t>Nuova Diapositiva</a:t>
            </a:r>
            <a:r>
              <a:rPr lang="it-IT" dirty="0" smtClean="0">
                <a:sym typeface="Symbol"/>
              </a:rPr>
              <a:t> (icona)  aggiunge una nuova diapositiva con l’ultimo layout utilizzato </a:t>
            </a:r>
            <a:r>
              <a:rPr lang="it-IT" u="sng" dirty="0" smtClean="0">
                <a:sym typeface="Symbol"/>
              </a:rPr>
              <a:t>oppure</a:t>
            </a:r>
            <a:r>
              <a:rPr lang="it-IT" dirty="0" smtClean="0">
                <a:sym typeface="Symbol"/>
              </a:rPr>
              <a:t> premere </a:t>
            </a:r>
            <a:r>
              <a:rPr lang="it-IT" b="1" dirty="0" err="1" smtClean="0">
                <a:sym typeface="Symbol"/>
              </a:rPr>
              <a:t>CTRL</a:t>
            </a:r>
            <a:r>
              <a:rPr lang="it-IT" dirty="0" err="1" smtClean="0">
                <a:sym typeface="Symbol"/>
              </a:rPr>
              <a:t>+</a:t>
            </a:r>
            <a:r>
              <a:rPr lang="it-IT" b="1" dirty="0" err="1" smtClean="0">
                <a:sym typeface="Symbol"/>
              </a:rPr>
              <a:t>m</a:t>
            </a:r>
            <a:endParaRPr lang="it-IT" b="1" dirty="0" smtClean="0">
              <a:sym typeface="Symbol"/>
            </a:endParaRPr>
          </a:p>
          <a:p>
            <a:pPr algn="just"/>
            <a:r>
              <a:rPr lang="it-IT" u="sng" dirty="0" smtClean="0"/>
              <a:t>oppure</a:t>
            </a:r>
            <a:r>
              <a:rPr lang="it-IT" dirty="0" smtClean="0"/>
              <a:t> </a:t>
            </a:r>
            <a:r>
              <a:rPr lang="it-IT" i="1" dirty="0" smtClean="0"/>
              <a:t>Scheda </a:t>
            </a:r>
            <a:r>
              <a:rPr lang="it-IT" b="1" dirty="0" smtClean="0"/>
              <a:t>Home</a:t>
            </a:r>
            <a:r>
              <a:rPr lang="it-IT" dirty="0" smtClean="0"/>
              <a:t> </a:t>
            </a:r>
            <a:r>
              <a:rPr lang="it-IT" dirty="0" smtClean="0">
                <a:sym typeface="Symbol"/>
              </a:rPr>
              <a:t> </a:t>
            </a:r>
            <a:r>
              <a:rPr lang="it-IT" b="1" dirty="0" smtClean="0">
                <a:sym typeface="Symbol"/>
              </a:rPr>
              <a:t>Diapositive</a:t>
            </a:r>
            <a:r>
              <a:rPr lang="it-IT" dirty="0" smtClean="0">
                <a:sym typeface="Symbol"/>
              </a:rPr>
              <a:t>  </a:t>
            </a:r>
            <a:r>
              <a:rPr lang="it-IT" b="1" dirty="0" smtClean="0">
                <a:sym typeface="Symbol"/>
              </a:rPr>
              <a:t>Nuova Diapositiva</a:t>
            </a:r>
            <a:r>
              <a:rPr lang="it-IT" dirty="0" smtClean="0">
                <a:sym typeface="Symbol"/>
              </a:rPr>
              <a:t> (testo con freccia) consente di scegliere il layout della diapositiva da aggiungere</a:t>
            </a:r>
          </a:p>
          <a:p>
            <a:pPr algn="just"/>
            <a:r>
              <a:rPr lang="it-IT" u="sng" dirty="0" smtClean="0"/>
              <a:t>oppure</a:t>
            </a:r>
            <a:r>
              <a:rPr lang="it-IT" i="1" dirty="0" smtClean="0"/>
              <a:t> </a:t>
            </a:r>
            <a:r>
              <a:rPr lang="it-IT" dirty="0" smtClean="0"/>
              <a:t>Riquadro Diapositive </a:t>
            </a:r>
            <a:r>
              <a:rPr lang="it-IT" dirty="0" smtClean="0">
                <a:sym typeface="Symbol"/>
              </a:rPr>
              <a:t> posizionarsi dove inserire la copia della/e diapositiva/e  </a:t>
            </a:r>
            <a:r>
              <a:rPr lang="it-IT" b="1" dirty="0" smtClean="0">
                <a:sym typeface="Symbol"/>
              </a:rPr>
              <a:t>Nuova diapositiva</a:t>
            </a:r>
            <a:r>
              <a:rPr lang="it-IT" dirty="0" smtClean="0">
                <a:sym typeface="Symbol"/>
              </a:rPr>
              <a:t>  aggiunge una nuova diapositiva con l’ultimo layout utilizzato</a:t>
            </a:r>
            <a:endParaRPr lang="it-IT" dirty="0"/>
          </a:p>
        </p:txBody>
      </p:sp>
      <p:pic>
        <p:nvPicPr>
          <p:cNvPr id="2051" name="Picture 3"/>
          <p:cNvPicPr>
            <a:picLocks noChangeAspect="1" noChangeArrowheads="1"/>
          </p:cNvPicPr>
          <p:nvPr/>
        </p:nvPicPr>
        <p:blipFill>
          <a:blip r:embed="rId2" cstate="print"/>
          <a:srcRect l="10779" t="5814" r="84200" b="89478"/>
          <a:stretch>
            <a:fillRect/>
          </a:stretch>
        </p:blipFill>
        <p:spPr bwMode="auto">
          <a:xfrm>
            <a:off x="8407731" y="1104395"/>
            <a:ext cx="688769" cy="391885"/>
          </a:xfrm>
          <a:prstGeom prst="rect">
            <a:avLst/>
          </a:prstGeom>
          <a:noFill/>
          <a:ln w="9525">
            <a:noFill/>
            <a:miter lim="800000"/>
            <a:headEnd/>
            <a:tailEnd/>
          </a:ln>
        </p:spPr>
      </p:pic>
      <p:sp>
        <p:nvSpPr>
          <p:cNvPr id="6" name="CasellaDiTesto 5"/>
          <p:cNvSpPr txBox="1"/>
          <p:nvPr/>
        </p:nvSpPr>
        <p:spPr>
          <a:xfrm>
            <a:off x="0" y="2753078"/>
            <a:ext cx="9001496" cy="2308324"/>
          </a:xfrm>
          <a:prstGeom prst="rect">
            <a:avLst/>
          </a:prstGeom>
          <a:noFill/>
        </p:spPr>
        <p:txBody>
          <a:bodyPr wrap="square" rtlCol="0">
            <a:spAutoFit/>
          </a:bodyPr>
          <a:lstStyle/>
          <a:p>
            <a:r>
              <a:rPr lang="it-IT" b="1" u="sng" dirty="0" smtClean="0"/>
              <a:t>Duplicazione di diapositiva/e esistente/i</a:t>
            </a:r>
          </a:p>
          <a:p>
            <a:r>
              <a:rPr lang="it-IT" i="1" dirty="0" smtClean="0"/>
              <a:t>scheda </a:t>
            </a:r>
            <a:r>
              <a:rPr lang="it-IT" b="1" dirty="0" smtClean="0"/>
              <a:t>Home</a:t>
            </a:r>
            <a:r>
              <a:rPr lang="it-IT" dirty="0" smtClean="0"/>
              <a:t> </a:t>
            </a:r>
            <a:r>
              <a:rPr lang="it-IT" dirty="0" smtClean="0">
                <a:sym typeface="Symbol"/>
              </a:rPr>
              <a:t> </a:t>
            </a:r>
            <a:r>
              <a:rPr lang="it-IT" b="1" dirty="0" smtClean="0">
                <a:sym typeface="Symbol"/>
              </a:rPr>
              <a:t>Diapositive</a:t>
            </a:r>
            <a:r>
              <a:rPr lang="it-IT" dirty="0" smtClean="0">
                <a:sym typeface="Symbol"/>
              </a:rPr>
              <a:t>  </a:t>
            </a:r>
            <a:r>
              <a:rPr lang="it-IT" b="1" dirty="0" smtClean="0">
                <a:sym typeface="Symbol"/>
              </a:rPr>
              <a:t>Nuova Diapositiva</a:t>
            </a:r>
            <a:r>
              <a:rPr lang="it-IT" dirty="0" smtClean="0">
                <a:sym typeface="Symbol"/>
              </a:rPr>
              <a:t> (testo con freccia)  </a:t>
            </a:r>
            <a:r>
              <a:rPr lang="it-IT" b="1" dirty="0" smtClean="0">
                <a:sym typeface="Symbol"/>
              </a:rPr>
              <a:t>Duplica diapositive selezionate</a:t>
            </a:r>
            <a:endParaRPr lang="it-IT" dirty="0" smtClean="0"/>
          </a:p>
          <a:p>
            <a:r>
              <a:rPr lang="it-IT" u="sng" dirty="0" smtClean="0"/>
              <a:t>oppure</a:t>
            </a:r>
            <a:r>
              <a:rPr lang="it-IT" i="1" dirty="0" smtClean="0"/>
              <a:t> </a:t>
            </a:r>
            <a:r>
              <a:rPr lang="it-IT" dirty="0" smtClean="0"/>
              <a:t>Riquadro Diapositive </a:t>
            </a:r>
            <a:r>
              <a:rPr lang="it-IT" dirty="0" smtClean="0">
                <a:sym typeface="Symbol"/>
              </a:rPr>
              <a:t> selezionare diapositiva/e  tasto destro del mouse per aprire menù contestuale  </a:t>
            </a:r>
            <a:r>
              <a:rPr lang="it-IT" b="1" dirty="0" smtClean="0">
                <a:sym typeface="Symbol"/>
              </a:rPr>
              <a:t>Duplica diapositiva</a:t>
            </a:r>
            <a:endParaRPr lang="it-IT" dirty="0" smtClean="0">
              <a:sym typeface="Symbol"/>
            </a:endParaRPr>
          </a:p>
          <a:p>
            <a:pPr algn="just"/>
            <a:r>
              <a:rPr lang="it-IT" u="sng" dirty="0" smtClean="0"/>
              <a:t>oppure</a:t>
            </a:r>
            <a:r>
              <a:rPr lang="it-IT" dirty="0" smtClean="0"/>
              <a:t> Riquadro Diapositive </a:t>
            </a:r>
            <a:r>
              <a:rPr lang="it-IT" dirty="0" smtClean="0">
                <a:sym typeface="Symbol"/>
              </a:rPr>
              <a:t> selezionare diapositiva/e  tasto destro del mouse per aprire menù contestuale  </a:t>
            </a:r>
            <a:r>
              <a:rPr lang="it-IT" b="1" dirty="0" smtClean="0">
                <a:sym typeface="Symbol"/>
              </a:rPr>
              <a:t>Copia</a:t>
            </a:r>
            <a:r>
              <a:rPr lang="it-IT" dirty="0" smtClean="0">
                <a:sym typeface="Symbol"/>
              </a:rPr>
              <a:t> (</a:t>
            </a:r>
            <a:r>
              <a:rPr lang="it-IT" u="sng" dirty="0" smtClean="0">
                <a:sym typeface="Symbol"/>
              </a:rPr>
              <a:t>oppure</a:t>
            </a:r>
            <a:r>
              <a:rPr lang="it-IT" dirty="0" smtClean="0">
                <a:sym typeface="Symbol"/>
              </a:rPr>
              <a:t> </a:t>
            </a:r>
            <a:r>
              <a:rPr lang="it-IT" b="1" dirty="0" err="1" smtClean="0">
                <a:sym typeface="Symbol"/>
              </a:rPr>
              <a:t>CTRL</a:t>
            </a:r>
            <a:r>
              <a:rPr lang="it-IT" dirty="0" err="1" smtClean="0">
                <a:sym typeface="Symbol"/>
              </a:rPr>
              <a:t>+</a:t>
            </a:r>
            <a:r>
              <a:rPr lang="it-IT" b="1" dirty="0" err="1" smtClean="0">
                <a:sym typeface="Symbol"/>
              </a:rPr>
              <a:t>c</a:t>
            </a:r>
            <a:r>
              <a:rPr lang="it-IT" dirty="0" smtClean="0">
                <a:sym typeface="Symbol"/>
              </a:rPr>
              <a:t>) posizionarsi dove inserire la copia della/e diapositiva/e  tasto destro del mouse  </a:t>
            </a:r>
            <a:r>
              <a:rPr lang="it-IT" b="1" dirty="0" smtClean="0">
                <a:sym typeface="Symbol"/>
              </a:rPr>
              <a:t>Incolla</a:t>
            </a:r>
            <a:r>
              <a:rPr lang="it-IT" dirty="0" smtClean="0">
                <a:sym typeface="Symbol"/>
              </a:rPr>
              <a:t> (</a:t>
            </a:r>
            <a:r>
              <a:rPr lang="it-IT" u="sng" dirty="0" smtClean="0">
                <a:sym typeface="Symbol"/>
              </a:rPr>
              <a:t>oppure</a:t>
            </a:r>
            <a:r>
              <a:rPr lang="it-IT" dirty="0" smtClean="0">
                <a:sym typeface="Symbol"/>
              </a:rPr>
              <a:t> </a:t>
            </a:r>
            <a:r>
              <a:rPr lang="it-IT" b="1" dirty="0" err="1" smtClean="0">
                <a:sym typeface="Symbol"/>
              </a:rPr>
              <a:t>CTRL</a:t>
            </a:r>
            <a:r>
              <a:rPr lang="it-IT" dirty="0" err="1" smtClean="0">
                <a:sym typeface="Symbol"/>
              </a:rPr>
              <a:t>+</a:t>
            </a:r>
            <a:r>
              <a:rPr lang="it-IT" b="1" dirty="0" err="1" smtClean="0">
                <a:sym typeface="Symbol"/>
              </a:rPr>
              <a:t>v</a:t>
            </a:r>
            <a:r>
              <a:rPr lang="it-IT" dirty="0" smtClean="0">
                <a:sym typeface="Symbol"/>
              </a:rPr>
              <a:t>)</a:t>
            </a:r>
            <a:endParaRPr lang="it-IT" b="1" dirty="0" smtClean="0"/>
          </a:p>
        </p:txBody>
      </p:sp>
      <p:pic>
        <p:nvPicPr>
          <p:cNvPr id="7" name="Picture 3"/>
          <p:cNvPicPr>
            <a:picLocks noChangeAspect="1" noChangeArrowheads="1"/>
          </p:cNvPicPr>
          <p:nvPr/>
        </p:nvPicPr>
        <p:blipFill>
          <a:blip r:embed="rId2" cstate="print"/>
          <a:srcRect l="10779" t="10260" r="84200" b="86197"/>
          <a:stretch>
            <a:fillRect/>
          </a:stretch>
        </p:blipFill>
        <p:spPr bwMode="auto">
          <a:xfrm>
            <a:off x="8407731" y="1721914"/>
            <a:ext cx="688769" cy="294905"/>
          </a:xfrm>
          <a:prstGeom prst="rect">
            <a:avLst/>
          </a:prstGeom>
          <a:noFill/>
          <a:ln w="9525">
            <a:noFill/>
            <a:miter lim="800000"/>
            <a:headEnd/>
            <a:tailEnd/>
          </a:ln>
        </p:spPr>
      </p:pic>
      <p:sp>
        <p:nvSpPr>
          <p:cNvPr id="9" name="CasellaDiTesto 8"/>
          <p:cNvSpPr txBox="1"/>
          <p:nvPr/>
        </p:nvSpPr>
        <p:spPr>
          <a:xfrm>
            <a:off x="0" y="5054916"/>
            <a:ext cx="9001496" cy="1754326"/>
          </a:xfrm>
          <a:prstGeom prst="rect">
            <a:avLst/>
          </a:prstGeom>
          <a:noFill/>
        </p:spPr>
        <p:txBody>
          <a:bodyPr wrap="square" rtlCol="0">
            <a:spAutoFit/>
          </a:bodyPr>
          <a:lstStyle/>
          <a:p>
            <a:r>
              <a:rPr lang="it-IT" b="1" u="sng" dirty="0" smtClean="0"/>
              <a:t>Diapositive da altra presentazione</a:t>
            </a:r>
            <a:endParaRPr lang="it-IT" dirty="0" smtClean="0"/>
          </a:p>
          <a:p>
            <a:r>
              <a:rPr lang="it-IT" i="1" dirty="0" smtClean="0"/>
              <a:t>scheda </a:t>
            </a:r>
            <a:r>
              <a:rPr lang="it-IT" b="1" dirty="0" smtClean="0"/>
              <a:t>Home</a:t>
            </a:r>
            <a:r>
              <a:rPr lang="it-IT" dirty="0" smtClean="0"/>
              <a:t> </a:t>
            </a:r>
            <a:r>
              <a:rPr lang="it-IT" dirty="0" smtClean="0">
                <a:sym typeface="Symbol"/>
              </a:rPr>
              <a:t> </a:t>
            </a:r>
            <a:r>
              <a:rPr lang="it-IT" b="1" dirty="0" smtClean="0">
                <a:sym typeface="Symbol"/>
              </a:rPr>
              <a:t>Diapositive</a:t>
            </a:r>
            <a:r>
              <a:rPr lang="it-IT" dirty="0" smtClean="0">
                <a:sym typeface="Symbol"/>
              </a:rPr>
              <a:t>  </a:t>
            </a:r>
            <a:r>
              <a:rPr lang="it-IT" b="1" dirty="0" smtClean="0">
                <a:sym typeface="Symbol"/>
              </a:rPr>
              <a:t>Nuova Diapositiva</a:t>
            </a:r>
            <a:r>
              <a:rPr lang="it-IT" dirty="0" smtClean="0">
                <a:sym typeface="Symbol"/>
              </a:rPr>
              <a:t> (testo con freccia)  </a:t>
            </a:r>
            <a:r>
              <a:rPr lang="it-IT" b="1" dirty="0" smtClean="0">
                <a:sym typeface="Symbol"/>
              </a:rPr>
              <a:t>Riutilizza </a:t>
            </a:r>
            <a:r>
              <a:rPr lang="it-IT" b="1" dirty="0" err="1" smtClean="0">
                <a:sym typeface="Symbol"/>
              </a:rPr>
              <a:t>diapositive…</a:t>
            </a:r>
            <a:r>
              <a:rPr lang="it-IT" dirty="0" smtClean="0">
                <a:sym typeface="Symbol"/>
              </a:rPr>
              <a:t>  apre il </a:t>
            </a:r>
            <a:r>
              <a:rPr lang="it-IT" i="1" dirty="0" smtClean="0">
                <a:sym typeface="Symbol"/>
              </a:rPr>
              <a:t>riquadro attività </a:t>
            </a:r>
            <a:r>
              <a:rPr lang="it-IT" b="1" dirty="0" smtClean="0">
                <a:sym typeface="Symbol"/>
              </a:rPr>
              <a:t>Riutilizza diapositive</a:t>
            </a:r>
            <a:r>
              <a:rPr lang="it-IT" dirty="0" smtClean="0">
                <a:sym typeface="Symbol"/>
              </a:rPr>
              <a:t> in cui è possibile selezionare un file o una raccolta di diapositive da cui scegliere le diapositive da inserire nella presentazione corrente. In fase di inserimento è possibile decidere se mantenere il formato originale delle diapositive riutilizzate.</a:t>
            </a:r>
            <a:endParaRPr lang="it-IT" b="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Eliminazione di diapositive</a:t>
            </a:r>
          </a:p>
        </p:txBody>
      </p:sp>
      <p:sp>
        <p:nvSpPr>
          <p:cNvPr id="3" name="CasellaDiTesto 2"/>
          <p:cNvSpPr txBox="1"/>
          <p:nvPr/>
        </p:nvSpPr>
        <p:spPr>
          <a:xfrm>
            <a:off x="0" y="415630"/>
            <a:ext cx="9001496" cy="923330"/>
          </a:xfrm>
          <a:prstGeom prst="rect">
            <a:avLst/>
          </a:prstGeom>
          <a:noFill/>
        </p:spPr>
        <p:txBody>
          <a:bodyPr wrap="square" rtlCol="0">
            <a:spAutoFit/>
          </a:bodyPr>
          <a:lstStyle/>
          <a:p>
            <a:pPr algn="just"/>
            <a:r>
              <a:rPr lang="it-IT" i="1" dirty="0" smtClean="0"/>
              <a:t>scheda </a:t>
            </a:r>
            <a:r>
              <a:rPr lang="it-IT" b="1" dirty="0" smtClean="0"/>
              <a:t>Home</a:t>
            </a:r>
            <a:r>
              <a:rPr lang="it-IT" dirty="0" smtClean="0"/>
              <a:t> </a:t>
            </a:r>
            <a:r>
              <a:rPr lang="it-IT" dirty="0" smtClean="0">
                <a:sym typeface="Symbol"/>
              </a:rPr>
              <a:t> </a:t>
            </a:r>
            <a:r>
              <a:rPr lang="it-IT" i="1" dirty="0" smtClean="0">
                <a:sym typeface="Symbol"/>
              </a:rPr>
              <a:t>gruppo </a:t>
            </a:r>
            <a:r>
              <a:rPr lang="it-IT" b="1" dirty="0" smtClean="0">
                <a:sym typeface="Symbol"/>
              </a:rPr>
              <a:t>Diapositive</a:t>
            </a:r>
            <a:r>
              <a:rPr lang="it-IT" dirty="0" smtClean="0">
                <a:sym typeface="Symbol"/>
              </a:rPr>
              <a:t>  </a:t>
            </a:r>
            <a:r>
              <a:rPr lang="it-IT" b="1" dirty="0" smtClean="0">
                <a:sym typeface="Symbol"/>
              </a:rPr>
              <a:t>Elimina</a:t>
            </a:r>
            <a:r>
              <a:rPr lang="it-IT" dirty="0" smtClean="0">
                <a:sym typeface="Symbol"/>
              </a:rPr>
              <a:t>  </a:t>
            </a:r>
            <a:r>
              <a:rPr lang="it-IT" dirty="0" err="1" smtClean="0">
                <a:sym typeface="Symbol"/>
              </a:rPr>
              <a:t>elimina</a:t>
            </a:r>
            <a:r>
              <a:rPr lang="it-IT" dirty="0" smtClean="0">
                <a:sym typeface="Symbol"/>
              </a:rPr>
              <a:t> le diapositive selezionate</a:t>
            </a:r>
          </a:p>
          <a:p>
            <a:pPr algn="just"/>
            <a:r>
              <a:rPr lang="it-IT" u="sng" dirty="0" smtClean="0"/>
              <a:t>oppure</a:t>
            </a:r>
            <a:r>
              <a:rPr lang="it-IT" i="1" dirty="0" smtClean="0"/>
              <a:t> </a:t>
            </a:r>
            <a:r>
              <a:rPr lang="it-IT" dirty="0" smtClean="0"/>
              <a:t>Riquadro Diapositive </a:t>
            </a:r>
            <a:r>
              <a:rPr lang="it-IT" dirty="0" smtClean="0">
                <a:sym typeface="Symbol"/>
              </a:rPr>
              <a:t> selezionare la/e diapositiva/e </a:t>
            </a:r>
            <a:r>
              <a:rPr lang="it-IT" dirty="0" err="1" smtClean="0">
                <a:sym typeface="Symbol"/>
              </a:rPr>
              <a:t>e</a:t>
            </a:r>
            <a:r>
              <a:rPr lang="it-IT" dirty="0" smtClean="0">
                <a:sym typeface="Symbol"/>
              </a:rPr>
              <a:t> premere CANC (</a:t>
            </a:r>
            <a:r>
              <a:rPr lang="it-IT" u="sng" dirty="0" smtClean="0">
                <a:sym typeface="Symbol"/>
              </a:rPr>
              <a:t>oppure</a:t>
            </a:r>
            <a:r>
              <a:rPr lang="it-IT" dirty="0" smtClean="0">
                <a:sym typeface="Symbol"/>
              </a:rPr>
              <a:t> tasto </a:t>
            </a:r>
            <a:r>
              <a:rPr lang="it-IT" dirty="0" err="1" smtClean="0">
                <a:sym typeface="Symbol"/>
              </a:rPr>
              <a:t>dx</a:t>
            </a:r>
            <a:r>
              <a:rPr lang="it-IT" dirty="0" smtClean="0">
                <a:sym typeface="Symbol"/>
              </a:rPr>
              <a:t> del mouse e selezionare </a:t>
            </a:r>
            <a:r>
              <a:rPr lang="it-IT" b="1" dirty="0" smtClean="0">
                <a:sym typeface="Symbol"/>
              </a:rPr>
              <a:t>Elimina diapositiva</a:t>
            </a:r>
            <a:r>
              <a:rPr lang="it-IT" dirty="0" smtClean="0">
                <a:sym typeface="Symbol"/>
              </a:rPr>
              <a:t>)</a:t>
            </a:r>
            <a:endParaRPr lang="it-IT" b="1" dirty="0"/>
          </a:p>
        </p:txBody>
      </p:sp>
      <p:sp>
        <p:nvSpPr>
          <p:cNvPr id="4" name="CasellaDiTesto 3"/>
          <p:cNvSpPr txBox="1"/>
          <p:nvPr/>
        </p:nvSpPr>
        <p:spPr>
          <a:xfrm>
            <a:off x="0" y="1531917"/>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Spostamento di diapositive</a:t>
            </a:r>
          </a:p>
        </p:txBody>
      </p:sp>
      <p:sp>
        <p:nvSpPr>
          <p:cNvPr id="5" name="CasellaDiTesto 4"/>
          <p:cNvSpPr txBox="1"/>
          <p:nvPr/>
        </p:nvSpPr>
        <p:spPr>
          <a:xfrm>
            <a:off x="1" y="1923797"/>
            <a:ext cx="7564582" cy="1477328"/>
          </a:xfrm>
          <a:prstGeom prst="rect">
            <a:avLst/>
          </a:prstGeom>
          <a:noFill/>
        </p:spPr>
        <p:txBody>
          <a:bodyPr wrap="square" rtlCol="0">
            <a:spAutoFit/>
          </a:bodyPr>
          <a:lstStyle/>
          <a:p>
            <a:pPr algn="just"/>
            <a:r>
              <a:rPr lang="it-IT" dirty="0" smtClean="0"/>
              <a:t>Riquadro Diapositive/visualizzazione Sequenza diapositive </a:t>
            </a:r>
            <a:r>
              <a:rPr lang="it-IT" dirty="0" smtClean="0">
                <a:sym typeface="Symbol"/>
              </a:rPr>
              <a:t> selezionare la/e diapositiva/e </a:t>
            </a:r>
            <a:r>
              <a:rPr lang="it-IT" dirty="0" err="1" smtClean="0">
                <a:sym typeface="Symbol"/>
              </a:rPr>
              <a:t>e</a:t>
            </a:r>
            <a:r>
              <a:rPr lang="it-IT" dirty="0" smtClean="0">
                <a:sym typeface="Symbol"/>
              </a:rPr>
              <a:t> trascinarle nella posizione desiderata </a:t>
            </a:r>
          </a:p>
          <a:p>
            <a:pPr algn="just"/>
            <a:r>
              <a:rPr lang="it-IT" u="sng" dirty="0" smtClean="0">
                <a:sym typeface="Symbol"/>
              </a:rPr>
              <a:t>oppure</a:t>
            </a:r>
            <a:r>
              <a:rPr lang="it-IT" dirty="0" smtClean="0">
                <a:sym typeface="Symbol"/>
              </a:rPr>
              <a:t> selezionare la/e diapositiva/e  tasto </a:t>
            </a:r>
            <a:r>
              <a:rPr lang="it-IT" dirty="0" err="1" smtClean="0">
                <a:sym typeface="Symbol"/>
              </a:rPr>
              <a:t>dx</a:t>
            </a:r>
            <a:r>
              <a:rPr lang="it-IT" dirty="0" smtClean="0">
                <a:sym typeface="Symbol"/>
              </a:rPr>
              <a:t> del mouse selezionare </a:t>
            </a:r>
            <a:r>
              <a:rPr lang="it-IT" b="1" dirty="0" smtClean="0">
                <a:sym typeface="Symbol"/>
              </a:rPr>
              <a:t>Taglia (</a:t>
            </a:r>
            <a:r>
              <a:rPr lang="it-IT" b="1" dirty="0" err="1" smtClean="0">
                <a:sym typeface="Symbol"/>
              </a:rPr>
              <a:t>CTRL+x</a:t>
            </a:r>
            <a:r>
              <a:rPr lang="it-IT" dirty="0" smtClean="0">
                <a:sym typeface="Symbol"/>
              </a:rPr>
              <a:t>), posizionarsi nel punto in cui inserire le diapositive  tasto </a:t>
            </a:r>
            <a:r>
              <a:rPr lang="it-IT" dirty="0" err="1" smtClean="0">
                <a:sym typeface="Symbol"/>
              </a:rPr>
              <a:t>dx</a:t>
            </a:r>
            <a:r>
              <a:rPr lang="it-IT" dirty="0" smtClean="0">
                <a:sym typeface="Symbol"/>
              </a:rPr>
              <a:t> del mouse e selezionare </a:t>
            </a:r>
            <a:r>
              <a:rPr lang="it-IT" b="1" dirty="0" smtClean="0">
                <a:sym typeface="Symbol"/>
              </a:rPr>
              <a:t>Incolla</a:t>
            </a:r>
            <a:r>
              <a:rPr lang="it-IT" dirty="0" smtClean="0">
                <a:sym typeface="Symbol"/>
              </a:rPr>
              <a:t> (</a:t>
            </a:r>
            <a:r>
              <a:rPr lang="it-IT" b="1" dirty="0" err="1" smtClean="0">
                <a:sym typeface="Symbol"/>
              </a:rPr>
              <a:t>CTRL</a:t>
            </a:r>
            <a:r>
              <a:rPr lang="it-IT" dirty="0" err="1" smtClean="0">
                <a:sym typeface="Symbol"/>
              </a:rPr>
              <a:t>+</a:t>
            </a:r>
            <a:r>
              <a:rPr lang="it-IT" b="1" dirty="0" err="1" smtClean="0">
                <a:sym typeface="Symbol"/>
              </a:rPr>
              <a:t>v</a:t>
            </a:r>
            <a:r>
              <a:rPr lang="it-IT" dirty="0" smtClean="0">
                <a:sym typeface="Symbol"/>
              </a:rPr>
              <a:t>)</a:t>
            </a:r>
            <a:endParaRPr lang="it-IT" b="1" dirty="0"/>
          </a:p>
        </p:txBody>
      </p:sp>
      <p:pic>
        <p:nvPicPr>
          <p:cNvPr id="1026" name="Picture 2"/>
          <p:cNvPicPr>
            <a:picLocks noChangeAspect="1" noChangeArrowheads="1"/>
          </p:cNvPicPr>
          <p:nvPr/>
        </p:nvPicPr>
        <p:blipFill>
          <a:blip r:embed="rId2" cstate="print"/>
          <a:srcRect t="47503" r="91255" b="4282"/>
          <a:stretch>
            <a:fillRect/>
          </a:stretch>
        </p:blipFill>
        <p:spPr bwMode="auto">
          <a:xfrm>
            <a:off x="7790212" y="2018805"/>
            <a:ext cx="1199408" cy="401386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l="50303" t="49642" r="173" b="28747"/>
          <a:stretch>
            <a:fillRect/>
          </a:stretch>
        </p:blipFill>
        <p:spPr bwMode="auto">
          <a:xfrm>
            <a:off x="2980707" y="4800410"/>
            <a:ext cx="4607626" cy="1220377"/>
          </a:xfrm>
          <a:prstGeom prst="rect">
            <a:avLst/>
          </a:prstGeom>
          <a:noFill/>
          <a:ln w="9525">
            <a:noFill/>
            <a:miter lim="800000"/>
            <a:headEnd/>
            <a:tailEnd/>
          </a:ln>
        </p:spPr>
      </p:pic>
      <p:sp>
        <p:nvSpPr>
          <p:cNvPr id="8" name="Ovale 7"/>
          <p:cNvSpPr/>
          <p:nvPr/>
        </p:nvSpPr>
        <p:spPr>
          <a:xfrm>
            <a:off x="5011387" y="4714505"/>
            <a:ext cx="510639" cy="140128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p:cNvSpPr/>
          <p:nvPr/>
        </p:nvSpPr>
        <p:spPr>
          <a:xfrm>
            <a:off x="7612082" y="3325091"/>
            <a:ext cx="1448790" cy="48688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p:cNvSpPr txBox="1"/>
          <p:nvPr/>
        </p:nvSpPr>
        <p:spPr>
          <a:xfrm>
            <a:off x="5047013" y="3788228"/>
            <a:ext cx="2173185" cy="584775"/>
          </a:xfrm>
          <a:prstGeom prst="rect">
            <a:avLst/>
          </a:prstGeom>
          <a:noFill/>
        </p:spPr>
        <p:txBody>
          <a:bodyPr wrap="square" rtlCol="0">
            <a:spAutoFit/>
          </a:bodyPr>
          <a:lstStyle/>
          <a:p>
            <a:r>
              <a:rPr lang="it-IT" sz="1600" dirty="0" smtClean="0"/>
              <a:t>Visualizzazione del punto di inserimento</a:t>
            </a:r>
            <a:endParaRPr lang="it-IT" sz="1600" dirty="0"/>
          </a:p>
        </p:txBody>
      </p:sp>
      <p:cxnSp>
        <p:nvCxnSpPr>
          <p:cNvPr id="12" name="Connettore 2 11"/>
          <p:cNvCxnSpPr>
            <a:endCxn id="9" idx="2"/>
          </p:cNvCxnSpPr>
          <p:nvPr/>
        </p:nvCxnSpPr>
        <p:spPr>
          <a:xfrm flipV="1">
            <a:off x="6780810" y="3568536"/>
            <a:ext cx="831272" cy="46907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stCxn id="10" idx="2"/>
          </p:cNvCxnSpPr>
          <p:nvPr/>
        </p:nvCxnSpPr>
        <p:spPr>
          <a:xfrm flipH="1">
            <a:off x="5403273" y="4373003"/>
            <a:ext cx="730333" cy="42462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dirty="0" smtClean="0">
                <a:solidFill>
                  <a:srgbClr val="FF0000"/>
                </a:solidFill>
              </a:rPr>
              <a:t>LAYOUT/SCHEMA DIAPOSITIVA</a:t>
            </a:r>
            <a:endParaRPr lang="it-IT" sz="2200" dirty="0">
              <a:solidFill>
                <a:srgbClr val="FF0000"/>
              </a:solidFill>
            </a:endParaRPr>
          </a:p>
        </p:txBody>
      </p:sp>
      <p:sp>
        <p:nvSpPr>
          <p:cNvPr id="4" name="CasellaDiTesto 3"/>
          <p:cNvSpPr txBox="1"/>
          <p:nvPr/>
        </p:nvSpPr>
        <p:spPr>
          <a:xfrm>
            <a:off x="0" y="332500"/>
            <a:ext cx="6673932"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Scelta ed applicazione layout (dopo la creazione)</a:t>
            </a:r>
          </a:p>
        </p:txBody>
      </p:sp>
      <p:sp>
        <p:nvSpPr>
          <p:cNvPr id="5" name="CasellaDiTesto 4"/>
          <p:cNvSpPr txBox="1"/>
          <p:nvPr/>
        </p:nvSpPr>
        <p:spPr>
          <a:xfrm>
            <a:off x="-1" y="653139"/>
            <a:ext cx="6460177" cy="646331"/>
          </a:xfrm>
          <a:prstGeom prst="rect">
            <a:avLst/>
          </a:prstGeom>
          <a:noFill/>
        </p:spPr>
        <p:txBody>
          <a:bodyPr wrap="square" rtlCol="0">
            <a:spAutoFit/>
          </a:bodyPr>
          <a:lstStyle/>
          <a:p>
            <a:pPr algn="just"/>
            <a:r>
              <a:rPr lang="it-IT" i="1" dirty="0" smtClean="0"/>
              <a:t>scheda </a:t>
            </a:r>
            <a:r>
              <a:rPr lang="it-IT" b="1" dirty="0" smtClean="0"/>
              <a:t>Home</a:t>
            </a:r>
            <a:r>
              <a:rPr lang="it-IT" dirty="0" smtClean="0"/>
              <a:t> </a:t>
            </a:r>
            <a:r>
              <a:rPr lang="it-IT" dirty="0" smtClean="0">
                <a:sym typeface="Symbol"/>
              </a:rPr>
              <a:t> </a:t>
            </a:r>
            <a:r>
              <a:rPr lang="it-IT" i="1" dirty="0" smtClean="0">
                <a:sym typeface="Symbol"/>
              </a:rPr>
              <a:t>gruppo </a:t>
            </a:r>
            <a:r>
              <a:rPr lang="it-IT" b="1" dirty="0" smtClean="0">
                <a:sym typeface="Symbol"/>
              </a:rPr>
              <a:t>Diapositive </a:t>
            </a:r>
            <a:r>
              <a:rPr lang="it-IT" dirty="0" smtClean="0">
                <a:sym typeface="Symbol"/>
              </a:rPr>
              <a:t> </a:t>
            </a:r>
            <a:r>
              <a:rPr lang="it-IT" b="1" dirty="0" smtClean="0">
                <a:sym typeface="Symbol"/>
              </a:rPr>
              <a:t>Layout</a:t>
            </a:r>
            <a:r>
              <a:rPr lang="it-IT" dirty="0" smtClean="0">
                <a:sym typeface="Symbol"/>
              </a:rPr>
              <a:t>  vengono visualizzati i layout del tema. </a:t>
            </a:r>
          </a:p>
        </p:txBody>
      </p:sp>
      <p:grpSp>
        <p:nvGrpSpPr>
          <p:cNvPr id="20" name="Gruppo 19"/>
          <p:cNvGrpSpPr/>
          <p:nvPr/>
        </p:nvGrpSpPr>
        <p:grpSpPr>
          <a:xfrm>
            <a:off x="251404" y="1567537"/>
            <a:ext cx="2459450" cy="2786229"/>
            <a:chOff x="6533451" y="154378"/>
            <a:chExt cx="2459450" cy="2786229"/>
          </a:xfrm>
        </p:grpSpPr>
        <p:pic>
          <p:nvPicPr>
            <p:cNvPr id="2050" name="Picture 2"/>
            <p:cNvPicPr>
              <a:picLocks noChangeAspect="1" noChangeArrowheads="1"/>
            </p:cNvPicPr>
            <p:nvPr/>
          </p:nvPicPr>
          <p:blipFill>
            <a:blip r:embed="rId3" cstate="print"/>
            <a:srcRect/>
            <a:stretch>
              <a:fillRect/>
            </a:stretch>
          </p:blipFill>
          <p:spPr bwMode="auto">
            <a:xfrm>
              <a:off x="6533451" y="166260"/>
              <a:ext cx="2459450" cy="2774347"/>
            </a:xfrm>
            <a:prstGeom prst="rect">
              <a:avLst/>
            </a:prstGeom>
            <a:noFill/>
            <a:ln w="9525">
              <a:noFill/>
              <a:miter lim="800000"/>
              <a:headEnd/>
              <a:tailEnd/>
            </a:ln>
          </p:spPr>
        </p:pic>
        <p:sp>
          <p:nvSpPr>
            <p:cNvPr id="8" name="Rettangolo 7"/>
            <p:cNvSpPr/>
            <p:nvPr/>
          </p:nvSpPr>
          <p:spPr>
            <a:xfrm>
              <a:off x="6543302" y="154378"/>
              <a:ext cx="2422567" cy="19831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1</a:t>
              </a:r>
              <a:endParaRPr lang="it-IT" dirty="0"/>
            </a:p>
          </p:txBody>
        </p:sp>
      </p:grpSp>
      <p:sp>
        <p:nvSpPr>
          <p:cNvPr id="9" name="CasellaDiTesto 8"/>
          <p:cNvSpPr txBox="1"/>
          <p:nvPr/>
        </p:nvSpPr>
        <p:spPr>
          <a:xfrm>
            <a:off x="3156805" y="2660153"/>
            <a:ext cx="2790700" cy="1323439"/>
          </a:xfrm>
          <a:prstGeom prst="rect">
            <a:avLst/>
          </a:prstGeom>
          <a:noFill/>
        </p:spPr>
        <p:txBody>
          <a:bodyPr wrap="square" rtlCol="0">
            <a:spAutoFit/>
          </a:bodyPr>
          <a:lstStyle/>
          <a:p>
            <a:pPr algn="ctr"/>
            <a:r>
              <a:rPr lang="it-IT" sz="1600" dirty="0" smtClean="0">
                <a:sym typeface="Symbol"/>
              </a:rPr>
              <a:t>Variando tema possono variare i layout proposti nella prima sezione (denominata come il Tema selezionato) dell’elenco layout</a:t>
            </a:r>
            <a:endParaRPr lang="it-IT" sz="1600" dirty="0"/>
          </a:p>
        </p:txBody>
      </p:sp>
      <p:grpSp>
        <p:nvGrpSpPr>
          <p:cNvPr id="21" name="Gruppo 20"/>
          <p:cNvGrpSpPr/>
          <p:nvPr/>
        </p:nvGrpSpPr>
        <p:grpSpPr>
          <a:xfrm>
            <a:off x="6417205" y="1565367"/>
            <a:ext cx="2459450" cy="2774347"/>
            <a:chOff x="6535958" y="3892936"/>
            <a:chExt cx="2459450" cy="2774347"/>
          </a:xfrm>
        </p:grpSpPr>
        <p:pic>
          <p:nvPicPr>
            <p:cNvPr id="2051" name="Picture 3"/>
            <p:cNvPicPr>
              <a:picLocks noChangeAspect="1" noChangeArrowheads="1"/>
            </p:cNvPicPr>
            <p:nvPr/>
          </p:nvPicPr>
          <p:blipFill>
            <a:blip r:embed="rId4" cstate="print"/>
            <a:srcRect/>
            <a:stretch>
              <a:fillRect/>
            </a:stretch>
          </p:blipFill>
          <p:spPr bwMode="auto">
            <a:xfrm>
              <a:off x="6535958" y="3892936"/>
              <a:ext cx="2459450" cy="2774347"/>
            </a:xfrm>
            <a:prstGeom prst="rect">
              <a:avLst/>
            </a:prstGeom>
            <a:noFill/>
            <a:ln w="9525">
              <a:noFill/>
              <a:miter lim="800000"/>
              <a:headEnd/>
              <a:tailEnd/>
            </a:ln>
          </p:spPr>
        </p:pic>
        <p:sp>
          <p:nvSpPr>
            <p:cNvPr id="10" name="Rettangolo 9"/>
            <p:cNvSpPr/>
            <p:nvPr/>
          </p:nvSpPr>
          <p:spPr>
            <a:xfrm>
              <a:off x="6543302" y="3895097"/>
              <a:ext cx="2422567" cy="198317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1</a:t>
              </a:r>
              <a:endParaRPr lang="it-IT" dirty="0"/>
            </a:p>
          </p:txBody>
        </p:sp>
      </p:grpSp>
      <p:cxnSp>
        <p:nvCxnSpPr>
          <p:cNvPr id="11" name="Connettore 2 10"/>
          <p:cNvCxnSpPr/>
          <p:nvPr/>
        </p:nvCxnSpPr>
        <p:spPr>
          <a:xfrm>
            <a:off x="5866409" y="2952540"/>
            <a:ext cx="468000" cy="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flipV="1">
            <a:off x="2746485" y="2951425"/>
            <a:ext cx="504000" cy="223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Personalizzazione</a:t>
            </a:r>
          </a:p>
        </p:txBody>
      </p:sp>
      <p:sp>
        <p:nvSpPr>
          <p:cNvPr id="3" name="CasellaDiTesto 2"/>
          <p:cNvSpPr txBox="1"/>
          <p:nvPr/>
        </p:nvSpPr>
        <p:spPr>
          <a:xfrm>
            <a:off x="0" y="356268"/>
            <a:ext cx="9144000" cy="923330"/>
          </a:xfrm>
          <a:prstGeom prst="rect">
            <a:avLst/>
          </a:prstGeom>
          <a:noFill/>
        </p:spPr>
        <p:txBody>
          <a:bodyPr wrap="square" rtlCol="0">
            <a:spAutoFit/>
          </a:bodyPr>
          <a:lstStyle/>
          <a:p>
            <a:pPr algn="just"/>
            <a:r>
              <a:rPr lang="it-IT" dirty="0" smtClean="0"/>
              <a:t>La personalizzazione/creazione di layout avviene in </a:t>
            </a:r>
            <a:r>
              <a:rPr lang="it-IT" b="1" u="sng" dirty="0" smtClean="0"/>
              <a:t>visualizzazione Schema diapositiva</a:t>
            </a:r>
            <a:r>
              <a:rPr lang="it-IT" dirty="0" smtClean="0"/>
              <a:t>.</a:t>
            </a:r>
            <a:r>
              <a:rPr lang="it-IT" dirty="0" smtClean="0">
                <a:sym typeface="Symbol"/>
              </a:rPr>
              <a:t> In questa visualizzazione appare la </a:t>
            </a:r>
            <a:r>
              <a:rPr lang="it-IT" i="1" dirty="0" smtClean="0">
                <a:sym typeface="Symbol"/>
              </a:rPr>
              <a:t>scheda </a:t>
            </a:r>
            <a:r>
              <a:rPr lang="it-IT" dirty="0" smtClean="0">
                <a:sym typeface="Symbol"/>
              </a:rPr>
              <a:t>contestuale </a:t>
            </a:r>
            <a:r>
              <a:rPr lang="it-IT" b="1" dirty="0" smtClean="0">
                <a:sym typeface="Symbol"/>
              </a:rPr>
              <a:t>Schema diapositiva</a:t>
            </a:r>
            <a:r>
              <a:rPr lang="it-IT" dirty="0" smtClean="0">
                <a:sym typeface="Symbol"/>
              </a:rPr>
              <a:t> che raggruppa i comandi per la creazione e modifica di Schemi diapositiva e Layout.</a:t>
            </a:r>
            <a:endParaRPr lang="it-IT" dirty="0" smtClean="0"/>
          </a:p>
        </p:txBody>
      </p:sp>
      <p:pic>
        <p:nvPicPr>
          <p:cNvPr id="4098" name="Picture 2"/>
          <p:cNvPicPr>
            <a:picLocks noChangeAspect="1" noChangeArrowheads="1"/>
          </p:cNvPicPr>
          <p:nvPr/>
        </p:nvPicPr>
        <p:blipFill>
          <a:blip r:embed="rId3" cstate="print"/>
          <a:srcRect t="3138" r="24415" b="83596"/>
          <a:stretch>
            <a:fillRect/>
          </a:stretch>
        </p:blipFill>
        <p:spPr bwMode="auto">
          <a:xfrm>
            <a:off x="0" y="1270659"/>
            <a:ext cx="9144000" cy="974103"/>
          </a:xfrm>
          <a:prstGeom prst="rect">
            <a:avLst/>
          </a:prstGeom>
          <a:noFill/>
          <a:ln w="9525">
            <a:noFill/>
            <a:miter lim="800000"/>
            <a:headEnd/>
            <a:tailEnd/>
          </a:ln>
        </p:spPr>
      </p:pic>
      <p:sp>
        <p:nvSpPr>
          <p:cNvPr id="6" name="CasellaDiTesto 5"/>
          <p:cNvSpPr txBox="1"/>
          <p:nvPr/>
        </p:nvSpPr>
        <p:spPr>
          <a:xfrm>
            <a:off x="0" y="4417591"/>
            <a:ext cx="9144000" cy="1200329"/>
          </a:xfrm>
          <a:prstGeom prst="rect">
            <a:avLst/>
          </a:prstGeom>
          <a:noFill/>
        </p:spPr>
        <p:txBody>
          <a:bodyPr wrap="square" rtlCol="0">
            <a:spAutoFit/>
          </a:bodyPr>
          <a:lstStyle/>
          <a:p>
            <a:r>
              <a:rPr lang="it-IT" b="1" u="sng" dirty="0" smtClean="0"/>
              <a:t>Creare un nuovo layout</a:t>
            </a:r>
          </a:p>
          <a:p>
            <a:pPr algn="just"/>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Modifica master </a:t>
            </a:r>
            <a:r>
              <a:rPr lang="it-IT" dirty="0" smtClean="0">
                <a:sym typeface="Symbol"/>
              </a:rPr>
              <a:t> </a:t>
            </a:r>
            <a:r>
              <a:rPr lang="it-IT" b="1" dirty="0" smtClean="0">
                <a:sym typeface="Symbol"/>
              </a:rPr>
              <a:t>Inserisci layout</a:t>
            </a:r>
            <a:r>
              <a:rPr lang="it-IT" dirty="0" smtClean="0">
                <a:sym typeface="Symbol"/>
              </a:rPr>
              <a:t>  aggiunge un nuovo layout nello schema diapositiva </a:t>
            </a:r>
          </a:p>
          <a:p>
            <a:pPr algn="just"/>
            <a:r>
              <a:rPr lang="it-IT" u="sng" dirty="0" smtClean="0">
                <a:sym typeface="Symbol"/>
              </a:rPr>
              <a:t>oppure</a:t>
            </a:r>
            <a:r>
              <a:rPr lang="it-IT" dirty="0" smtClean="0">
                <a:sym typeface="Symbol"/>
              </a:rPr>
              <a:t> cliccare con il tasto </a:t>
            </a:r>
            <a:r>
              <a:rPr lang="it-IT" dirty="0" err="1" smtClean="0">
                <a:sym typeface="Symbol"/>
              </a:rPr>
              <a:t>dx</a:t>
            </a:r>
            <a:r>
              <a:rPr lang="it-IT" dirty="0" smtClean="0">
                <a:sym typeface="Symbol"/>
              </a:rPr>
              <a:t> del mouse su uno schema/layout e selezionare </a:t>
            </a:r>
            <a:r>
              <a:rPr lang="it-IT" b="1" dirty="0" smtClean="0">
                <a:sym typeface="Symbol"/>
              </a:rPr>
              <a:t>Inserisci layout</a:t>
            </a:r>
            <a:endParaRPr lang="it-IT" u="sng" dirty="0" smtClean="0">
              <a:sym typeface="Symbol"/>
            </a:endParaRPr>
          </a:p>
        </p:txBody>
      </p:sp>
      <p:sp>
        <p:nvSpPr>
          <p:cNvPr id="7" name="CasellaDiTesto 6"/>
          <p:cNvSpPr txBox="1"/>
          <p:nvPr/>
        </p:nvSpPr>
        <p:spPr>
          <a:xfrm>
            <a:off x="0" y="2373029"/>
            <a:ext cx="9144000" cy="2031325"/>
          </a:xfrm>
          <a:prstGeom prst="rect">
            <a:avLst/>
          </a:prstGeom>
          <a:noFill/>
        </p:spPr>
        <p:txBody>
          <a:bodyPr wrap="square" rtlCol="0">
            <a:spAutoFit/>
          </a:bodyPr>
          <a:lstStyle/>
          <a:p>
            <a:r>
              <a:rPr lang="it-IT" b="1" u="sng" dirty="0" smtClean="0"/>
              <a:t>Creare un nuovo schema</a:t>
            </a:r>
          </a:p>
          <a:p>
            <a:pPr algn="just"/>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Modifica master </a:t>
            </a:r>
            <a:r>
              <a:rPr lang="it-IT" dirty="0" smtClean="0">
                <a:sym typeface="Symbol"/>
              </a:rPr>
              <a:t> </a:t>
            </a:r>
            <a:r>
              <a:rPr lang="it-IT" b="1" dirty="0" smtClean="0">
                <a:sym typeface="Symbol"/>
              </a:rPr>
              <a:t>Inserisci schema dispositiva</a:t>
            </a:r>
            <a:r>
              <a:rPr lang="it-IT" dirty="0" smtClean="0">
                <a:sym typeface="Symbol"/>
              </a:rPr>
              <a:t>  aggiunge un nuovo schema con i relativi layout predefiniti</a:t>
            </a:r>
          </a:p>
          <a:p>
            <a:pPr algn="just"/>
            <a:r>
              <a:rPr lang="it-IT" u="sng" dirty="0" smtClean="0">
                <a:sym typeface="Symbol"/>
              </a:rPr>
              <a:t>oppure</a:t>
            </a:r>
            <a:r>
              <a:rPr lang="it-IT" dirty="0" smtClean="0">
                <a:sym typeface="Symbol"/>
              </a:rPr>
              <a:t> premere </a:t>
            </a:r>
            <a:r>
              <a:rPr lang="it-IT" b="1" dirty="0" err="1" smtClean="0">
                <a:sym typeface="Symbol"/>
              </a:rPr>
              <a:t>CTRL</a:t>
            </a:r>
            <a:r>
              <a:rPr lang="it-IT" dirty="0" err="1" smtClean="0">
                <a:sym typeface="Symbol"/>
              </a:rPr>
              <a:t>+</a:t>
            </a:r>
            <a:r>
              <a:rPr lang="it-IT" b="1" dirty="0" err="1" smtClean="0">
                <a:sym typeface="Symbol"/>
              </a:rPr>
              <a:t>m</a:t>
            </a:r>
            <a:r>
              <a:rPr lang="it-IT" dirty="0" smtClean="0">
                <a:sym typeface="Symbol"/>
              </a:rPr>
              <a:t>  aggiunge un nuovo schema con i relativi layout predefiniti</a:t>
            </a:r>
          </a:p>
          <a:p>
            <a:pPr algn="just"/>
            <a:r>
              <a:rPr lang="it-IT" u="sng" dirty="0" smtClean="0">
                <a:sym typeface="Symbol"/>
              </a:rPr>
              <a:t>oppure</a:t>
            </a:r>
            <a:r>
              <a:rPr lang="it-IT" dirty="0" smtClean="0">
                <a:sym typeface="Symbol"/>
              </a:rPr>
              <a:t>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Modifica tema</a:t>
            </a:r>
            <a:r>
              <a:rPr lang="it-IT" dirty="0" smtClean="0">
                <a:sym typeface="Symbol"/>
              </a:rPr>
              <a:t>  </a:t>
            </a:r>
            <a:r>
              <a:rPr lang="it-IT" b="1" dirty="0" smtClean="0">
                <a:sym typeface="Symbol"/>
              </a:rPr>
              <a:t>Temi</a:t>
            </a:r>
            <a:r>
              <a:rPr lang="it-IT" dirty="0" smtClean="0">
                <a:sym typeface="Symbol"/>
              </a:rPr>
              <a:t>  cliccare con il tasto </a:t>
            </a:r>
            <a:r>
              <a:rPr lang="it-IT" dirty="0" err="1" smtClean="0">
                <a:sym typeface="Symbol"/>
              </a:rPr>
              <a:t>dx</a:t>
            </a:r>
            <a:r>
              <a:rPr lang="it-IT" dirty="0" smtClean="0">
                <a:sym typeface="Symbol"/>
              </a:rPr>
              <a:t> sul tema che dovrà avere il nuovo schema e selezionare </a:t>
            </a:r>
            <a:r>
              <a:rPr lang="it-IT" b="1" dirty="0" smtClean="0">
                <a:sym typeface="Symbol"/>
              </a:rPr>
              <a:t>Aggiungi come nuovo schema diapositiva</a:t>
            </a:r>
            <a:r>
              <a:rPr lang="it-IT" dirty="0" smtClean="0">
                <a:sym typeface="Symbol"/>
              </a:rPr>
              <a:t>  aggiunge un nuovo schema con il tema selezionato e i relativi layout predefiniti</a:t>
            </a:r>
          </a:p>
        </p:txBody>
      </p:sp>
      <p:sp>
        <p:nvSpPr>
          <p:cNvPr id="11" name="CasellaDiTesto 10"/>
          <p:cNvSpPr txBox="1"/>
          <p:nvPr/>
        </p:nvSpPr>
        <p:spPr>
          <a:xfrm>
            <a:off x="0" y="5617031"/>
            <a:ext cx="5747657" cy="1200329"/>
          </a:xfrm>
          <a:prstGeom prst="rect">
            <a:avLst/>
          </a:prstGeom>
          <a:noFill/>
        </p:spPr>
        <p:txBody>
          <a:bodyPr wrap="square" rtlCol="0">
            <a:spAutoFit/>
          </a:bodyPr>
          <a:lstStyle/>
          <a:p>
            <a:pPr algn="just"/>
            <a:r>
              <a:rPr lang="it-IT" dirty="0" smtClean="0"/>
              <a:t>Passando con il puntatore del mouse sopra uno schema diapositiva o sopra un layout, appare un commento che indica se è utilizzato e se si da quali diapositive della presentazione.</a:t>
            </a:r>
            <a:endParaRPr lang="it-IT" dirty="0"/>
          </a:p>
        </p:txBody>
      </p:sp>
      <p:pic>
        <p:nvPicPr>
          <p:cNvPr id="4100" name="Picture 4"/>
          <p:cNvPicPr>
            <a:picLocks noChangeAspect="1" noChangeArrowheads="1"/>
          </p:cNvPicPr>
          <p:nvPr/>
        </p:nvPicPr>
        <p:blipFill>
          <a:blip r:embed="rId4" cstate="print"/>
          <a:srcRect t="15792" r="72987" b="71740"/>
          <a:stretch>
            <a:fillRect/>
          </a:stretch>
        </p:blipFill>
        <p:spPr bwMode="auto">
          <a:xfrm>
            <a:off x="5913908" y="5652653"/>
            <a:ext cx="3051958" cy="880372"/>
          </a:xfrm>
          <a:prstGeom prst="rect">
            <a:avLst/>
          </a:prstGeom>
          <a:noFill/>
          <a:ln w="9525">
            <a:noFill/>
            <a:miter lim="800000"/>
            <a:headEnd/>
            <a:tailEnd/>
          </a:ln>
        </p:spPr>
      </p:pic>
      <p:sp>
        <p:nvSpPr>
          <p:cNvPr id="9" name="Ovale 8"/>
          <p:cNvSpPr/>
          <p:nvPr/>
        </p:nvSpPr>
        <p:spPr>
          <a:xfrm>
            <a:off x="7445831" y="6246421"/>
            <a:ext cx="1626919" cy="36813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2585323"/>
          </a:xfrm>
          <a:prstGeom prst="rect">
            <a:avLst/>
          </a:prstGeom>
          <a:noFill/>
        </p:spPr>
        <p:txBody>
          <a:bodyPr wrap="square" rtlCol="0">
            <a:spAutoFit/>
          </a:bodyPr>
          <a:lstStyle/>
          <a:p>
            <a:r>
              <a:rPr lang="it-IT" b="1" u="sng" dirty="0" smtClean="0"/>
              <a:t>Eliminare uno schema/layout</a:t>
            </a:r>
          </a:p>
          <a:p>
            <a:pPr algn="just"/>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Modifica master </a:t>
            </a:r>
            <a:r>
              <a:rPr lang="it-IT" dirty="0" smtClean="0">
                <a:sym typeface="Symbol"/>
              </a:rPr>
              <a:t> </a:t>
            </a:r>
            <a:r>
              <a:rPr lang="it-IT" b="1" dirty="0" smtClean="0">
                <a:sym typeface="Symbol"/>
              </a:rPr>
              <a:t>Elimina</a:t>
            </a:r>
            <a:r>
              <a:rPr lang="it-IT" dirty="0" smtClean="0">
                <a:sym typeface="Symbol"/>
              </a:rPr>
              <a:t>  </a:t>
            </a:r>
            <a:r>
              <a:rPr lang="it-IT" dirty="0" err="1" smtClean="0">
                <a:sym typeface="Symbol"/>
              </a:rPr>
              <a:t>elimina</a:t>
            </a:r>
            <a:r>
              <a:rPr lang="it-IT" dirty="0" smtClean="0">
                <a:sym typeface="Symbol"/>
              </a:rPr>
              <a:t> lo schema (e tutti i relativi layout) o il layout selezionato</a:t>
            </a:r>
          </a:p>
          <a:p>
            <a:pPr algn="just"/>
            <a:r>
              <a:rPr lang="it-IT" u="sng" dirty="0" smtClean="0">
                <a:sym typeface="Symbol"/>
              </a:rPr>
              <a:t>oppure</a:t>
            </a:r>
            <a:r>
              <a:rPr lang="it-IT" dirty="0" smtClean="0">
                <a:sym typeface="Symbol"/>
              </a:rPr>
              <a:t> cliccare con il tasto </a:t>
            </a:r>
            <a:r>
              <a:rPr lang="it-IT" dirty="0" err="1" smtClean="0">
                <a:sym typeface="Symbol"/>
              </a:rPr>
              <a:t>dx</a:t>
            </a:r>
            <a:r>
              <a:rPr lang="it-IT" dirty="0" smtClean="0">
                <a:sym typeface="Symbol"/>
              </a:rPr>
              <a:t> del mouse sullo schema/layout da eliminare  selezionare </a:t>
            </a:r>
            <a:r>
              <a:rPr lang="it-IT" b="1" dirty="0" smtClean="0">
                <a:sym typeface="Symbol"/>
              </a:rPr>
              <a:t>Elimina schema/Elimina layout</a:t>
            </a:r>
            <a:r>
              <a:rPr lang="it-IT" dirty="0" smtClean="0">
                <a:sym typeface="Symbol"/>
              </a:rPr>
              <a:t> (</a:t>
            </a:r>
            <a:r>
              <a:rPr lang="it-IT" u="sng" dirty="0" smtClean="0">
                <a:sym typeface="Symbol"/>
              </a:rPr>
              <a:t>non</a:t>
            </a:r>
            <a:r>
              <a:rPr lang="it-IT" dirty="0" smtClean="0">
                <a:sym typeface="Symbol"/>
              </a:rPr>
              <a:t> attivo se il layout è utilizzato da diapositive)</a:t>
            </a:r>
          </a:p>
          <a:p>
            <a:pPr algn="just"/>
            <a:endParaRPr lang="it-IT" dirty="0" smtClean="0">
              <a:sym typeface="Symbol"/>
            </a:endParaRPr>
          </a:p>
          <a:p>
            <a:pPr algn="just"/>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Modifica master </a:t>
            </a:r>
            <a:r>
              <a:rPr lang="it-IT" dirty="0" smtClean="0">
                <a:sym typeface="Symbol"/>
              </a:rPr>
              <a:t> </a:t>
            </a:r>
            <a:r>
              <a:rPr lang="it-IT" b="1" dirty="0" smtClean="0">
                <a:sym typeface="Symbol"/>
              </a:rPr>
              <a:t>Mantieni</a:t>
            </a:r>
            <a:r>
              <a:rPr lang="it-IT" dirty="0" smtClean="0">
                <a:sym typeface="Symbol"/>
              </a:rPr>
              <a:t>  consente di mantenere lo schema diapositiva selezionato salvato con la presentazione anche se non utilizzato. Se deselezionato richiede se eliminare gli schemi non utilizzati (e tutti i relativi layout)</a:t>
            </a:r>
          </a:p>
        </p:txBody>
      </p:sp>
      <p:sp>
        <p:nvSpPr>
          <p:cNvPr id="3" name="CasellaDiTesto 2"/>
          <p:cNvSpPr txBox="1"/>
          <p:nvPr/>
        </p:nvSpPr>
        <p:spPr>
          <a:xfrm>
            <a:off x="0" y="3788167"/>
            <a:ext cx="9144000" cy="1477328"/>
          </a:xfrm>
          <a:prstGeom prst="rect">
            <a:avLst/>
          </a:prstGeom>
          <a:noFill/>
        </p:spPr>
        <p:txBody>
          <a:bodyPr wrap="square" rtlCol="0">
            <a:spAutoFit/>
          </a:bodyPr>
          <a:lstStyle/>
          <a:p>
            <a:r>
              <a:rPr lang="it-IT" b="1" u="sng" dirty="0" smtClean="0"/>
              <a:t>Rinominare uno schema/layout</a:t>
            </a:r>
          </a:p>
          <a:p>
            <a:pPr algn="just"/>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Modifica master </a:t>
            </a:r>
            <a:r>
              <a:rPr lang="it-IT" dirty="0" smtClean="0">
                <a:sym typeface="Symbol"/>
              </a:rPr>
              <a:t> </a:t>
            </a:r>
            <a:r>
              <a:rPr lang="it-IT" b="1" dirty="0" smtClean="0">
                <a:sym typeface="Symbol"/>
              </a:rPr>
              <a:t>Rinomina </a:t>
            </a:r>
            <a:r>
              <a:rPr lang="it-IT" dirty="0" smtClean="0">
                <a:sym typeface="Symbol"/>
              </a:rPr>
              <a:t> appare la </a:t>
            </a:r>
            <a:r>
              <a:rPr lang="it-IT" i="1" dirty="0" smtClean="0">
                <a:sym typeface="Symbol"/>
              </a:rPr>
              <a:t>finestra di dialogo</a:t>
            </a:r>
            <a:r>
              <a:rPr lang="it-IT" dirty="0" smtClean="0">
                <a:sym typeface="Symbol"/>
              </a:rPr>
              <a:t> </a:t>
            </a:r>
            <a:r>
              <a:rPr lang="it-IT" b="1" dirty="0" smtClean="0">
                <a:sym typeface="Symbol"/>
              </a:rPr>
              <a:t>Rinomina schema/Rinomina layout</a:t>
            </a:r>
            <a:r>
              <a:rPr lang="it-IT" dirty="0" smtClean="0">
                <a:sym typeface="Symbol"/>
              </a:rPr>
              <a:t> che consente la ridenominazione</a:t>
            </a:r>
            <a:endParaRPr lang="it-IT" b="1" dirty="0" smtClean="0">
              <a:sym typeface="Symbol"/>
            </a:endParaRPr>
          </a:p>
          <a:p>
            <a:pPr algn="just"/>
            <a:r>
              <a:rPr lang="it-IT" u="sng" dirty="0" smtClean="0">
                <a:sym typeface="Symbol"/>
              </a:rPr>
              <a:t>oppure</a:t>
            </a:r>
            <a:r>
              <a:rPr lang="it-IT" dirty="0" smtClean="0">
                <a:sym typeface="Symbol"/>
              </a:rPr>
              <a:t> cliccare con il tasto </a:t>
            </a:r>
            <a:r>
              <a:rPr lang="it-IT" dirty="0" err="1" smtClean="0">
                <a:sym typeface="Symbol"/>
              </a:rPr>
              <a:t>dx</a:t>
            </a:r>
            <a:r>
              <a:rPr lang="it-IT" dirty="0" smtClean="0">
                <a:sym typeface="Symbol"/>
              </a:rPr>
              <a:t> del mouse sullo schema/layout da eliminare  selezionare </a:t>
            </a:r>
            <a:r>
              <a:rPr lang="it-IT" b="1" dirty="0" smtClean="0">
                <a:sym typeface="Symbol"/>
              </a:rPr>
              <a:t>Rinomina master/Rinomina layout</a:t>
            </a:r>
            <a:endParaRPr lang="it-IT" dirty="0" smtClean="0">
              <a:sym typeface="Symbol"/>
            </a:endParaRPr>
          </a:p>
        </p:txBody>
      </p:sp>
      <p:pic>
        <p:nvPicPr>
          <p:cNvPr id="1026" name="Picture 2"/>
          <p:cNvPicPr>
            <a:picLocks noChangeAspect="1" noChangeArrowheads="1"/>
          </p:cNvPicPr>
          <p:nvPr/>
        </p:nvPicPr>
        <p:blipFill>
          <a:blip r:embed="rId3" cstate="print"/>
          <a:srcRect/>
          <a:stretch>
            <a:fillRect/>
          </a:stretch>
        </p:blipFill>
        <p:spPr bwMode="auto">
          <a:xfrm>
            <a:off x="1245819" y="5369039"/>
            <a:ext cx="2703271" cy="756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5194909" y="5369039"/>
            <a:ext cx="2703271" cy="756000"/>
          </a:xfrm>
          <a:prstGeom prst="rect">
            <a:avLst/>
          </a:prstGeom>
          <a:noFill/>
          <a:ln w="9525">
            <a:noFill/>
            <a:miter lim="800000"/>
            <a:headEnd/>
            <a:tailEnd/>
          </a:ln>
        </p:spPr>
      </p:pic>
      <p:pic>
        <p:nvPicPr>
          <p:cNvPr id="1035" name="Picture 11"/>
          <p:cNvPicPr>
            <a:picLocks noChangeAspect="1" noChangeArrowheads="1"/>
          </p:cNvPicPr>
          <p:nvPr/>
        </p:nvPicPr>
        <p:blipFill>
          <a:blip r:embed="rId5" cstate="print"/>
          <a:srcRect/>
          <a:stretch>
            <a:fillRect/>
          </a:stretch>
        </p:blipFill>
        <p:spPr bwMode="auto">
          <a:xfrm>
            <a:off x="1953423" y="2541320"/>
            <a:ext cx="5237155" cy="9841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65100" y="268288"/>
            <a:ext cx="8594725" cy="498475"/>
          </a:xfrm>
        </p:spPr>
        <p:txBody>
          <a:bodyPr/>
          <a:lstStyle/>
          <a:p>
            <a:pPr eaLnBrk="1" hangingPunct="1"/>
            <a:r>
              <a:rPr lang="it-IT" sz="2400" dirty="0" smtClean="0">
                <a:latin typeface="Calibri" pitchFamily="34" charset="0"/>
                <a:cs typeface="Calibri" pitchFamily="34" charset="0"/>
              </a:rPr>
              <a:t>POWER POINT È UN PROGRAMMA </a:t>
            </a:r>
            <a:r>
              <a:rPr lang="it-IT" sz="2400" dirty="0" err="1" smtClean="0">
                <a:latin typeface="Calibri" pitchFamily="34" charset="0"/>
                <a:cs typeface="Calibri" pitchFamily="34" charset="0"/>
              </a:rPr>
              <a:t>DI</a:t>
            </a:r>
            <a:r>
              <a:rPr lang="it-IT" sz="2400" dirty="0" smtClean="0">
                <a:latin typeface="Calibri" pitchFamily="34" charset="0"/>
                <a:cs typeface="Calibri" pitchFamily="34" charset="0"/>
              </a:rPr>
              <a:t> GRAFICA </a:t>
            </a:r>
            <a:r>
              <a:rPr lang="it-IT" sz="2400" dirty="0" err="1" smtClean="0">
                <a:latin typeface="Calibri" pitchFamily="34" charset="0"/>
                <a:cs typeface="Calibri" pitchFamily="34" charset="0"/>
              </a:rPr>
              <a:t>DI</a:t>
            </a:r>
            <a:r>
              <a:rPr lang="it-IT" sz="2400" dirty="0" smtClean="0">
                <a:latin typeface="Calibri" pitchFamily="34" charset="0"/>
                <a:cs typeface="Calibri" pitchFamily="34" charset="0"/>
              </a:rPr>
              <a:t> PRESENTAZIONE</a:t>
            </a:r>
          </a:p>
        </p:txBody>
      </p:sp>
      <p:sp>
        <p:nvSpPr>
          <p:cNvPr id="8195" name="Rectangle 4"/>
          <p:cNvSpPr>
            <a:spLocks noGrp="1" noChangeArrowheads="1"/>
          </p:cNvSpPr>
          <p:nvPr>
            <p:ph type="body" idx="1"/>
          </p:nvPr>
        </p:nvSpPr>
        <p:spPr>
          <a:xfrm>
            <a:off x="452438" y="1319213"/>
            <a:ext cx="8266112" cy="3170099"/>
          </a:xfrm>
        </p:spPr>
        <p:txBody>
          <a:bodyPr>
            <a:spAutoFit/>
          </a:bodyPr>
          <a:lstStyle/>
          <a:p>
            <a:pPr eaLnBrk="1" hangingPunct="1">
              <a:buClr>
                <a:schemeClr val="tx1"/>
              </a:buClr>
              <a:buFont typeface="Wingdings" pitchFamily="2" charset="2"/>
              <a:buChar char="ü"/>
            </a:pPr>
            <a:r>
              <a:rPr lang="it-IT" dirty="0" smtClean="0">
                <a:latin typeface="Calibri" pitchFamily="34" charset="0"/>
                <a:cs typeface="Calibri" pitchFamily="34" charset="0"/>
              </a:rPr>
              <a:t>PowerPoint è un software orientato principalmente alla costruzione di presentazioni multimediali.</a:t>
            </a:r>
          </a:p>
          <a:p>
            <a:pPr eaLnBrk="1" hangingPunct="1">
              <a:buClr>
                <a:schemeClr val="tx1"/>
              </a:buClr>
              <a:buFont typeface="Wingdings" pitchFamily="2" charset="2"/>
              <a:buChar char="ü"/>
            </a:pPr>
            <a:r>
              <a:rPr lang="it-IT" dirty="0" smtClean="0">
                <a:latin typeface="Calibri" pitchFamily="34" charset="0"/>
                <a:cs typeface="Calibri" pitchFamily="34" charset="0"/>
              </a:rPr>
              <a:t>Un documento PowerPoint è costituito da una sequenza di diapositive</a:t>
            </a:r>
          </a:p>
          <a:p>
            <a:pPr eaLnBrk="1" hangingPunct="1">
              <a:buClr>
                <a:schemeClr val="tx1"/>
              </a:buClr>
              <a:buFont typeface="Wingdings" pitchFamily="2" charset="2"/>
              <a:buChar char="ü"/>
            </a:pPr>
            <a:r>
              <a:rPr lang="it-IT" dirty="0" smtClean="0">
                <a:latin typeface="Calibri" pitchFamily="34" charset="0"/>
                <a:cs typeface="Calibri" pitchFamily="34" charset="0"/>
              </a:rPr>
              <a:t>Le diapositive di una presentazione sono separate da effetti di transizione e contengono ciascuna oggetti di vario tipo. </a:t>
            </a:r>
          </a:p>
          <a:p>
            <a:pPr eaLnBrk="1" hangingPunct="1">
              <a:buClr>
                <a:schemeClr val="tx1"/>
              </a:buClr>
              <a:buFont typeface="Wingdings" pitchFamily="2" charset="2"/>
              <a:buChar char="ü"/>
            </a:pPr>
            <a:r>
              <a:rPr lang="it-IT" dirty="0" smtClean="0">
                <a:latin typeface="Calibri" pitchFamily="34" charset="0"/>
                <a:cs typeface="Calibri" pitchFamily="34" charset="0"/>
              </a:rPr>
              <a:t>Tra gli oggetti figurano testo, immagini, suoni, animazioni e filmati video. </a:t>
            </a:r>
          </a:p>
          <a:p>
            <a:pPr eaLnBrk="1" hangingPunct="1">
              <a:buClr>
                <a:schemeClr val="tx1"/>
              </a:buClr>
              <a:buFont typeface="Wingdings" pitchFamily="2" charset="2"/>
              <a:buChar char="ü"/>
            </a:pPr>
            <a:r>
              <a:rPr lang="it-IT" dirty="0" smtClean="0">
                <a:latin typeface="Calibri" pitchFamily="34" charset="0"/>
                <a:cs typeface="Calibri" pitchFamily="34" charset="0"/>
              </a:rPr>
              <a:t>Ad ogni oggetto possono essere associate delle proprietà che determinano il modo di apparire e, dove sensato, di comportarsi dell’oggetto stesso.</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1477328"/>
          </a:xfrm>
          <a:prstGeom prst="rect">
            <a:avLst/>
          </a:prstGeom>
          <a:noFill/>
        </p:spPr>
        <p:txBody>
          <a:bodyPr wrap="square" rtlCol="0">
            <a:spAutoFit/>
          </a:bodyPr>
          <a:lstStyle/>
          <a:p>
            <a:r>
              <a:rPr lang="it-IT" b="1" u="sng" dirty="0" smtClean="0"/>
              <a:t>Modificare uno schema</a:t>
            </a:r>
          </a:p>
          <a:p>
            <a:pPr algn="just"/>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Layout Schema diapositiva </a:t>
            </a:r>
            <a:r>
              <a:rPr lang="it-IT" dirty="0" smtClean="0">
                <a:sym typeface="Symbol"/>
              </a:rPr>
              <a:t> </a:t>
            </a:r>
            <a:r>
              <a:rPr lang="it-IT" b="1" dirty="0" smtClean="0">
                <a:sym typeface="Symbol"/>
              </a:rPr>
              <a:t>Layout schema diapositiva </a:t>
            </a:r>
            <a:r>
              <a:rPr lang="it-IT" dirty="0" smtClean="0">
                <a:sym typeface="Symbol"/>
              </a:rPr>
              <a:t> appare l’omonima </a:t>
            </a:r>
            <a:r>
              <a:rPr lang="it-IT" i="1" dirty="0" smtClean="0">
                <a:sym typeface="Symbol"/>
              </a:rPr>
              <a:t>finestra di dialogo</a:t>
            </a:r>
            <a:r>
              <a:rPr lang="it-IT" dirty="0" smtClean="0">
                <a:sym typeface="Symbol"/>
              </a:rPr>
              <a:t> che consente di scegliere gli elementi da includere nello schema: sono attive solo le caselle degli elementi non inclusi; per eliminarli occorre selezionarli direttamente nello schema e premere il tasto CANC</a:t>
            </a:r>
            <a:endParaRPr lang="it-IT" b="1" dirty="0" smtClean="0">
              <a:sym typeface="Symbol"/>
            </a:endParaRPr>
          </a:p>
        </p:txBody>
      </p:sp>
      <p:pic>
        <p:nvPicPr>
          <p:cNvPr id="3" name="Picture 4"/>
          <p:cNvPicPr>
            <a:picLocks noChangeAspect="1" noChangeArrowheads="1"/>
          </p:cNvPicPr>
          <p:nvPr/>
        </p:nvPicPr>
        <p:blipFill>
          <a:blip r:embed="rId2" cstate="print"/>
          <a:srcRect/>
          <a:stretch>
            <a:fillRect/>
          </a:stretch>
        </p:blipFill>
        <p:spPr bwMode="auto">
          <a:xfrm>
            <a:off x="272025" y="1574812"/>
            <a:ext cx="1896000" cy="1512000"/>
          </a:xfrm>
          <a:prstGeom prst="rect">
            <a:avLst/>
          </a:prstGeom>
          <a:noFill/>
          <a:ln w="9525">
            <a:noFill/>
            <a:miter lim="800000"/>
            <a:headEnd/>
            <a:tailEnd/>
          </a:ln>
        </p:spPr>
      </p:pic>
      <p:pic>
        <p:nvPicPr>
          <p:cNvPr id="4" name="Picture 6"/>
          <p:cNvPicPr>
            <a:picLocks noChangeAspect="1" noChangeArrowheads="1"/>
          </p:cNvPicPr>
          <p:nvPr/>
        </p:nvPicPr>
        <p:blipFill>
          <a:blip r:embed="rId3" cstate="print"/>
          <a:srcRect l="28918" t="25249" r="17922" b="9418"/>
          <a:stretch>
            <a:fillRect/>
          </a:stretch>
        </p:blipFill>
        <p:spPr bwMode="auto">
          <a:xfrm>
            <a:off x="6935182" y="1574812"/>
            <a:ext cx="2027004" cy="1512000"/>
          </a:xfrm>
          <a:prstGeom prst="rect">
            <a:avLst/>
          </a:prstGeom>
          <a:noFill/>
          <a:ln w="9525">
            <a:solidFill>
              <a:schemeClr val="bg1">
                <a:lumMod val="50000"/>
              </a:schemeClr>
            </a:solidFill>
            <a:miter lim="800000"/>
            <a:headEnd/>
            <a:tailEnd/>
          </a:ln>
        </p:spPr>
      </p:pic>
      <p:pic>
        <p:nvPicPr>
          <p:cNvPr id="5" name="Picture 7"/>
          <p:cNvPicPr>
            <a:picLocks noChangeAspect="1" noChangeArrowheads="1"/>
          </p:cNvPicPr>
          <p:nvPr/>
        </p:nvPicPr>
        <p:blipFill>
          <a:blip r:embed="rId4" cstate="print"/>
          <a:srcRect/>
          <a:stretch>
            <a:fillRect/>
          </a:stretch>
        </p:blipFill>
        <p:spPr bwMode="auto">
          <a:xfrm>
            <a:off x="4917633" y="1574812"/>
            <a:ext cx="1896001" cy="1512000"/>
          </a:xfrm>
          <a:prstGeom prst="rect">
            <a:avLst/>
          </a:prstGeom>
          <a:noFill/>
          <a:ln w="9525">
            <a:noFill/>
            <a:miter lim="800000"/>
            <a:headEnd/>
            <a:tailEnd/>
          </a:ln>
        </p:spPr>
      </p:pic>
      <p:pic>
        <p:nvPicPr>
          <p:cNvPr id="6" name="Picture 10"/>
          <p:cNvPicPr>
            <a:picLocks noChangeAspect="1" noChangeArrowheads="1"/>
          </p:cNvPicPr>
          <p:nvPr/>
        </p:nvPicPr>
        <p:blipFill>
          <a:blip r:embed="rId5" cstate="print"/>
          <a:srcRect l="28831" t="25106" r="17922" b="8847"/>
          <a:stretch>
            <a:fillRect/>
          </a:stretch>
        </p:blipFill>
        <p:spPr bwMode="auto">
          <a:xfrm>
            <a:off x="2280061" y="1574812"/>
            <a:ext cx="2008381" cy="1512000"/>
          </a:xfrm>
          <a:prstGeom prst="rect">
            <a:avLst/>
          </a:prstGeom>
          <a:noFill/>
          <a:ln w="9525">
            <a:solidFill>
              <a:schemeClr val="bg1">
                <a:lumMod val="50000"/>
              </a:schemeClr>
            </a:solidFill>
            <a:miter lim="800000"/>
            <a:headEnd/>
            <a:tailEnd/>
          </a:ln>
        </p:spPr>
      </p:pic>
      <p:sp>
        <p:nvSpPr>
          <p:cNvPr id="7" name="CasellaDiTesto 6"/>
          <p:cNvSpPr txBox="1"/>
          <p:nvPr/>
        </p:nvSpPr>
        <p:spPr>
          <a:xfrm>
            <a:off x="11875" y="3206338"/>
            <a:ext cx="9144000" cy="1754326"/>
          </a:xfrm>
          <a:prstGeom prst="rect">
            <a:avLst/>
          </a:prstGeom>
          <a:noFill/>
        </p:spPr>
        <p:txBody>
          <a:bodyPr wrap="square" rtlCol="0">
            <a:spAutoFit/>
          </a:bodyPr>
          <a:lstStyle/>
          <a:p>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Modifica tema</a:t>
            </a:r>
            <a:r>
              <a:rPr lang="it-IT" dirty="0" smtClean="0">
                <a:sym typeface="Symbol"/>
              </a:rPr>
              <a:t>  contiene tutti i comandi per modificare la struttura complessiva delle diapositive selezionando un tema, oppure variando le componenti del tema applicato (</a:t>
            </a:r>
            <a:r>
              <a:rPr lang="it-IT" i="1" u="sng" dirty="0" smtClean="0">
                <a:sym typeface="Symbol"/>
              </a:rPr>
              <a:t>analogo ad applicazione/personalizzazione Tema</a:t>
            </a:r>
            <a:r>
              <a:rPr lang="it-IT" dirty="0" smtClean="0">
                <a:sym typeface="Symbol"/>
              </a:rPr>
              <a:t>)</a:t>
            </a:r>
          </a:p>
          <a:p>
            <a:endParaRPr lang="it-IT" dirty="0" smtClean="0">
              <a:sym typeface="Symbol"/>
            </a:endParaRPr>
          </a:p>
          <a:p>
            <a:pPr algn="just"/>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b="1" dirty="0" smtClean="0">
                <a:sym typeface="Symbol"/>
              </a:rPr>
              <a:t> Sfondo </a:t>
            </a:r>
            <a:r>
              <a:rPr lang="it-IT" dirty="0" smtClean="0">
                <a:sym typeface="Symbol"/>
              </a:rPr>
              <a:t> contiene tutti i comandi per modificare lo Stile sfondo dello schema (</a:t>
            </a:r>
            <a:r>
              <a:rPr lang="it-IT" i="1" u="sng" dirty="0" smtClean="0">
                <a:sym typeface="Symbol"/>
              </a:rPr>
              <a:t>analogo a personalizzazione Tema</a:t>
            </a:r>
            <a:r>
              <a:rPr lang="it-IT" dirty="0" smtClean="0">
                <a:sym typeface="Symbol"/>
              </a:rPr>
              <a:t>)</a:t>
            </a:r>
            <a:endParaRPr lang="it-IT"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7849590" cy="2585323"/>
          </a:xfrm>
          <a:prstGeom prst="rect">
            <a:avLst/>
          </a:prstGeom>
          <a:noFill/>
        </p:spPr>
        <p:txBody>
          <a:bodyPr wrap="square" rtlCol="0">
            <a:spAutoFit/>
          </a:bodyPr>
          <a:lstStyle/>
          <a:p>
            <a:r>
              <a:rPr lang="it-IT" b="1" u="sng" dirty="0" smtClean="0"/>
              <a:t>Modificare un layout</a:t>
            </a:r>
          </a:p>
          <a:p>
            <a:pPr algn="just"/>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Layout Schema diapositiva </a:t>
            </a:r>
            <a:r>
              <a:rPr lang="it-IT" dirty="0" smtClean="0">
                <a:sym typeface="Symbol"/>
              </a:rPr>
              <a:t> </a:t>
            </a:r>
            <a:r>
              <a:rPr lang="it-IT" b="1" dirty="0" smtClean="0">
                <a:sym typeface="Symbol"/>
              </a:rPr>
              <a:t>Inserisci segnaposto </a:t>
            </a:r>
            <a:r>
              <a:rPr lang="it-IT" dirty="0" smtClean="0">
                <a:sym typeface="Symbol"/>
              </a:rPr>
              <a:t>(icona) consente di inserire il segnaposto per l’oggetto rappresentato nell’icona</a:t>
            </a:r>
          </a:p>
          <a:p>
            <a:pPr algn="just"/>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Layout Schema diapositiva </a:t>
            </a:r>
            <a:r>
              <a:rPr lang="it-IT" dirty="0" smtClean="0">
                <a:sym typeface="Symbol"/>
              </a:rPr>
              <a:t> </a:t>
            </a:r>
            <a:r>
              <a:rPr lang="it-IT" b="1" dirty="0" smtClean="0">
                <a:sym typeface="Symbol"/>
              </a:rPr>
              <a:t>Inserisci segnaposto </a:t>
            </a:r>
            <a:r>
              <a:rPr lang="it-IT" dirty="0" smtClean="0">
                <a:sym typeface="Symbol"/>
              </a:rPr>
              <a:t>(testo con freccia) consente di selezionare un segnaposto specifico</a:t>
            </a:r>
          </a:p>
          <a:p>
            <a:pPr algn="just"/>
            <a:endParaRPr lang="it-IT" b="1" dirty="0" smtClean="0">
              <a:sym typeface="Symbol"/>
            </a:endParaRPr>
          </a:p>
          <a:p>
            <a:pPr algn="just"/>
            <a:r>
              <a:rPr lang="it-IT" dirty="0" smtClean="0">
                <a:sym typeface="Symbol"/>
              </a:rPr>
              <a:t>Una volta selezionato il tipo di segnaposto, posizionarlo nel layout utilizzando il mouse. È possibile ridimensionare e formattare i segnaposto.</a:t>
            </a:r>
          </a:p>
        </p:txBody>
      </p:sp>
      <p:pic>
        <p:nvPicPr>
          <p:cNvPr id="2050" name="Picture 2"/>
          <p:cNvPicPr>
            <a:picLocks noChangeAspect="1" noChangeArrowheads="1"/>
          </p:cNvPicPr>
          <p:nvPr/>
        </p:nvPicPr>
        <p:blipFill>
          <a:blip r:embed="rId2" cstate="print"/>
          <a:srcRect/>
          <a:stretch>
            <a:fillRect/>
          </a:stretch>
        </p:blipFill>
        <p:spPr bwMode="auto">
          <a:xfrm>
            <a:off x="7880652" y="1662298"/>
            <a:ext cx="1215848" cy="2339686"/>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l="21212" t="5849" r="73333" b="89444"/>
          <a:stretch>
            <a:fillRect/>
          </a:stretch>
        </p:blipFill>
        <p:spPr bwMode="auto">
          <a:xfrm>
            <a:off x="8114504" y="415637"/>
            <a:ext cx="748145" cy="391886"/>
          </a:xfrm>
          <a:prstGeom prst="rect">
            <a:avLst/>
          </a:prstGeom>
          <a:noFill/>
          <a:ln w="9525">
            <a:noFill/>
            <a:miter lim="800000"/>
            <a:headEnd/>
            <a:tailEnd/>
          </a:ln>
        </p:spPr>
      </p:pic>
      <p:pic>
        <p:nvPicPr>
          <p:cNvPr id="6" name="Picture 4"/>
          <p:cNvPicPr>
            <a:picLocks noChangeAspect="1" noChangeArrowheads="1"/>
          </p:cNvPicPr>
          <p:nvPr/>
        </p:nvPicPr>
        <p:blipFill>
          <a:blip r:embed="rId3" cstate="print"/>
          <a:srcRect l="21212" t="10437" r="73333" b="86163"/>
          <a:stretch>
            <a:fillRect/>
          </a:stretch>
        </p:blipFill>
        <p:spPr bwMode="auto">
          <a:xfrm>
            <a:off x="8114504" y="1282535"/>
            <a:ext cx="748145" cy="283029"/>
          </a:xfrm>
          <a:prstGeom prst="rect">
            <a:avLst/>
          </a:prstGeom>
          <a:noFill/>
          <a:ln w="9525">
            <a:noFill/>
            <a:miter lim="800000"/>
            <a:headEnd/>
            <a:tailEnd/>
          </a:ln>
        </p:spPr>
      </p:pic>
      <p:sp>
        <p:nvSpPr>
          <p:cNvPr id="8" name="CasellaDiTesto 7"/>
          <p:cNvSpPr txBox="1"/>
          <p:nvPr/>
        </p:nvSpPr>
        <p:spPr>
          <a:xfrm>
            <a:off x="0" y="2755077"/>
            <a:ext cx="7683335" cy="1754326"/>
          </a:xfrm>
          <a:prstGeom prst="rect">
            <a:avLst/>
          </a:prstGeom>
          <a:noFill/>
        </p:spPr>
        <p:txBody>
          <a:bodyPr wrap="square" rtlCol="0">
            <a:spAutoFit/>
          </a:bodyPr>
          <a:lstStyle/>
          <a:p>
            <a:pPr algn="just"/>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Layout Schema diapositiva </a:t>
            </a:r>
            <a:r>
              <a:rPr lang="it-IT" dirty="0" smtClean="0">
                <a:sym typeface="Symbol"/>
              </a:rPr>
              <a:t> </a:t>
            </a:r>
            <a:r>
              <a:rPr lang="it-IT" i="1" dirty="0" smtClean="0">
                <a:sym typeface="Symbol"/>
              </a:rPr>
              <a:t>casella</a:t>
            </a:r>
            <a:r>
              <a:rPr lang="it-IT" dirty="0" smtClean="0">
                <a:sym typeface="Symbol"/>
              </a:rPr>
              <a:t> </a:t>
            </a:r>
            <a:r>
              <a:rPr lang="it-IT" b="1" dirty="0" smtClean="0">
                <a:sym typeface="Symbol"/>
              </a:rPr>
              <a:t>Titolo</a:t>
            </a:r>
            <a:r>
              <a:rPr lang="it-IT" dirty="0" smtClean="0">
                <a:sym typeface="Symbol"/>
              </a:rPr>
              <a:t>  aggiunge/elimina il segnaposto per il titolo nel layout selezionato</a:t>
            </a:r>
          </a:p>
          <a:p>
            <a:pPr algn="just"/>
            <a:endParaRPr lang="it-IT" dirty="0" smtClean="0">
              <a:sym typeface="Symbol"/>
            </a:endParaRPr>
          </a:p>
          <a:p>
            <a:pPr algn="just"/>
            <a:r>
              <a:rPr lang="it-IT" i="1" dirty="0" smtClean="0"/>
              <a:t>scheda </a:t>
            </a:r>
            <a:r>
              <a:rPr lang="it-IT" b="1" dirty="0" smtClean="0"/>
              <a:t>Schema diapositiva</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Layout Schema diapositiva </a:t>
            </a:r>
            <a:r>
              <a:rPr lang="it-IT" dirty="0" smtClean="0">
                <a:sym typeface="Symbol"/>
              </a:rPr>
              <a:t> </a:t>
            </a:r>
            <a:r>
              <a:rPr lang="it-IT" i="1" dirty="0" smtClean="0">
                <a:sym typeface="Symbol"/>
              </a:rPr>
              <a:t>casella</a:t>
            </a:r>
            <a:r>
              <a:rPr lang="it-IT" dirty="0" smtClean="0">
                <a:sym typeface="Symbol"/>
              </a:rPr>
              <a:t> </a:t>
            </a:r>
            <a:r>
              <a:rPr lang="it-IT" b="1" dirty="0" smtClean="0">
                <a:sym typeface="Symbol"/>
              </a:rPr>
              <a:t>Piè di pagina</a:t>
            </a:r>
            <a:r>
              <a:rPr lang="it-IT" dirty="0" smtClean="0">
                <a:sym typeface="Symbol"/>
              </a:rPr>
              <a:t>  aggiunge/elimina i segnaposto per i piè di pagina (data, piè di pagina, numero diapositiva), solo se inseriti nel relativo schema diapositiva</a:t>
            </a:r>
            <a:endParaRPr lang="it-IT" dirty="0"/>
          </a:p>
        </p:txBody>
      </p:sp>
      <p:sp>
        <p:nvSpPr>
          <p:cNvPr id="9" name="CasellaDiTesto 8"/>
          <p:cNvSpPr txBox="1"/>
          <p:nvPr/>
        </p:nvSpPr>
        <p:spPr>
          <a:xfrm>
            <a:off x="0" y="4809503"/>
            <a:ext cx="9144000" cy="923330"/>
          </a:xfrm>
          <a:prstGeom prst="rect">
            <a:avLst/>
          </a:prstGeom>
          <a:noFill/>
        </p:spPr>
        <p:txBody>
          <a:bodyPr wrap="square" rtlCol="0">
            <a:spAutoFit/>
          </a:bodyPr>
          <a:lstStyle/>
          <a:p>
            <a:pPr algn="just"/>
            <a:r>
              <a:rPr lang="it-IT" dirty="0" smtClean="0"/>
              <a:t>È possibile inserire </a:t>
            </a:r>
            <a:r>
              <a:rPr lang="it-IT" u="sng" dirty="0" smtClean="0"/>
              <a:t>elementi grafici/di testo (logo azienda, nome relatore, …) visualizzati su ogni diapositiva </a:t>
            </a:r>
            <a:r>
              <a:rPr lang="it-IT" dirty="0" smtClean="0"/>
              <a:t>a cui verrà applicato il layout che li contiene. Se inseriti in uno schema verranno riportati in ogni suo layout.</a:t>
            </a:r>
            <a:endParaRPr lang="it-IT" dirty="0"/>
          </a:p>
        </p:txBody>
      </p:sp>
      <p:pic>
        <p:nvPicPr>
          <p:cNvPr id="2053" name="Picture 5"/>
          <p:cNvPicPr>
            <a:picLocks noChangeAspect="1" noChangeArrowheads="1"/>
          </p:cNvPicPr>
          <p:nvPr/>
        </p:nvPicPr>
        <p:blipFill>
          <a:blip r:embed="rId4" cstate="print"/>
          <a:srcRect/>
          <a:stretch>
            <a:fillRect/>
          </a:stretch>
        </p:blipFill>
        <p:spPr bwMode="auto">
          <a:xfrm>
            <a:off x="3859483" y="5479994"/>
            <a:ext cx="1957346" cy="1188000"/>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6258297" y="5479994"/>
            <a:ext cx="1957346" cy="118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1754326"/>
          </a:xfrm>
          <a:prstGeom prst="rect">
            <a:avLst/>
          </a:prstGeom>
        </p:spPr>
        <p:txBody>
          <a:bodyPr wrap="square">
            <a:spAutoFit/>
          </a:bodyPr>
          <a:lstStyle/>
          <a:p>
            <a:r>
              <a:rPr lang="it-IT" b="1" u="sng" dirty="0" smtClean="0"/>
              <a:t>Salvare uno schema personalizzato</a:t>
            </a:r>
          </a:p>
          <a:p>
            <a:pPr algn="just"/>
            <a:r>
              <a:rPr lang="it-IT" dirty="0" smtClean="0"/>
              <a:t>Terminata la personalizzazione dello schema/layout, al fine di poterlo utilizzare in altre presentazioni è necessario </a:t>
            </a:r>
            <a:r>
              <a:rPr lang="it-IT" u="sng" dirty="0" smtClean="0"/>
              <a:t>salvare la presentazione come modello</a:t>
            </a:r>
            <a:r>
              <a:rPr lang="it-IT" dirty="0" smtClean="0"/>
              <a:t>. È quindi possibile utilizzare il modello per creare una nuova presentazione.</a:t>
            </a:r>
            <a:endParaRPr lang="it-IT" u="sng" dirty="0" smtClean="0"/>
          </a:p>
          <a:p>
            <a:pPr algn="just"/>
            <a:r>
              <a:rPr lang="it-IT" dirty="0" smtClean="0"/>
              <a:t>I file modello hanno un formato speciale (estensione </a:t>
            </a:r>
            <a:r>
              <a:rPr lang="it-IT" dirty="0" err="1" smtClean="0"/>
              <a:t>potx</a:t>
            </a:r>
            <a:r>
              <a:rPr lang="it-IT" dirty="0" smtClean="0"/>
              <a:t>). Se salvati nel </a:t>
            </a:r>
            <a:r>
              <a:rPr lang="it-IT" u="sng" dirty="0" smtClean="0"/>
              <a:t>percorso predefinito</a:t>
            </a:r>
            <a:r>
              <a:rPr lang="it-IT" dirty="0" smtClean="0"/>
              <a:t>, i modelli personalizzati verranno visualizzati nella raccolta Nuova presentazione.</a:t>
            </a:r>
          </a:p>
        </p:txBody>
      </p:sp>
      <p:sp>
        <p:nvSpPr>
          <p:cNvPr id="3" name="Rettangolo 2"/>
          <p:cNvSpPr/>
          <p:nvPr/>
        </p:nvSpPr>
        <p:spPr>
          <a:xfrm>
            <a:off x="0" y="1805049"/>
            <a:ext cx="9144000" cy="923330"/>
          </a:xfrm>
          <a:prstGeom prst="rect">
            <a:avLst/>
          </a:prstGeom>
        </p:spPr>
        <p:txBody>
          <a:bodyPr wrap="square">
            <a:spAutoFit/>
          </a:bodyPr>
          <a:lstStyle/>
          <a:p>
            <a:pPr algn="just"/>
            <a:r>
              <a:rPr lang="it-IT" b="1" dirty="0" smtClean="0"/>
              <a:t>pulsante Microsoft Office </a:t>
            </a:r>
            <a:r>
              <a:rPr lang="it-IT" dirty="0" smtClean="0">
                <a:sym typeface="Symbol"/>
              </a:rPr>
              <a:t> </a:t>
            </a:r>
            <a:r>
              <a:rPr lang="it-IT" b="1" dirty="0" smtClean="0">
                <a:sym typeface="Symbol"/>
              </a:rPr>
              <a:t>Salva con nome </a:t>
            </a:r>
            <a:r>
              <a:rPr lang="it-IT" dirty="0" smtClean="0">
                <a:sym typeface="Symbol"/>
              </a:rPr>
              <a:t> </a:t>
            </a:r>
            <a:r>
              <a:rPr lang="it-IT" b="1" dirty="0" smtClean="0">
                <a:sym typeface="Symbol"/>
              </a:rPr>
              <a:t>Altri formati </a:t>
            </a:r>
            <a:r>
              <a:rPr lang="it-IT" dirty="0" smtClean="0">
                <a:sym typeface="Symbol"/>
              </a:rPr>
              <a:t> si apre la finestra </a:t>
            </a:r>
            <a:r>
              <a:rPr lang="it-IT" b="1" dirty="0" smtClean="0">
                <a:sym typeface="Symbol"/>
              </a:rPr>
              <a:t>Salva con nome </a:t>
            </a:r>
            <a:r>
              <a:rPr lang="it-IT" dirty="0" smtClean="0">
                <a:sym typeface="Symbol"/>
              </a:rPr>
              <a:t> selezionare come </a:t>
            </a:r>
            <a:r>
              <a:rPr lang="it-IT" b="1" dirty="0" smtClean="0">
                <a:sym typeface="Symbol"/>
              </a:rPr>
              <a:t>Tipo di file </a:t>
            </a:r>
            <a:r>
              <a:rPr lang="it-IT" i="1" dirty="0" smtClean="0">
                <a:sym typeface="Symbol"/>
              </a:rPr>
              <a:t>Modello di PowerPoint (*.</a:t>
            </a:r>
            <a:r>
              <a:rPr lang="it-IT" i="1" dirty="0" err="1" smtClean="0">
                <a:sym typeface="Symbol"/>
              </a:rPr>
              <a:t>potx</a:t>
            </a:r>
            <a:r>
              <a:rPr lang="it-IT" i="1" dirty="0" smtClean="0">
                <a:sym typeface="Symbol"/>
              </a:rPr>
              <a:t>)</a:t>
            </a:r>
            <a:r>
              <a:rPr lang="it-IT" dirty="0" smtClean="0">
                <a:sym typeface="Symbol"/>
              </a:rPr>
              <a:t> e digitare il nome del modello in </a:t>
            </a:r>
            <a:r>
              <a:rPr lang="it-IT" i="1" dirty="0" smtClean="0">
                <a:sym typeface="Symbol"/>
              </a:rPr>
              <a:t>Nome file</a:t>
            </a:r>
            <a:r>
              <a:rPr lang="it-IT" dirty="0" smtClean="0">
                <a:sym typeface="Symbol"/>
              </a:rPr>
              <a:t>.</a:t>
            </a:r>
            <a:endParaRPr lang="it-IT" i="1" dirty="0" smtClean="0"/>
          </a:p>
        </p:txBody>
      </p:sp>
      <p:pic>
        <p:nvPicPr>
          <p:cNvPr id="3075" name="Picture 3"/>
          <p:cNvPicPr>
            <a:picLocks noChangeAspect="1" noChangeArrowheads="1"/>
          </p:cNvPicPr>
          <p:nvPr/>
        </p:nvPicPr>
        <p:blipFill>
          <a:blip r:embed="rId2" cstate="print"/>
          <a:srcRect/>
          <a:stretch>
            <a:fillRect/>
          </a:stretch>
        </p:blipFill>
        <p:spPr bwMode="auto">
          <a:xfrm>
            <a:off x="1840614" y="3096794"/>
            <a:ext cx="5462773" cy="3468651"/>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0"/>
            <a:ext cx="9144000" cy="400110"/>
          </a:xfrm>
          <a:prstGeom prst="rect">
            <a:avLst/>
          </a:prstGeom>
          <a:noFill/>
          <a:ln w="9525">
            <a:noFill/>
            <a:miter lim="800000"/>
            <a:headEnd/>
            <a:tailEnd/>
          </a:ln>
          <a:effectLst/>
        </p:spPr>
        <p:txBody>
          <a:bodyPr wrap="square">
            <a:spAutoFit/>
          </a:bodyPr>
          <a:lstStyle/>
          <a:p>
            <a:pPr algn="l">
              <a:spcBef>
                <a:spcPct val="50000"/>
              </a:spcBef>
            </a:pPr>
            <a:r>
              <a:rPr lang="it-IT" sz="2000" dirty="0" smtClean="0">
                <a:solidFill>
                  <a:srgbClr val="0000FF"/>
                </a:solidFill>
              </a:rPr>
              <a:t>Esempio: utilizzo di tema e layout</a:t>
            </a:r>
            <a:endParaRPr lang="it-IT" sz="2000" dirty="0">
              <a:solidFill>
                <a:srgbClr val="0000FF"/>
              </a:solidFill>
            </a:endParaRPr>
          </a:p>
        </p:txBody>
      </p:sp>
      <p:pic>
        <p:nvPicPr>
          <p:cNvPr id="4100" name="Picture 4"/>
          <p:cNvPicPr>
            <a:picLocks noChangeAspect="1" noChangeArrowheads="1"/>
          </p:cNvPicPr>
          <p:nvPr/>
        </p:nvPicPr>
        <p:blipFill>
          <a:blip r:embed="rId2" cstate="print"/>
          <a:srcRect l="30709" t="20969" r="13506" b="9418"/>
          <a:stretch>
            <a:fillRect/>
          </a:stretch>
        </p:blipFill>
        <p:spPr bwMode="auto">
          <a:xfrm>
            <a:off x="830408" y="1199398"/>
            <a:ext cx="3327202" cy="2520000"/>
          </a:xfrm>
          <a:prstGeom prst="rect">
            <a:avLst/>
          </a:prstGeom>
          <a:noFill/>
          <a:ln w="9525">
            <a:noFill/>
            <a:miter lim="800000"/>
            <a:headEnd/>
            <a:tailEnd/>
          </a:ln>
        </p:spPr>
      </p:pic>
      <p:pic>
        <p:nvPicPr>
          <p:cNvPr id="4101" name="Picture 5"/>
          <p:cNvPicPr>
            <a:picLocks noChangeAspect="1" noChangeArrowheads="1"/>
          </p:cNvPicPr>
          <p:nvPr/>
        </p:nvPicPr>
        <p:blipFill>
          <a:blip r:embed="rId3" cstate="print"/>
          <a:srcRect l="30260" t="20935" r="13983" b="9452"/>
          <a:stretch>
            <a:fillRect/>
          </a:stretch>
        </p:blipFill>
        <p:spPr bwMode="auto">
          <a:xfrm>
            <a:off x="4988018" y="1199398"/>
            <a:ext cx="3325573" cy="2520000"/>
          </a:xfrm>
          <a:prstGeom prst="rect">
            <a:avLst/>
          </a:prstGeom>
          <a:noFill/>
          <a:ln w="9525">
            <a:noFill/>
            <a:miter lim="800000"/>
            <a:headEnd/>
            <a:tailEnd/>
          </a:ln>
        </p:spPr>
      </p:pic>
      <p:pic>
        <p:nvPicPr>
          <p:cNvPr id="4102" name="Picture 6"/>
          <p:cNvPicPr>
            <a:picLocks noChangeAspect="1" noChangeArrowheads="1"/>
          </p:cNvPicPr>
          <p:nvPr/>
        </p:nvPicPr>
        <p:blipFill>
          <a:blip r:embed="rId4" cstate="print"/>
          <a:srcRect l="30216" t="20969" r="13507" b="9133"/>
          <a:stretch>
            <a:fillRect/>
          </a:stretch>
        </p:blipFill>
        <p:spPr bwMode="auto">
          <a:xfrm>
            <a:off x="812850" y="4144476"/>
            <a:ext cx="3342857" cy="2520000"/>
          </a:xfrm>
          <a:prstGeom prst="rect">
            <a:avLst/>
          </a:prstGeom>
          <a:noFill/>
          <a:ln w="9525">
            <a:noFill/>
            <a:miter lim="800000"/>
            <a:headEnd/>
            <a:tailEnd/>
          </a:ln>
        </p:spPr>
      </p:pic>
      <p:pic>
        <p:nvPicPr>
          <p:cNvPr id="4103" name="Picture 7"/>
          <p:cNvPicPr>
            <a:picLocks noChangeAspect="1" noChangeArrowheads="1"/>
          </p:cNvPicPr>
          <p:nvPr/>
        </p:nvPicPr>
        <p:blipFill>
          <a:blip r:embed="rId5" cstate="print"/>
          <a:srcRect l="30217" t="21078" r="13636" b="9595"/>
          <a:stretch>
            <a:fillRect/>
          </a:stretch>
        </p:blipFill>
        <p:spPr bwMode="auto">
          <a:xfrm>
            <a:off x="4968557" y="4144476"/>
            <a:ext cx="3362592" cy="2520000"/>
          </a:xfrm>
          <a:prstGeom prst="rect">
            <a:avLst/>
          </a:prstGeom>
          <a:noFill/>
          <a:ln w="9525">
            <a:noFill/>
            <a:miter lim="800000"/>
            <a:headEnd/>
            <a:tailEnd/>
          </a:ln>
        </p:spPr>
      </p:pic>
      <p:sp>
        <p:nvSpPr>
          <p:cNvPr id="12" name="CasellaDiTesto 11"/>
          <p:cNvSpPr txBox="1"/>
          <p:nvPr/>
        </p:nvSpPr>
        <p:spPr>
          <a:xfrm>
            <a:off x="0" y="403761"/>
            <a:ext cx="4941802" cy="369332"/>
          </a:xfrm>
          <a:prstGeom prst="rect">
            <a:avLst/>
          </a:prstGeom>
          <a:noFill/>
        </p:spPr>
        <p:txBody>
          <a:bodyPr wrap="none" rtlCol="0">
            <a:spAutoFit/>
          </a:bodyPr>
          <a:lstStyle/>
          <a:p>
            <a:r>
              <a:rPr lang="it-IT" dirty="0" smtClean="0"/>
              <a:t>Creata una nuova presentazione con Tema Loggia.</a:t>
            </a:r>
            <a:endParaRPr lang="it-IT" dirty="0"/>
          </a:p>
        </p:txBody>
      </p:sp>
      <p:cxnSp>
        <p:nvCxnSpPr>
          <p:cNvPr id="16" name="Connettore 1 15"/>
          <p:cNvCxnSpPr/>
          <p:nvPr/>
        </p:nvCxnSpPr>
        <p:spPr>
          <a:xfrm flipH="1">
            <a:off x="4572000" y="938151"/>
            <a:ext cx="23751" cy="59198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3356668" y="1199398"/>
            <a:ext cx="2430665" cy="369332"/>
          </a:xfrm>
          <a:prstGeom prst="rect">
            <a:avLst/>
          </a:prstGeom>
          <a:solidFill>
            <a:schemeClr val="bg1"/>
          </a:solidFill>
        </p:spPr>
        <p:txBody>
          <a:bodyPr wrap="none" rtlCol="0">
            <a:spAutoFit/>
          </a:bodyPr>
          <a:lstStyle/>
          <a:p>
            <a:pPr algn="ctr"/>
            <a:r>
              <a:rPr lang="it-IT" dirty="0" smtClean="0"/>
              <a:t>layout diapositiva titolo</a:t>
            </a:r>
            <a:endParaRPr lang="it-IT" dirty="0"/>
          </a:p>
        </p:txBody>
      </p:sp>
      <p:sp>
        <p:nvSpPr>
          <p:cNvPr id="14" name="CasellaDiTesto 13"/>
          <p:cNvSpPr txBox="1"/>
          <p:nvPr/>
        </p:nvSpPr>
        <p:spPr>
          <a:xfrm>
            <a:off x="3295240" y="4144476"/>
            <a:ext cx="2553520" cy="369332"/>
          </a:xfrm>
          <a:prstGeom prst="rect">
            <a:avLst/>
          </a:prstGeom>
          <a:solidFill>
            <a:schemeClr val="bg1"/>
          </a:solidFill>
        </p:spPr>
        <p:txBody>
          <a:bodyPr wrap="none" rtlCol="0">
            <a:spAutoFit/>
          </a:bodyPr>
          <a:lstStyle/>
          <a:p>
            <a:pPr algn="ctr"/>
            <a:r>
              <a:rPr lang="it-IT" dirty="0" smtClean="0"/>
              <a:t>layout titolo e contenuto</a:t>
            </a:r>
            <a:endParaRPr lang="it-IT"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l="30303" t="21112" r="13506" b="9133"/>
          <a:stretch>
            <a:fillRect/>
          </a:stretch>
        </p:blipFill>
        <p:spPr bwMode="auto">
          <a:xfrm>
            <a:off x="813154" y="380000"/>
            <a:ext cx="3344539" cy="2520000"/>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l="30260" t="20935" r="13636" b="9737"/>
          <a:stretch>
            <a:fillRect/>
          </a:stretch>
        </p:blipFill>
        <p:spPr bwMode="auto">
          <a:xfrm>
            <a:off x="4970847" y="380000"/>
            <a:ext cx="3360000" cy="2520000"/>
          </a:xfrm>
          <a:prstGeom prst="rect">
            <a:avLst/>
          </a:prstGeom>
          <a:noFill/>
          <a:ln w="9525">
            <a:noFill/>
            <a:miter lim="800000"/>
            <a:headEnd/>
            <a:tailEnd/>
          </a:ln>
        </p:spPr>
      </p:pic>
      <p:cxnSp>
        <p:nvCxnSpPr>
          <p:cNvPr id="5" name="Connettore 1 4"/>
          <p:cNvCxnSpPr/>
          <p:nvPr/>
        </p:nvCxnSpPr>
        <p:spPr>
          <a:xfrm flipH="1">
            <a:off x="4572002" y="0"/>
            <a:ext cx="27513" cy="685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a:blip r:embed="rId4" cstate="print"/>
          <a:srcRect l="30216" t="21112" r="13247" b="9560"/>
          <a:stretch>
            <a:fillRect/>
          </a:stretch>
        </p:blipFill>
        <p:spPr bwMode="auto">
          <a:xfrm>
            <a:off x="813154" y="3610099"/>
            <a:ext cx="3385926" cy="2520000"/>
          </a:xfrm>
          <a:prstGeom prst="rect">
            <a:avLst/>
          </a:prstGeom>
          <a:noFill/>
          <a:ln w="9525">
            <a:noFill/>
            <a:miter lim="800000"/>
            <a:headEnd/>
            <a:tailEnd/>
          </a:ln>
        </p:spPr>
      </p:pic>
      <p:pic>
        <p:nvPicPr>
          <p:cNvPr id="5126" name="Picture 6"/>
          <p:cNvPicPr>
            <a:picLocks noChangeAspect="1" noChangeArrowheads="1"/>
          </p:cNvPicPr>
          <p:nvPr/>
        </p:nvPicPr>
        <p:blipFill>
          <a:blip r:embed="rId5" cstate="print"/>
          <a:srcRect l="30130" t="20827" r="13333" b="9132"/>
          <a:stretch>
            <a:fillRect/>
          </a:stretch>
        </p:blipFill>
        <p:spPr bwMode="auto">
          <a:xfrm>
            <a:off x="4979401" y="3610099"/>
            <a:ext cx="3351446" cy="2520000"/>
          </a:xfrm>
          <a:prstGeom prst="rect">
            <a:avLst/>
          </a:prstGeom>
          <a:noFill/>
          <a:ln w="9525">
            <a:noFill/>
            <a:miter lim="800000"/>
            <a:headEnd/>
            <a:tailEnd/>
          </a:ln>
        </p:spPr>
      </p:pic>
      <p:sp>
        <p:nvSpPr>
          <p:cNvPr id="4" name="CasellaDiTesto 3"/>
          <p:cNvSpPr txBox="1"/>
          <p:nvPr/>
        </p:nvSpPr>
        <p:spPr>
          <a:xfrm>
            <a:off x="3873828" y="380000"/>
            <a:ext cx="1396344" cy="369332"/>
          </a:xfrm>
          <a:prstGeom prst="rect">
            <a:avLst/>
          </a:prstGeom>
          <a:solidFill>
            <a:schemeClr val="bg1"/>
          </a:solidFill>
        </p:spPr>
        <p:txBody>
          <a:bodyPr wrap="none" rtlCol="0">
            <a:spAutoFit/>
          </a:bodyPr>
          <a:lstStyle/>
          <a:p>
            <a:pPr algn="ctr"/>
            <a:r>
              <a:rPr lang="it-IT" dirty="0" smtClean="0"/>
              <a:t>layout vuota</a:t>
            </a:r>
            <a:endParaRPr lang="it-IT" dirty="0"/>
          </a:p>
        </p:txBody>
      </p:sp>
      <p:sp>
        <p:nvSpPr>
          <p:cNvPr id="8" name="CasellaDiTesto 7"/>
          <p:cNvSpPr txBox="1"/>
          <p:nvPr/>
        </p:nvSpPr>
        <p:spPr>
          <a:xfrm>
            <a:off x="2991888" y="3610099"/>
            <a:ext cx="3160224" cy="369332"/>
          </a:xfrm>
          <a:prstGeom prst="rect">
            <a:avLst/>
          </a:prstGeom>
          <a:solidFill>
            <a:schemeClr val="bg1"/>
          </a:solidFill>
        </p:spPr>
        <p:txBody>
          <a:bodyPr wrap="none" rtlCol="0">
            <a:spAutoFit/>
          </a:bodyPr>
          <a:lstStyle/>
          <a:p>
            <a:pPr algn="ctr"/>
            <a:r>
              <a:rPr lang="it-IT" dirty="0" smtClean="0"/>
              <a:t>layout immagine con didascalia</a:t>
            </a:r>
            <a:endParaRPr lang="it-IT"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573792" y="1116281"/>
            <a:ext cx="8570208" cy="5201640"/>
          </a:xfrm>
          <a:prstGeom prst="rect">
            <a:avLst/>
          </a:prstGeom>
          <a:noFill/>
          <a:ln w="9525">
            <a:noFill/>
            <a:miter lim="800000"/>
            <a:headEnd/>
            <a:tailEnd/>
          </a:ln>
        </p:spPr>
      </p:pic>
      <p:sp>
        <p:nvSpPr>
          <p:cNvPr id="3" name="CasellaDiTesto 2"/>
          <p:cNvSpPr txBox="1"/>
          <p:nvPr/>
        </p:nvSpPr>
        <p:spPr>
          <a:xfrm>
            <a:off x="537739" y="570016"/>
            <a:ext cx="2914644" cy="369332"/>
          </a:xfrm>
          <a:prstGeom prst="rect">
            <a:avLst/>
          </a:prstGeom>
          <a:solidFill>
            <a:schemeClr val="bg1"/>
          </a:solidFill>
        </p:spPr>
        <p:txBody>
          <a:bodyPr wrap="none" rtlCol="0">
            <a:spAutoFit/>
          </a:bodyPr>
          <a:lstStyle/>
          <a:p>
            <a:pPr algn="ctr"/>
            <a:r>
              <a:rPr lang="it-IT" dirty="0" smtClean="0"/>
              <a:t>Struttura della presentazione</a:t>
            </a:r>
            <a:endParaRPr lang="it-IT"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dirty="0" smtClean="0">
                <a:solidFill>
                  <a:srgbClr val="FF0000"/>
                </a:solidFill>
              </a:rPr>
              <a:t>EDITING </a:t>
            </a:r>
            <a:r>
              <a:rPr lang="it-IT" sz="2200" dirty="0" err="1" smtClean="0">
                <a:solidFill>
                  <a:srgbClr val="FF0000"/>
                </a:solidFill>
              </a:rPr>
              <a:t>DI</a:t>
            </a:r>
            <a:r>
              <a:rPr lang="it-IT" sz="2200" dirty="0" smtClean="0">
                <a:solidFill>
                  <a:srgbClr val="FF0000"/>
                </a:solidFill>
              </a:rPr>
              <a:t> UNA PRESENTAZIONE</a:t>
            </a:r>
            <a:endParaRPr lang="it-IT" sz="2200" dirty="0">
              <a:solidFill>
                <a:srgbClr val="FF0000"/>
              </a:solidFill>
            </a:endParaRPr>
          </a:p>
        </p:txBody>
      </p:sp>
      <p:sp>
        <p:nvSpPr>
          <p:cNvPr id="3" name="CasellaDiTesto 2"/>
          <p:cNvSpPr txBox="1"/>
          <p:nvPr/>
        </p:nvSpPr>
        <p:spPr>
          <a:xfrm>
            <a:off x="1767600" y="617525"/>
            <a:ext cx="5608800" cy="1586140"/>
          </a:xfrm>
          <a:prstGeom prst="rect">
            <a:avLst/>
          </a:prstGeom>
          <a:solidFill>
            <a:schemeClr val="bg1"/>
          </a:solidFill>
          <a:ln w="9525">
            <a:solidFill>
              <a:schemeClr val="tx1"/>
            </a:solidFill>
            <a:miter lim="800000"/>
            <a:headEnd/>
            <a:tailEnd/>
          </a:ln>
          <a:effectLst>
            <a:outerShdw dist="107763" dir="2700000" algn="ctr" rotWithShape="0">
              <a:schemeClr val="bg2"/>
            </a:outerShdw>
          </a:effectLst>
        </p:spPr>
        <p:txBody>
          <a:bodyPr vert="horz" wrap="square" lIns="252000" tIns="252000" rIns="252000" bIns="252000" numCol="1" anchor="t" anchorCtr="0" compatLnSpc="1">
            <a:prstTxWarp prst="textNoShape">
              <a:avLst/>
            </a:prstTxWarp>
            <a:spAutoFit/>
          </a:bodyPr>
          <a:lstStyle/>
          <a:p>
            <a:pPr marL="381000" indent="-381000" algn="just" fontAlgn="base">
              <a:spcBef>
                <a:spcPct val="50000"/>
              </a:spcBef>
              <a:spcAft>
                <a:spcPct val="0"/>
              </a:spcAft>
              <a:buFontTx/>
              <a:buAutoNum type="arabicPeriod"/>
              <a:defRPr/>
            </a:pPr>
            <a:r>
              <a:rPr lang="it-IT" sz="2000" dirty="0" smtClean="0">
                <a:latin typeface="Calibri" pitchFamily="34" charset="0"/>
                <a:cs typeface="Calibri" pitchFamily="34" charset="0"/>
              </a:rPr>
              <a:t>Utilizzo dei segnaposti</a:t>
            </a:r>
          </a:p>
          <a:p>
            <a:pPr marL="381000" indent="-381000" algn="just" fontAlgn="base">
              <a:spcBef>
                <a:spcPct val="50000"/>
              </a:spcBef>
              <a:spcAft>
                <a:spcPct val="0"/>
              </a:spcAft>
              <a:buFontTx/>
              <a:buAutoNum type="arabicPeriod"/>
              <a:defRPr/>
            </a:pPr>
            <a:r>
              <a:rPr lang="it-IT" sz="2000" dirty="0" smtClean="0">
                <a:latin typeface="Calibri" pitchFamily="34" charset="0"/>
                <a:cs typeface="Calibri" pitchFamily="34" charset="0"/>
              </a:rPr>
              <a:t>Inserimento di contenuto utilizzando i comandi della scheda Inserisci</a:t>
            </a:r>
          </a:p>
        </p:txBody>
      </p:sp>
      <p:sp>
        <p:nvSpPr>
          <p:cNvPr id="4" name="CasellaDiTesto 3"/>
          <p:cNvSpPr txBox="1"/>
          <p:nvPr/>
        </p:nvSpPr>
        <p:spPr>
          <a:xfrm>
            <a:off x="0" y="3016334"/>
            <a:ext cx="9144000" cy="2585323"/>
          </a:xfrm>
          <a:prstGeom prst="rect">
            <a:avLst/>
          </a:prstGeom>
          <a:noFill/>
        </p:spPr>
        <p:txBody>
          <a:bodyPr wrap="square" rtlCol="0">
            <a:spAutoFit/>
          </a:bodyPr>
          <a:lstStyle/>
          <a:p>
            <a:pPr marL="342900" indent="-342900" algn="just">
              <a:buFont typeface="+mj-lt"/>
              <a:buAutoNum type="arabicPeriod"/>
            </a:pPr>
            <a:r>
              <a:rPr lang="it-IT" dirty="0" smtClean="0"/>
              <a:t>L’utilizzo di layout strutturati con segnaposti</a:t>
            </a:r>
          </a:p>
          <a:p>
            <a:pPr marL="800100" lvl="1" indent="-342900" algn="just">
              <a:buFont typeface="Arial" pitchFamily="34" charset="0"/>
              <a:buChar char="•"/>
            </a:pPr>
            <a:r>
              <a:rPr lang="it-IT" dirty="0" smtClean="0"/>
              <a:t>facilita la creazione di una presentazione graficamente uniforme e guida l’inserimento di testo ed oggetti</a:t>
            </a:r>
          </a:p>
          <a:p>
            <a:pPr marL="800100" lvl="1" indent="-342900" algn="just">
              <a:buFont typeface="Arial" pitchFamily="34" charset="0"/>
              <a:buChar char="•"/>
            </a:pPr>
            <a:r>
              <a:rPr lang="it-IT" dirty="0" smtClean="0"/>
              <a:t>non esclude l’inserimento di oggetti non inclusi nel layout selezionato</a:t>
            </a:r>
          </a:p>
          <a:p>
            <a:pPr marL="800100" lvl="1" indent="-342900" algn="just">
              <a:buFont typeface="Arial" pitchFamily="34" charset="0"/>
              <a:buChar char="•"/>
            </a:pPr>
            <a:r>
              <a:rPr lang="it-IT" dirty="0" smtClean="0"/>
              <a:t>il testo inserito nei segnaposti viene visualizzato in visualizzazione struttura mantenendo la gerarchia</a:t>
            </a:r>
          </a:p>
          <a:p>
            <a:pPr marL="800100" lvl="1" indent="-342900" algn="just"/>
            <a:endParaRPr lang="it-IT" dirty="0" smtClean="0"/>
          </a:p>
          <a:p>
            <a:pPr marL="342900" indent="-342900" algn="just">
              <a:buFont typeface="+mj-lt"/>
              <a:buAutoNum type="arabicPeriod" startAt="2"/>
            </a:pPr>
            <a:r>
              <a:rPr lang="it-IT" dirty="0" smtClean="0"/>
              <a:t>La scheda Inserisci presenta anche comandi per l’inserimento di oggetti non previsti nella gestione tramite i segnaposti</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Utilizzo di segnaposti</a:t>
            </a:r>
          </a:p>
        </p:txBody>
      </p:sp>
      <p:sp>
        <p:nvSpPr>
          <p:cNvPr id="3" name="CasellaDiTesto 2"/>
          <p:cNvSpPr txBox="1"/>
          <p:nvPr/>
        </p:nvSpPr>
        <p:spPr>
          <a:xfrm>
            <a:off x="0" y="427511"/>
            <a:ext cx="6626431" cy="646331"/>
          </a:xfrm>
          <a:prstGeom prst="rect">
            <a:avLst/>
          </a:prstGeom>
          <a:noFill/>
        </p:spPr>
        <p:txBody>
          <a:bodyPr wrap="square" rtlCol="0">
            <a:spAutoFit/>
          </a:bodyPr>
          <a:lstStyle/>
          <a:p>
            <a:pPr algn="just"/>
            <a:r>
              <a:rPr lang="it-IT" dirty="0" smtClean="0"/>
              <a:t>Per poter utilizzare i segnaposti è necessario applicare alla diapositiva il layout contenente i segnaposti di interesse.</a:t>
            </a:r>
            <a:endParaRPr lang="it-IT" dirty="0"/>
          </a:p>
        </p:txBody>
      </p:sp>
      <p:pic>
        <p:nvPicPr>
          <p:cNvPr id="8195" name="Picture 3"/>
          <p:cNvPicPr>
            <a:picLocks noChangeAspect="1" noChangeArrowheads="1"/>
          </p:cNvPicPr>
          <p:nvPr/>
        </p:nvPicPr>
        <p:blipFill>
          <a:blip r:embed="rId2" cstate="print"/>
          <a:srcRect/>
          <a:stretch>
            <a:fillRect/>
          </a:stretch>
        </p:blipFill>
        <p:spPr bwMode="auto">
          <a:xfrm>
            <a:off x="6840186" y="293296"/>
            <a:ext cx="2072739" cy="2742587"/>
          </a:xfrm>
          <a:prstGeom prst="rect">
            <a:avLst/>
          </a:prstGeom>
          <a:noFill/>
          <a:ln w="9525">
            <a:noFill/>
            <a:miter lim="800000"/>
            <a:headEnd/>
            <a:tailEnd/>
          </a:ln>
        </p:spPr>
      </p:pic>
      <p:sp>
        <p:nvSpPr>
          <p:cNvPr id="7" name="CasellaDiTesto 6"/>
          <p:cNvSpPr txBox="1"/>
          <p:nvPr/>
        </p:nvSpPr>
        <p:spPr>
          <a:xfrm>
            <a:off x="0" y="1235033"/>
            <a:ext cx="6662057" cy="1200329"/>
          </a:xfrm>
          <a:prstGeom prst="rect">
            <a:avLst/>
          </a:prstGeom>
          <a:noFill/>
        </p:spPr>
        <p:txBody>
          <a:bodyPr wrap="square" rtlCol="0">
            <a:spAutoFit/>
          </a:bodyPr>
          <a:lstStyle/>
          <a:p>
            <a:pPr algn="just"/>
            <a:r>
              <a:rPr lang="it-IT" dirty="0" smtClean="0"/>
              <a:t>Le diapositive con contenuto contengono segnaposti (contraddistinti da 6 icone a colori) che possono contenere sia testo che oggetti: facendo clic si avvia la procedura di inserimento dell’oggetto selezionato.</a:t>
            </a:r>
            <a:endParaRPr lang="it-IT" dirty="0"/>
          </a:p>
        </p:txBody>
      </p:sp>
      <p:graphicFrame>
        <p:nvGraphicFramePr>
          <p:cNvPr id="9" name="Tabella 8"/>
          <p:cNvGraphicFramePr>
            <a:graphicFrameLocks noGrp="1"/>
          </p:cNvGraphicFramePr>
          <p:nvPr/>
        </p:nvGraphicFramePr>
        <p:xfrm>
          <a:off x="288998" y="2643910"/>
          <a:ext cx="6408357" cy="3528000"/>
        </p:xfrm>
        <a:graphic>
          <a:graphicData uri="http://schemas.openxmlformats.org/drawingml/2006/table">
            <a:tbl>
              <a:tblPr firstRow="1" bandRow="1">
                <a:tableStyleId>{69012ECD-51FC-41F1-AA8D-1B2483CD663E}</a:tableStyleId>
              </a:tblPr>
              <a:tblGrid>
                <a:gridCol w="1006793"/>
                <a:gridCol w="1764284"/>
                <a:gridCol w="3637280"/>
              </a:tblGrid>
              <a:tr h="504000">
                <a:tc>
                  <a:txBody>
                    <a:bodyPr/>
                    <a:lstStyle/>
                    <a:p>
                      <a:r>
                        <a:rPr lang="it-IT" dirty="0" smtClean="0"/>
                        <a:t>Simbolo</a:t>
                      </a:r>
                      <a:endParaRPr lang="it-IT" dirty="0"/>
                    </a:p>
                  </a:txBody>
                  <a:tcPr/>
                </a:tc>
                <a:tc>
                  <a:txBody>
                    <a:bodyPr/>
                    <a:lstStyle/>
                    <a:p>
                      <a:r>
                        <a:rPr lang="it-IT" dirty="0" smtClean="0"/>
                        <a:t>Oggetto inserito</a:t>
                      </a:r>
                      <a:endParaRPr lang="it-IT" dirty="0"/>
                    </a:p>
                  </a:txBody>
                  <a:tcPr/>
                </a:tc>
                <a:tc>
                  <a:txBody>
                    <a:bodyPr/>
                    <a:lstStyle/>
                    <a:p>
                      <a:r>
                        <a:rPr lang="it-IT" dirty="0" smtClean="0"/>
                        <a:t>Finestra/Riquadro</a:t>
                      </a:r>
                      <a:r>
                        <a:rPr lang="it-IT" baseline="0" dirty="0" smtClean="0"/>
                        <a:t> aperto</a:t>
                      </a:r>
                      <a:endParaRPr lang="it-IT" dirty="0"/>
                    </a:p>
                  </a:txBody>
                  <a:tcPr/>
                </a:tc>
              </a:tr>
              <a:tr h="504000">
                <a:tc>
                  <a:txBody>
                    <a:bodyPr/>
                    <a:lstStyle/>
                    <a:p>
                      <a:endParaRPr lang="it-IT" dirty="0"/>
                    </a:p>
                  </a:txBody>
                  <a:tcPr/>
                </a:tc>
                <a:tc>
                  <a:txBody>
                    <a:bodyPr/>
                    <a:lstStyle/>
                    <a:p>
                      <a:pPr>
                        <a:spcBef>
                          <a:spcPts val="0"/>
                        </a:spcBef>
                        <a:spcAft>
                          <a:spcPts val="0"/>
                        </a:spcAft>
                      </a:pPr>
                      <a:r>
                        <a:rPr lang="it-IT" sz="1600" dirty="0" smtClean="0"/>
                        <a:t>Tabella</a:t>
                      </a:r>
                      <a:endParaRPr lang="it-IT" sz="1600" dirty="0"/>
                    </a:p>
                  </a:txBody>
                  <a:tcPr anchor="ctr"/>
                </a:tc>
                <a:tc>
                  <a:txBody>
                    <a:bodyPr/>
                    <a:lstStyle/>
                    <a:p>
                      <a:pPr>
                        <a:spcBef>
                          <a:spcPts val="0"/>
                        </a:spcBef>
                        <a:spcAft>
                          <a:spcPts val="0"/>
                        </a:spcAft>
                      </a:pPr>
                      <a:r>
                        <a:rPr lang="it-IT" sz="1600" dirty="0" smtClean="0"/>
                        <a:t>Finestra Inserisci tabella</a:t>
                      </a:r>
                      <a:endParaRPr lang="it-IT" sz="1600" dirty="0"/>
                    </a:p>
                  </a:txBody>
                  <a:tcPr anchor="ctr"/>
                </a:tc>
              </a:tr>
              <a:tr h="504000">
                <a:tc>
                  <a:txBody>
                    <a:bodyPr/>
                    <a:lstStyle/>
                    <a:p>
                      <a:endParaRPr lang="it-IT"/>
                    </a:p>
                  </a:txBody>
                  <a:tcPr/>
                </a:tc>
                <a:tc>
                  <a:txBody>
                    <a:bodyPr/>
                    <a:lstStyle/>
                    <a:p>
                      <a:pPr>
                        <a:spcBef>
                          <a:spcPts val="0"/>
                        </a:spcBef>
                        <a:spcAft>
                          <a:spcPts val="0"/>
                        </a:spcAft>
                      </a:pPr>
                      <a:r>
                        <a:rPr lang="it-IT" sz="1600" dirty="0" smtClean="0"/>
                        <a:t>Grafico</a:t>
                      </a:r>
                      <a:endParaRPr lang="it-IT" sz="1600" dirty="0"/>
                    </a:p>
                  </a:txBody>
                  <a:tcPr anchor="ctr"/>
                </a:tc>
                <a:tc>
                  <a:txBody>
                    <a:bodyPr/>
                    <a:lstStyle/>
                    <a:p>
                      <a:pPr>
                        <a:spcBef>
                          <a:spcPts val="0"/>
                        </a:spcBef>
                        <a:spcAft>
                          <a:spcPts val="0"/>
                        </a:spcAft>
                      </a:pPr>
                      <a:r>
                        <a:rPr lang="it-IT" sz="1600" dirty="0" smtClean="0"/>
                        <a:t>Finestra Inserisci grafico</a:t>
                      </a:r>
                      <a:endParaRPr lang="it-IT" sz="1600" dirty="0"/>
                    </a:p>
                  </a:txBody>
                  <a:tcPr anchor="ctr"/>
                </a:tc>
              </a:tr>
              <a:tr h="504000">
                <a:tc>
                  <a:txBody>
                    <a:bodyPr/>
                    <a:lstStyle/>
                    <a:p>
                      <a:endParaRPr lang="it-IT"/>
                    </a:p>
                  </a:txBody>
                  <a:tcPr/>
                </a:tc>
                <a:tc>
                  <a:txBody>
                    <a:bodyPr/>
                    <a:lstStyle/>
                    <a:p>
                      <a:pPr>
                        <a:spcBef>
                          <a:spcPts val="0"/>
                        </a:spcBef>
                        <a:spcAft>
                          <a:spcPts val="0"/>
                        </a:spcAft>
                      </a:pPr>
                      <a:r>
                        <a:rPr lang="it-IT" sz="1600" dirty="0" smtClean="0"/>
                        <a:t>Smart Art</a:t>
                      </a:r>
                      <a:endParaRPr lang="it-IT" sz="1600" dirty="0"/>
                    </a:p>
                  </a:txBody>
                  <a:tcPr anchor="ctr"/>
                </a:tc>
                <a:tc>
                  <a:txBody>
                    <a:bodyPr/>
                    <a:lstStyle/>
                    <a:p>
                      <a:pPr>
                        <a:spcBef>
                          <a:spcPts val="0"/>
                        </a:spcBef>
                        <a:spcAft>
                          <a:spcPts val="0"/>
                        </a:spcAft>
                      </a:pPr>
                      <a:r>
                        <a:rPr lang="it-IT" sz="1600" dirty="0" smtClean="0"/>
                        <a:t>Finestra Scegli</a:t>
                      </a:r>
                      <a:r>
                        <a:rPr lang="it-IT" sz="1600" baseline="0" dirty="0" smtClean="0"/>
                        <a:t> elemento grafico </a:t>
                      </a:r>
                      <a:r>
                        <a:rPr lang="it-IT" sz="1600" baseline="0" dirty="0" err="1" smtClean="0"/>
                        <a:t>SmartArt</a:t>
                      </a:r>
                      <a:endParaRPr lang="it-IT" sz="1600" dirty="0"/>
                    </a:p>
                  </a:txBody>
                  <a:tcPr anchor="ctr"/>
                </a:tc>
              </a:tr>
              <a:tr h="504000">
                <a:tc>
                  <a:txBody>
                    <a:bodyPr/>
                    <a:lstStyle/>
                    <a:p>
                      <a:endParaRPr lang="it-IT"/>
                    </a:p>
                  </a:txBody>
                  <a:tcPr/>
                </a:tc>
                <a:tc>
                  <a:txBody>
                    <a:bodyPr/>
                    <a:lstStyle/>
                    <a:p>
                      <a:pPr>
                        <a:spcBef>
                          <a:spcPts val="0"/>
                        </a:spcBef>
                        <a:spcAft>
                          <a:spcPts val="0"/>
                        </a:spcAft>
                      </a:pPr>
                      <a:r>
                        <a:rPr lang="it-IT" sz="1600" dirty="0" smtClean="0"/>
                        <a:t>Immagine da file</a:t>
                      </a:r>
                      <a:endParaRPr lang="it-IT" sz="1600" dirty="0"/>
                    </a:p>
                  </a:txBody>
                  <a:tcPr anchor="ctr"/>
                </a:tc>
                <a:tc>
                  <a:txBody>
                    <a:bodyPr/>
                    <a:lstStyle/>
                    <a:p>
                      <a:pPr>
                        <a:spcBef>
                          <a:spcPts val="0"/>
                        </a:spcBef>
                        <a:spcAft>
                          <a:spcPts val="0"/>
                        </a:spcAft>
                      </a:pPr>
                      <a:r>
                        <a:rPr lang="it-IT" sz="1600" dirty="0" smtClean="0"/>
                        <a:t>Finestra Inserisci immagine</a:t>
                      </a:r>
                      <a:endParaRPr lang="it-IT" sz="1600" dirty="0"/>
                    </a:p>
                  </a:txBody>
                  <a:tcPr anchor="ctr"/>
                </a:tc>
              </a:tr>
              <a:tr h="504000">
                <a:tc>
                  <a:txBody>
                    <a:bodyPr/>
                    <a:lstStyle/>
                    <a:p>
                      <a:endParaRPr lang="it-IT" dirty="0"/>
                    </a:p>
                  </a:txBody>
                  <a:tcPr/>
                </a:tc>
                <a:tc>
                  <a:txBody>
                    <a:bodyPr/>
                    <a:lstStyle/>
                    <a:p>
                      <a:pPr>
                        <a:spcBef>
                          <a:spcPts val="0"/>
                        </a:spcBef>
                        <a:spcAft>
                          <a:spcPts val="0"/>
                        </a:spcAft>
                      </a:pPr>
                      <a:r>
                        <a:rPr lang="it-IT" sz="1600" dirty="0" err="1" smtClean="0"/>
                        <a:t>ClipArt</a:t>
                      </a:r>
                      <a:endParaRPr lang="it-IT" sz="1600" dirty="0" smtClean="0"/>
                    </a:p>
                  </a:txBody>
                  <a:tcPr anchor="ctr"/>
                </a:tc>
                <a:tc>
                  <a:txBody>
                    <a:bodyPr/>
                    <a:lstStyle/>
                    <a:p>
                      <a:pPr>
                        <a:spcBef>
                          <a:spcPts val="0"/>
                        </a:spcBef>
                        <a:spcAft>
                          <a:spcPts val="0"/>
                        </a:spcAft>
                      </a:pPr>
                      <a:r>
                        <a:rPr lang="it-IT" sz="1600" dirty="0" smtClean="0"/>
                        <a:t>Riquadro attività </a:t>
                      </a:r>
                      <a:r>
                        <a:rPr lang="it-IT" sz="1600" dirty="0" err="1" smtClean="0"/>
                        <a:t>ClipArt</a:t>
                      </a:r>
                      <a:endParaRPr lang="it-IT" sz="1600" dirty="0" smtClean="0"/>
                    </a:p>
                  </a:txBody>
                  <a:tcPr anchor="ctr"/>
                </a:tc>
              </a:tr>
              <a:tr h="504000">
                <a:tc>
                  <a:txBody>
                    <a:bodyPr/>
                    <a:lstStyle/>
                    <a:p>
                      <a:endParaRPr lang="it-IT" dirty="0"/>
                    </a:p>
                  </a:txBody>
                  <a:tcPr/>
                </a:tc>
                <a:tc>
                  <a:txBody>
                    <a:bodyPr/>
                    <a:lstStyle/>
                    <a:p>
                      <a:pPr>
                        <a:spcBef>
                          <a:spcPts val="0"/>
                        </a:spcBef>
                        <a:spcAft>
                          <a:spcPts val="0"/>
                        </a:spcAft>
                      </a:pPr>
                      <a:r>
                        <a:rPr lang="it-IT" sz="1600" dirty="0" smtClean="0"/>
                        <a:t>Filmato</a:t>
                      </a:r>
                    </a:p>
                  </a:txBody>
                  <a:tcPr anchor="ctr"/>
                </a:tc>
                <a:tc>
                  <a:txBody>
                    <a:bodyPr/>
                    <a:lstStyle/>
                    <a:p>
                      <a:pPr>
                        <a:spcBef>
                          <a:spcPts val="0"/>
                        </a:spcBef>
                        <a:spcAft>
                          <a:spcPts val="0"/>
                        </a:spcAft>
                      </a:pPr>
                      <a:r>
                        <a:rPr lang="it-IT" sz="1600" dirty="0" smtClean="0"/>
                        <a:t>Finestra Inserisci filmato</a:t>
                      </a:r>
                    </a:p>
                  </a:txBody>
                  <a:tcPr anchor="ctr"/>
                </a:tc>
              </a:tr>
            </a:tbl>
          </a:graphicData>
        </a:graphic>
      </p:graphicFrame>
      <p:grpSp>
        <p:nvGrpSpPr>
          <p:cNvPr id="15" name="Gruppo 14"/>
          <p:cNvGrpSpPr/>
          <p:nvPr/>
        </p:nvGrpSpPr>
        <p:grpSpPr>
          <a:xfrm>
            <a:off x="552231" y="3253840"/>
            <a:ext cx="415637" cy="2850078"/>
            <a:chOff x="457230" y="3313216"/>
            <a:chExt cx="415637" cy="2850078"/>
          </a:xfrm>
        </p:grpSpPr>
        <p:pic>
          <p:nvPicPr>
            <p:cNvPr id="11" name="Picture 4"/>
            <p:cNvPicPr>
              <a:picLocks noChangeAspect="1" noChangeArrowheads="1"/>
            </p:cNvPicPr>
            <p:nvPr/>
          </p:nvPicPr>
          <p:blipFill>
            <a:blip r:embed="rId3" cstate="print"/>
            <a:srcRect/>
            <a:stretch>
              <a:fillRect/>
            </a:stretch>
          </p:blipFill>
          <p:spPr bwMode="auto">
            <a:xfrm>
              <a:off x="457230" y="3848398"/>
              <a:ext cx="415637" cy="332509"/>
            </a:xfrm>
            <a:prstGeom prst="rect">
              <a:avLst/>
            </a:prstGeom>
            <a:noFill/>
            <a:ln w="9525">
              <a:noFill/>
              <a:miter lim="800000"/>
              <a:headEnd/>
              <a:tailEnd/>
            </a:ln>
          </p:spPr>
        </p:pic>
        <p:pic>
          <p:nvPicPr>
            <p:cNvPr id="12" name="Picture 4"/>
            <p:cNvPicPr>
              <a:picLocks noChangeAspect="1" noChangeArrowheads="1"/>
            </p:cNvPicPr>
            <p:nvPr/>
          </p:nvPicPr>
          <p:blipFill>
            <a:blip r:embed="rId4" cstate="print"/>
            <a:srcRect/>
            <a:stretch>
              <a:fillRect/>
            </a:stretch>
          </p:blipFill>
          <p:spPr bwMode="auto">
            <a:xfrm>
              <a:off x="469105" y="5307480"/>
              <a:ext cx="391886" cy="344384"/>
            </a:xfrm>
            <a:prstGeom prst="rect">
              <a:avLst/>
            </a:prstGeom>
            <a:noFill/>
            <a:ln w="9525">
              <a:noFill/>
              <a:miter lim="800000"/>
              <a:headEnd/>
              <a:tailEnd/>
            </a:ln>
          </p:spPr>
        </p:pic>
        <p:pic>
          <p:nvPicPr>
            <p:cNvPr id="13" name="Picture 4"/>
            <p:cNvPicPr>
              <a:picLocks noChangeAspect="1" noChangeArrowheads="1"/>
            </p:cNvPicPr>
            <p:nvPr/>
          </p:nvPicPr>
          <p:blipFill>
            <a:blip r:embed="rId5" cstate="print"/>
            <a:srcRect/>
            <a:stretch>
              <a:fillRect/>
            </a:stretch>
          </p:blipFill>
          <p:spPr bwMode="auto">
            <a:xfrm>
              <a:off x="492856" y="4831675"/>
              <a:ext cx="344385" cy="320634"/>
            </a:xfrm>
            <a:prstGeom prst="rect">
              <a:avLst/>
            </a:prstGeom>
            <a:noFill/>
            <a:ln w="9525">
              <a:noFill/>
              <a:miter lim="800000"/>
              <a:headEnd/>
              <a:tailEnd/>
            </a:ln>
          </p:spPr>
        </p:pic>
        <p:pic>
          <p:nvPicPr>
            <p:cNvPr id="14" name="Picture 4"/>
            <p:cNvPicPr>
              <a:picLocks noChangeAspect="1" noChangeArrowheads="1"/>
            </p:cNvPicPr>
            <p:nvPr/>
          </p:nvPicPr>
          <p:blipFill>
            <a:blip r:embed="rId6" cstate="print"/>
            <a:srcRect/>
            <a:stretch>
              <a:fillRect/>
            </a:stretch>
          </p:blipFill>
          <p:spPr bwMode="auto">
            <a:xfrm>
              <a:off x="492856" y="4336078"/>
              <a:ext cx="344384" cy="340426"/>
            </a:xfrm>
            <a:prstGeom prst="rect">
              <a:avLst/>
            </a:prstGeom>
            <a:noFill/>
            <a:ln w="9525">
              <a:noFill/>
              <a:miter lim="800000"/>
              <a:headEnd/>
              <a:tailEnd/>
            </a:ln>
          </p:spPr>
        </p:pic>
        <p:pic>
          <p:nvPicPr>
            <p:cNvPr id="8197" name="Picture 5"/>
            <p:cNvPicPr>
              <a:picLocks noChangeAspect="1" noChangeArrowheads="1"/>
            </p:cNvPicPr>
            <p:nvPr/>
          </p:nvPicPr>
          <p:blipFill>
            <a:blip r:embed="rId7" cstate="print"/>
            <a:srcRect/>
            <a:stretch>
              <a:fillRect/>
            </a:stretch>
          </p:blipFill>
          <p:spPr bwMode="auto">
            <a:xfrm>
              <a:off x="486919" y="3313216"/>
              <a:ext cx="356259" cy="380011"/>
            </a:xfrm>
            <a:prstGeom prst="rect">
              <a:avLst/>
            </a:prstGeom>
            <a:noFill/>
            <a:ln w="9525">
              <a:noFill/>
              <a:miter lim="800000"/>
              <a:headEnd/>
              <a:tailEnd/>
            </a:ln>
          </p:spPr>
        </p:pic>
        <p:pic>
          <p:nvPicPr>
            <p:cNvPr id="18" name="Picture 4"/>
            <p:cNvPicPr>
              <a:picLocks noChangeAspect="1" noChangeArrowheads="1"/>
            </p:cNvPicPr>
            <p:nvPr/>
          </p:nvPicPr>
          <p:blipFill>
            <a:blip r:embed="rId8" cstate="print"/>
            <a:srcRect t="-560"/>
            <a:stretch>
              <a:fillRect/>
            </a:stretch>
          </p:blipFill>
          <p:spPr bwMode="auto">
            <a:xfrm>
              <a:off x="504731" y="5807034"/>
              <a:ext cx="320634" cy="35626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0" y="0"/>
            <a:ext cx="5457071" cy="430887"/>
          </a:xfrm>
          <a:prstGeom prst="rect">
            <a:avLst/>
          </a:prstGeom>
          <a:noFill/>
        </p:spPr>
        <p:txBody>
          <a:bodyPr wrap="none" rtlCol="0">
            <a:spAutoFit/>
          </a:bodyPr>
          <a:lstStyle/>
          <a:p>
            <a:r>
              <a:rPr lang="it-IT" sz="2200" dirty="0" smtClean="0">
                <a:solidFill>
                  <a:srgbClr val="FF0000"/>
                </a:solidFill>
              </a:rPr>
              <a:t>OGGETTI COLLEGATI E OGGETTI INCORPORATI</a:t>
            </a:r>
          </a:p>
        </p:txBody>
      </p:sp>
      <p:sp>
        <p:nvSpPr>
          <p:cNvPr id="4" name="CasellaDiTesto 3"/>
          <p:cNvSpPr txBox="1"/>
          <p:nvPr/>
        </p:nvSpPr>
        <p:spPr>
          <a:xfrm>
            <a:off x="1" y="415636"/>
            <a:ext cx="9144000" cy="2585323"/>
          </a:xfrm>
          <a:prstGeom prst="rect">
            <a:avLst/>
          </a:prstGeom>
          <a:noFill/>
        </p:spPr>
        <p:txBody>
          <a:bodyPr wrap="square" rtlCol="0">
            <a:spAutoFit/>
          </a:bodyPr>
          <a:lstStyle/>
          <a:p>
            <a:r>
              <a:rPr lang="it-IT" b="1" dirty="0" smtClean="0"/>
              <a:t>Oggetti incorporati</a:t>
            </a:r>
          </a:p>
          <a:p>
            <a:pPr algn="just"/>
            <a:r>
              <a:rPr lang="it-IT" dirty="0" smtClean="0"/>
              <a:t>Quando viene incorporato un oggetto le informazioni relative a quell’oggetto all’interno di PowerPoint NON vengono modificate se si modifica il file di origine. L’oggetto incorporato diventa parte del file di PowerPoint.</a:t>
            </a:r>
          </a:p>
          <a:p>
            <a:endParaRPr lang="it-IT" dirty="0" smtClean="0"/>
          </a:p>
          <a:p>
            <a:r>
              <a:rPr lang="it-IT" b="1" dirty="0" smtClean="0"/>
              <a:t>Oggetti collegati</a:t>
            </a:r>
            <a:endParaRPr lang="it-IT" dirty="0" smtClean="0"/>
          </a:p>
          <a:p>
            <a:r>
              <a:rPr lang="it-IT" dirty="0" smtClean="0"/>
              <a:t>Quando un oggetto viene collegato, le relative informazioni possono essere aggiornate solo se si modifica il file di origine. Nel file di PowerPoint viene memorizzata la posizione del file di origine e una copia dei dati collegati.</a:t>
            </a:r>
            <a:endParaRPr lang="it-IT" dirty="0"/>
          </a:p>
        </p:txBody>
      </p:sp>
      <p:sp>
        <p:nvSpPr>
          <p:cNvPr id="6" name="CasellaDiTesto 5"/>
          <p:cNvSpPr txBox="1"/>
          <p:nvPr/>
        </p:nvSpPr>
        <p:spPr>
          <a:xfrm>
            <a:off x="1" y="3503221"/>
            <a:ext cx="9144000" cy="1477328"/>
          </a:xfrm>
          <a:prstGeom prst="rect">
            <a:avLst/>
          </a:prstGeom>
          <a:noFill/>
        </p:spPr>
        <p:txBody>
          <a:bodyPr wrap="square" rtlCol="0">
            <a:spAutoFit/>
          </a:bodyPr>
          <a:lstStyle/>
          <a:p>
            <a:r>
              <a:rPr lang="it-IT" dirty="0" smtClean="0"/>
              <a:t>NOTA:</a:t>
            </a:r>
          </a:p>
          <a:p>
            <a:r>
              <a:rPr lang="it-IT" dirty="0" smtClean="0"/>
              <a:t>È possibile inserire oggetti collegati copiando l’oggetto dal file di origine (</a:t>
            </a:r>
            <a:r>
              <a:rPr lang="it-IT" b="1" dirty="0" err="1" smtClean="0"/>
              <a:t>CTRL</a:t>
            </a:r>
            <a:r>
              <a:rPr lang="it-IT" dirty="0" err="1" smtClean="0"/>
              <a:t>+</a:t>
            </a:r>
            <a:r>
              <a:rPr lang="it-IT" b="1" dirty="0" err="1" smtClean="0"/>
              <a:t>c</a:t>
            </a:r>
            <a:r>
              <a:rPr lang="it-IT" dirty="0" smtClean="0"/>
              <a:t>) e utilizzando il comando di incolla speciale (</a:t>
            </a:r>
            <a:r>
              <a:rPr lang="it-IT" b="1" dirty="0" smtClean="0"/>
              <a:t>CTRL</a:t>
            </a:r>
            <a:r>
              <a:rPr lang="it-IT" dirty="0" smtClean="0"/>
              <a:t>+</a:t>
            </a:r>
            <a:r>
              <a:rPr lang="it-IT" b="1" dirty="0" smtClean="0"/>
              <a:t>ALT</a:t>
            </a:r>
            <a:r>
              <a:rPr lang="it-IT" dirty="0" smtClean="0"/>
              <a:t>+</a:t>
            </a:r>
            <a:r>
              <a:rPr lang="it-IT" b="1" dirty="0" smtClean="0"/>
              <a:t>v</a:t>
            </a:r>
            <a:r>
              <a:rPr lang="it-IT" dirty="0" smtClean="0"/>
              <a:t>): </a:t>
            </a:r>
            <a:r>
              <a:rPr lang="it-IT" i="1" dirty="0" smtClean="0"/>
              <a:t>scheda </a:t>
            </a:r>
            <a:r>
              <a:rPr lang="it-IT" b="1" dirty="0" smtClean="0"/>
              <a:t>Home</a:t>
            </a:r>
            <a:r>
              <a:rPr lang="it-IT" dirty="0" smtClean="0"/>
              <a:t> </a:t>
            </a:r>
            <a:r>
              <a:rPr lang="it-IT" dirty="0" smtClean="0">
                <a:sym typeface="Symbol"/>
              </a:rPr>
              <a:t> </a:t>
            </a:r>
            <a:r>
              <a:rPr lang="it-IT" i="1" dirty="0" smtClean="0">
                <a:sym typeface="Symbol"/>
              </a:rPr>
              <a:t>gruppo </a:t>
            </a:r>
            <a:r>
              <a:rPr lang="it-IT" b="1" dirty="0" smtClean="0">
                <a:sym typeface="Symbol"/>
              </a:rPr>
              <a:t>Home</a:t>
            </a:r>
            <a:r>
              <a:rPr lang="it-IT" dirty="0" smtClean="0">
                <a:sym typeface="Symbol"/>
              </a:rPr>
              <a:t>  </a:t>
            </a:r>
            <a:r>
              <a:rPr lang="it-IT" b="1" dirty="0" smtClean="0">
                <a:sym typeface="Symbol"/>
              </a:rPr>
              <a:t>Incolla</a:t>
            </a:r>
            <a:r>
              <a:rPr lang="it-IT" dirty="0" smtClean="0">
                <a:sym typeface="Symbol"/>
              </a:rPr>
              <a:t>  </a:t>
            </a:r>
            <a:r>
              <a:rPr lang="it-IT" b="1" dirty="0" smtClean="0">
                <a:sym typeface="Symbol"/>
              </a:rPr>
              <a:t>Incolla </a:t>
            </a:r>
            <a:r>
              <a:rPr lang="it-IT" b="1" dirty="0" err="1" smtClean="0">
                <a:sym typeface="Symbol"/>
              </a:rPr>
              <a:t>speciale…</a:t>
            </a:r>
            <a:r>
              <a:rPr lang="it-IT" dirty="0" smtClean="0">
                <a:sym typeface="Symbol"/>
              </a:rPr>
              <a:t>  si apre l’omonima finestra in cui è necessario selezionare </a:t>
            </a:r>
            <a:r>
              <a:rPr lang="it-IT" b="1" dirty="0" smtClean="0">
                <a:sym typeface="Symbol"/>
              </a:rPr>
              <a:t>Incolla collegamento</a:t>
            </a:r>
            <a:r>
              <a:rPr lang="it-IT" dirty="0" smtClean="0">
                <a:sym typeface="Symbol"/>
              </a:rPr>
              <a:t> per inserire l’oggetto copiato come oggetto collegato</a:t>
            </a:r>
            <a:endParaRPr lang="it-IT" b="1" dirty="0" smtClean="0"/>
          </a:p>
        </p:txBody>
      </p:sp>
      <p:pic>
        <p:nvPicPr>
          <p:cNvPr id="121858" name="Picture 2"/>
          <p:cNvPicPr>
            <a:picLocks noChangeAspect="1" noChangeArrowheads="1"/>
          </p:cNvPicPr>
          <p:nvPr/>
        </p:nvPicPr>
        <p:blipFill>
          <a:blip r:embed="rId2" cstate="print"/>
          <a:srcRect/>
          <a:stretch>
            <a:fillRect/>
          </a:stretch>
        </p:blipFill>
        <p:spPr bwMode="auto">
          <a:xfrm>
            <a:off x="4714504" y="4742198"/>
            <a:ext cx="4227615" cy="2075093"/>
          </a:xfrm>
          <a:prstGeom prst="rect">
            <a:avLst/>
          </a:prstGeom>
          <a:noFill/>
          <a:ln w="9525">
            <a:noFill/>
            <a:miter lim="800000"/>
            <a:headEnd/>
            <a:tailEnd/>
          </a:ln>
        </p:spPr>
      </p:pic>
      <p:sp>
        <p:nvSpPr>
          <p:cNvPr id="7" name="Ovale 6"/>
          <p:cNvSpPr/>
          <p:nvPr/>
        </p:nvSpPr>
        <p:spPr>
          <a:xfrm>
            <a:off x="4546271" y="5436897"/>
            <a:ext cx="1296388" cy="3325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9144000" cy="1200329"/>
          </a:xfrm>
          <a:prstGeom prst="rect">
            <a:avLst/>
          </a:prstGeom>
          <a:noFill/>
        </p:spPr>
        <p:txBody>
          <a:bodyPr wrap="square" rtlCol="0">
            <a:spAutoFit/>
          </a:bodyPr>
          <a:lstStyle/>
          <a:p>
            <a:r>
              <a:rPr lang="it-IT" i="1" u="sng" dirty="0" smtClean="0"/>
              <a:t>gruppo</a:t>
            </a:r>
            <a:r>
              <a:rPr lang="it-IT" u="sng" dirty="0" smtClean="0"/>
              <a:t> </a:t>
            </a:r>
            <a:r>
              <a:rPr lang="it-IT" b="1" u="sng" dirty="0" smtClean="0"/>
              <a:t>Disponi</a:t>
            </a:r>
          </a:p>
          <a:p>
            <a:pPr algn="just"/>
            <a:r>
              <a:rPr lang="it-IT" dirty="0" smtClean="0"/>
              <a:t>È presente in tutte le </a:t>
            </a:r>
            <a:r>
              <a:rPr lang="it-IT" i="1" dirty="0" smtClean="0"/>
              <a:t>schede</a:t>
            </a:r>
            <a:r>
              <a:rPr lang="it-IT" dirty="0" smtClean="0"/>
              <a:t> </a:t>
            </a:r>
            <a:r>
              <a:rPr lang="it-IT" b="1" dirty="0" smtClean="0"/>
              <a:t>Formato</a:t>
            </a:r>
            <a:r>
              <a:rPr lang="it-IT" dirty="0" smtClean="0"/>
              <a:t> e contiene comandi utili per la disposizione e l’ordinamento degli oggetti inseriti nelle diapositive. È inoltre presente come comando nella </a:t>
            </a:r>
            <a:r>
              <a:rPr lang="it-IT" i="1" dirty="0" smtClean="0"/>
              <a:t>scheda</a:t>
            </a:r>
            <a:r>
              <a:rPr lang="it-IT" dirty="0" smtClean="0"/>
              <a:t> </a:t>
            </a:r>
            <a:r>
              <a:rPr lang="it-IT" b="1" dirty="0" smtClean="0"/>
              <a:t>Home</a:t>
            </a:r>
            <a:r>
              <a:rPr lang="it-IT" dirty="0" smtClean="0"/>
              <a:t> </a:t>
            </a:r>
            <a:r>
              <a:rPr lang="it-IT" dirty="0" smtClean="0">
                <a:sym typeface="Symbol"/>
              </a:rPr>
              <a:t> </a:t>
            </a:r>
            <a:r>
              <a:rPr lang="it-IT" i="1" dirty="0" smtClean="0">
                <a:sym typeface="Symbol"/>
              </a:rPr>
              <a:t>gruppo </a:t>
            </a:r>
            <a:r>
              <a:rPr lang="it-IT" b="1" dirty="0" smtClean="0">
                <a:sym typeface="Symbol"/>
              </a:rPr>
              <a:t>Disegno</a:t>
            </a:r>
            <a:endParaRPr lang="it-IT" dirty="0"/>
          </a:p>
        </p:txBody>
      </p:sp>
      <p:pic>
        <p:nvPicPr>
          <p:cNvPr id="1027" name="Picture 3"/>
          <p:cNvPicPr>
            <a:picLocks noChangeAspect="1" noChangeArrowheads="1"/>
          </p:cNvPicPr>
          <p:nvPr/>
        </p:nvPicPr>
        <p:blipFill>
          <a:blip r:embed="rId3" cstate="print"/>
          <a:srcRect l="58658" t="5672" r="15455" b="84057"/>
          <a:stretch>
            <a:fillRect/>
          </a:stretch>
        </p:blipFill>
        <p:spPr bwMode="auto">
          <a:xfrm>
            <a:off x="3455718" y="1211283"/>
            <a:ext cx="3550723" cy="855023"/>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7213209" y="1197490"/>
            <a:ext cx="1724025" cy="2847975"/>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l="65931" t="5567" r="15973" b="84598"/>
          <a:stretch>
            <a:fillRect/>
          </a:stretch>
        </p:blipFill>
        <p:spPr bwMode="auto">
          <a:xfrm>
            <a:off x="201883" y="1246909"/>
            <a:ext cx="2481943" cy="843148"/>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3469512" y="2280310"/>
            <a:ext cx="2181225" cy="2628900"/>
          </a:xfrm>
          <a:prstGeom prst="rect">
            <a:avLst/>
          </a:prstGeom>
          <a:noFill/>
          <a:ln w="9525">
            <a:noFill/>
            <a:miter lim="800000"/>
            <a:headEnd/>
            <a:tailEnd/>
          </a:ln>
        </p:spPr>
      </p:pic>
      <p:pic>
        <p:nvPicPr>
          <p:cNvPr id="1030" name="Picture 6"/>
          <p:cNvPicPr>
            <a:picLocks noChangeAspect="1" noChangeArrowheads="1"/>
          </p:cNvPicPr>
          <p:nvPr/>
        </p:nvPicPr>
        <p:blipFill>
          <a:blip r:embed="rId7" cstate="print"/>
          <a:srcRect/>
          <a:stretch>
            <a:fillRect/>
          </a:stretch>
        </p:blipFill>
        <p:spPr bwMode="auto">
          <a:xfrm>
            <a:off x="890712" y="2280310"/>
            <a:ext cx="1781175" cy="1181100"/>
          </a:xfrm>
          <a:prstGeom prst="rect">
            <a:avLst/>
          </a:prstGeom>
          <a:noFill/>
          <a:ln w="9525">
            <a:noFill/>
            <a:miter lim="800000"/>
            <a:headEnd/>
            <a:tailEnd/>
          </a:ln>
        </p:spPr>
      </p:pic>
      <p:sp>
        <p:nvSpPr>
          <p:cNvPr id="9" name="CasellaDiTesto 8"/>
          <p:cNvSpPr txBox="1"/>
          <p:nvPr/>
        </p:nvSpPr>
        <p:spPr>
          <a:xfrm>
            <a:off x="0" y="6211669"/>
            <a:ext cx="9144000" cy="646331"/>
          </a:xfrm>
          <a:prstGeom prst="rect">
            <a:avLst/>
          </a:prstGeom>
          <a:noFill/>
        </p:spPr>
        <p:txBody>
          <a:bodyPr wrap="square" rtlCol="0">
            <a:spAutoFit/>
          </a:bodyPr>
          <a:lstStyle/>
          <a:p>
            <a:pPr algn="just"/>
            <a:r>
              <a:rPr lang="it-IT" u="sng" dirty="0" smtClean="0"/>
              <a:t>NOTA</a:t>
            </a:r>
            <a:r>
              <a:rPr lang="it-IT" dirty="0" smtClean="0"/>
              <a:t>: per </a:t>
            </a:r>
            <a:r>
              <a:rPr lang="it-IT" i="1" dirty="0" smtClean="0"/>
              <a:t>selezionare più oggetti</a:t>
            </a:r>
            <a:r>
              <a:rPr lang="it-IT" dirty="0" smtClean="0"/>
              <a:t>, fare clic sul primo oggetto, quindi tenere premuto </a:t>
            </a:r>
            <a:r>
              <a:rPr lang="it-IT" b="1" dirty="0" smtClean="0"/>
              <a:t>CTRL</a:t>
            </a:r>
            <a:r>
              <a:rPr lang="it-IT" dirty="0" smtClean="0"/>
              <a:t> mentre si selezionano gli altri oggetti</a:t>
            </a:r>
            <a:endParaRPr lang="it-IT" dirty="0"/>
          </a:p>
        </p:txBody>
      </p:sp>
      <p:sp>
        <p:nvSpPr>
          <p:cNvPr id="10" name="Ovale 9"/>
          <p:cNvSpPr/>
          <p:nvPr/>
        </p:nvSpPr>
        <p:spPr>
          <a:xfrm>
            <a:off x="4738257" y="1163782"/>
            <a:ext cx="653142" cy="8075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1" name="Connettore 2 10"/>
          <p:cNvCxnSpPr>
            <a:stCxn id="10" idx="5"/>
          </p:cNvCxnSpPr>
          <p:nvPr/>
        </p:nvCxnSpPr>
        <p:spPr>
          <a:xfrm>
            <a:off x="5295749" y="1853044"/>
            <a:ext cx="1876947" cy="46264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Ovale 13"/>
          <p:cNvSpPr/>
          <p:nvPr/>
        </p:nvSpPr>
        <p:spPr>
          <a:xfrm>
            <a:off x="1650672" y="1674422"/>
            <a:ext cx="855022" cy="32063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5" name="Connettore 2 14"/>
          <p:cNvCxnSpPr>
            <a:stCxn id="14" idx="4"/>
            <a:endCxn id="1030" idx="0"/>
          </p:cNvCxnSpPr>
          <p:nvPr/>
        </p:nvCxnSpPr>
        <p:spPr>
          <a:xfrm flipH="1">
            <a:off x="1781300" y="1995056"/>
            <a:ext cx="296883" cy="2852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vale 18"/>
          <p:cNvSpPr/>
          <p:nvPr/>
        </p:nvSpPr>
        <p:spPr>
          <a:xfrm>
            <a:off x="1686298" y="1258785"/>
            <a:ext cx="855022" cy="32063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0" name="Connettore 2 19"/>
          <p:cNvCxnSpPr>
            <a:stCxn id="19" idx="6"/>
          </p:cNvCxnSpPr>
          <p:nvPr/>
        </p:nvCxnSpPr>
        <p:spPr>
          <a:xfrm>
            <a:off x="2541320" y="1419102"/>
            <a:ext cx="914399" cy="8847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Rettangolo 23"/>
          <p:cNvSpPr/>
          <p:nvPr/>
        </p:nvSpPr>
        <p:spPr>
          <a:xfrm>
            <a:off x="3455735" y="4013849"/>
            <a:ext cx="2161294" cy="42752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5" name="Connettore 2 24"/>
          <p:cNvCxnSpPr/>
          <p:nvPr/>
        </p:nvCxnSpPr>
        <p:spPr>
          <a:xfrm>
            <a:off x="5605132" y="4441370"/>
            <a:ext cx="71245" cy="76002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8" name="CasellaDiTesto 27"/>
          <p:cNvSpPr txBox="1"/>
          <p:nvPr/>
        </p:nvSpPr>
        <p:spPr>
          <a:xfrm>
            <a:off x="3978203" y="5142016"/>
            <a:ext cx="4999514" cy="584775"/>
          </a:xfrm>
          <a:prstGeom prst="rect">
            <a:avLst/>
          </a:prstGeom>
          <a:noFill/>
        </p:spPr>
        <p:txBody>
          <a:bodyPr wrap="square" rtlCol="0">
            <a:spAutoFit/>
          </a:bodyPr>
          <a:lstStyle/>
          <a:p>
            <a:pPr algn="just"/>
            <a:r>
              <a:rPr lang="it-IT" sz="1600" dirty="0" smtClean="0"/>
              <a:t>allineamento e distribuzione possono essere effettuati rispetto alla diapositiva o  rispetto agli oggetti stessi</a:t>
            </a:r>
            <a:endParaRPr lang="it-IT" sz="1600" dirty="0"/>
          </a:p>
        </p:txBody>
      </p:sp>
      <p:pic>
        <p:nvPicPr>
          <p:cNvPr id="115714" name="Picture 2"/>
          <p:cNvPicPr>
            <a:picLocks noChangeAspect="1" noChangeArrowheads="1"/>
          </p:cNvPicPr>
          <p:nvPr/>
        </p:nvPicPr>
        <p:blipFill>
          <a:blip r:embed="rId8" cstate="print"/>
          <a:srcRect/>
          <a:stretch>
            <a:fillRect/>
          </a:stretch>
        </p:blipFill>
        <p:spPr bwMode="auto">
          <a:xfrm>
            <a:off x="237506" y="3716976"/>
            <a:ext cx="2675111" cy="2002230"/>
          </a:xfrm>
          <a:prstGeom prst="rect">
            <a:avLst/>
          </a:prstGeom>
          <a:noFill/>
          <a:ln w="9525">
            <a:noFill/>
            <a:miter lim="800000"/>
            <a:headEnd/>
            <a:tailEnd/>
          </a:ln>
        </p:spPr>
      </p:pic>
      <p:sp>
        <p:nvSpPr>
          <p:cNvPr id="26" name="Ovale 25"/>
          <p:cNvSpPr/>
          <p:nvPr/>
        </p:nvSpPr>
        <p:spPr>
          <a:xfrm>
            <a:off x="3396345" y="4655128"/>
            <a:ext cx="1579416" cy="32063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7" name="Connettore 2 26"/>
          <p:cNvCxnSpPr>
            <a:stCxn id="26" idx="2"/>
            <a:endCxn id="115714" idx="3"/>
          </p:cNvCxnSpPr>
          <p:nvPr/>
        </p:nvCxnSpPr>
        <p:spPr>
          <a:xfrm flipH="1" flipV="1">
            <a:off x="2912617" y="4718091"/>
            <a:ext cx="483728" cy="9735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22250" y="188913"/>
            <a:ext cx="8594725" cy="465137"/>
          </a:xfrm>
        </p:spPr>
        <p:txBody>
          <a:bodyPr/>
          <a:lstStyle/>
          <a:p>
            <a:pPr eaLnBrk="1" hangingPunct="1"/>
            <a:r>
              <a:rPr lang="it-IT" sz="2400" dirty="0" smtClean="0">
                <a:solidFill>
                  <a:srgbClr val="FF0000"/>
                </a:solidFill>
                <a:latin typeface="Calibri" pitchFamily="34" charset="0"/>
                <a:cs typeface="Calibri" pitchFamily="34" charset="0"/>
              </a:rPr>
              <a:t>COME IMPOSTARE UNA PRESENTAZIONE</a:t>
            </a:r>
          </a:p>
        </p:txBody>
      </p:sp>
      <p:sp>
        <p:nvSpPr>
          <p:cNvPr id="156675" name="Rectangle 3"/>
          <p:cNvSpPr>
            <a:spLocks noGrp="1" noChangeArrowheads="1"/>
          </p:cNvSpPr>
          <p:nvPr>
            <p:ph type="body" sz="half" idx="1"/>
          </p:nvPr>
        </p:nvSpPr>
        <p:spPr>
          <a:xfrm>
            <a:off x="1768475" y="1390650"/>
            <a:ext cx="5607050" cy="2647950"/>
          </a:xfrm>
          <a:solidFill>
            <a:schemeClr val="bg1"/>
          </a:solidFill>
          <a:ln>
            <a:solidFill>
              <a:schemeClr val="tx1"/>
            </a:solidFill>
          </a:ln>
          <a:effectLst>
            <a:outerShdw dist="107763" dir="2700000" algn="ctr" rotWithShape="0">
              <a:schemeClr val="bg2"/>
            </a:outerShdw>
          </a:effectLst>
        </p:spPr>
        <p:txBody>
          <a:bodyPr lIns="252000" tIns="252000" rIns="252000" bIns="252000">
            <a:spAutoFit/>
          </a:bodyPr>
          <a:lstStyle/>
          <a:p>
            <a:pPr marL="381000" indent="-381000" eaLnBrk="1" hangingPunct="1">
              <a:buFontTx/>
              <a:buAutoNum type="arabicPeriod"/>
              <a:defRPr/>
            </a:pPr>
            <a:r>
              <a:rPr lang="it-IT" sz="2000" dirty="0" smtClean="0">
                <a:latin typeface="Calibri" pitchFamily="34" charset="0"/>
                <a:cs typeface="Calibri" pitchFamily="34" charset="0"/>
              </a:rPr>
              <a:t>Definire gli obiettivi della presentazione</a:t>
            </a:r>
          </a:p>
          <a:p>
            <a:pPr marL="381000" indent="-381000" eaLnBrk="1" hangingPunct="1">
              <a:buFontTx/>
              <a:buAutoNum type="arabicPeriod"/>
              <a:defRPr/>
            </a:pPr>
            <a:r>
              <a:rPr lang="it-IT" sz="2000" dirty="0" smtClean="0">
                <a:latin typeface="Calibri" pitchFamily="34" charset="0"/>
                <a:cs typeface="Calibri" pitchFamily="34" charset="0"/>
              </a:rPr>
              <a:t>Stabilire l’impostazione estetica</a:t>
            </a:r>
          </a:p>
          <a:p>
            <a:pPr marL="381000" indent="-381000" eaLnBrk="1" hangingPunct="1">
              <a:buFontTx/>
              <a:buAutoNum type="arabicPeriod"/>
              <a:defRPr/>
            </a:pPr>
            <a:r>
              <a:rPr lang="it-IT" sz="2000" dirty="0" smtClean="0">
                <a:latin typeface="Calibri" pitchFamily="34" charset="0"/>
                <a:cs typeface="Calibri" pitchFamily="34" charset="0"/>
              </a:rPr>
              <a:t>Creare le diapositive</a:t>
            </a:r>
          </a:p>
          <a:p>
            <a:pPr marL="381000" indent="-381000" eaLnBrk="1" hangingPunct="1">
              <a:buFontTx/>
              <a:buAutoNum type="arabicPeriod"/>
              <a:defRPr/>
            </a:pPr>
            <a:r>
              <a:rPr lang="it-IT" sz="2000" dirty="0" smtClean="0">
                <a:latin typeface="Calibri" pitchFamily="34" charset="0"/>
                <a:cs typeface="Calibri" pitchFamily="34" charset="0"/>
              </a:rPr>
              <a:t>Realizzare il controllo della loro sequenza</a:t>
            </a:r>
          </a:p>
          <a:p>
            <a:pPr marL="381000" indent="-381000" eaLnBrk="1" hangingPunct="1">
              <a:buFontTx/>
              <a:buAutoNum type="arabicPeriod"/>
              <a:defRPr/>
            </a:pPr>
            <a:r>
              <a:rPr lang="it-IT" sz="2000" dirty="0" smtClean="0">
                <a:latin typeface="Calibri" pitchFamily="34" charset="0"/>
                <a:cs typeface="Calibri" pitchFamily="34" charset="0"/>
              </a:rPr>
              <a:t>Provare la presentazione </a:t>
            </a:r>
          </a:p>
        </p:txBody>
      </p:sp>
      <p:sp>
        <p:nvSpPr>
          <p:cNvPr id="9220" name="Rectangle 5"/>
          <p:cNvSpPr>
            <a:spLocks noGrp="1" noChangeArrowheads="1"/>
          </p:cNvSpPr>
          <p:nvPr>
            <p:ph type="body" sz="half" idx="2"/>
          </p:nvPr>
        </p:nvSpPr>
        <p:spPr>
          <a:xfrm>
            <a:off x="1339850" y="4773613"/>
            <a:ext cx="6465888" cy="646331"/>
          </a:xfrm>
        </p:spPr>
        <p:txBody>
          <a:bodyPr>
            <a:spAutoFit/>
          </a:bodyPr>
          <a:lstStyle/>
          <a:p>
            <a:pPr marL="0" indent="0" eaLnBrk="1" hangingPunct="1">
              <a:buFontTx/>
              <a:buNone/>
            </a:pPr>
            <a:r>
              <a:rPr lang="it-IT" sz="1800" dirty="0" smtClean="0">
                <a:latin typeface="Calibri" pitchFamily="34" charset="0"/>
                <a:cs typeface="Calibri" pitchFamily="34" charset="0"/>
              </a:rPr>
              <a:t>NOTA: l’aspetto grafico complessivo della presentazione deve risultare </a:t>
            </a:r>
            <a:r>
              <a:rPr lang="it-IT" sz="1800" u="sng" dirty="0" smtClean="0">
                <a:latin typeface="Calibri" pitchFamily="34" charset="0"/>
                <a:cs typeface="Calibri" pitchFamily="34" charset="0"/>
              </a:rPr>
              <a:t>uniforme</a:t>
            </a:r>
            <a:endParaRPr lang="it-IT" sz="1600" u="sng" dirty="0" smtClean="0">
              <a:latin typeface="Calibri" pitchFamily="34" charset="0"/>
              <a:cs typeface="Calibri" pitchFamily="34" charset="0"/>
            </a:endParaRPr>
          </a:p>
        </p:txBody>
      </p:sp>
      <p:sp>
        <p:nvSpPr>
          <p:cNvPr id="9221" name="Rectangle 4"/>
          <p:cNvSpPr>
            <a:spLocks noChangeArrowheads="1"/>
          </p:cNvSpPr>
          <p:nvPr/>
        </p:nvSpPr>
        <p:spPr bwMode="auto">
          <a:xfrm>
            <a:off x="568325" y="4729163"/>
            <a:ext cx="8007350" cy="781050"/>
          </a:xfrm>
          <a:prstGeom prst="rect">
            <a:avLst/>
          </a:prstGeom>
          <a:noFill/>
          <a:ln w="9525">
            <a:noFill/>
            <a:miter lim="800000"/>
            <a:headEnd/>
            <a:tailEnd/>
          </a:ln>
        </p:spPr>
        <p:txBody>
          <a:bodyPr/>
          <a:lstStyle/>
          <a:p>
            <a:pPr algn="just" fontAlgn="base">
              <a:spcBef>
                <a:spcPct val="20000"/>
              </a:spcBef>
              <a:spcAft>
                <a:spcPct val="0"/>
              </a:spcAft>
            </a:pPr>
            <a:endParaRPr lang="it-IT" sz="2000" smtClean="0">
              <a:solidFill>
                <a:srgbClr val="000000"/>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cstate="print"/>
          <a:srcRect l="52171" t="15752" b="6233"/>
          <a:stretch>
            <a:fillRect/>
          </a:stretch>
        </p:blipFill>
        <p:spPr bwMode="auto">
          <a:xfrm>
            <a:off x="133030" y="1020718"/>
            <a:ext cx="5183567" cy="5284382"/>
          </a:xfrm>
          <a:prstGeom prst="rect">
            <a:avLst/>
          </a:prstGeom>
          <a:noFill/>
          <a:ln w="9525">
            <a:noFill/>
            <a:miter lim="800000"/>
            <a:headEnd/>
            <a:tailEnd/>
          </a:ln>
        </p:spPr>
      </p:pic>
      <p:pic>
        <p:nvPicPr>
          <p:cNvPr id="2" name="Picture 2"/>
          <p:cNvPicPr>
            <a:picLocks noChangeAspect="1" noChangeArrowheads="1"/>
          </p:cNvPicPr>
          <p:nvPr/>
        </p:nvPicPr>
        <p:blipFill>
          <a:blip r:embed="rId3" cstate="print"/>
          <a:srcRect t="91385"/>
          <a:stretch>
            <a:fillRect/>
          </a:stretch>
        </p:blipFill>
        <p:spPr bwMode="auto">
          <a:xfrm>
            <a:off x="133030" y="654111"/>
            <a:ext cx="1724025" cy="245361"/>
          </a:xfrm>
          <a:prstGeom prst="rect">
            <a:avLst/>
          </a:prstGeom>
          <a:noFill/>
          <a:ln w="9525">
            <a:noFill/>
            <a:miter lim="800000"/>
            <a:headEnd/>
            <a:tailEnd/>
          </a:ln>
        </p:spPr>
      </p:pic>
      <p:sp>
        <p:nvSpPr>
          <p:cNvPr id="3" name="CasellaDiTesto 2"/>
          <p:cNvSpPr txBox="1"/>
          <p:nvPr/>
        </p:nvSpPr>
        <p:spPr>
          <a:xfrm>
            <a:off x="0" y="0"/>
            <a:ext cx="9144000" cy="646331"/>
          </a:xfrm>
          <a:prstGeom prst="rect">
            <a:avLst/>
          </a:prstGeom>
          <a:noFill/>
        </p:spPr>
        <p:txBody>
          <a:bodyPr wrap="square" rtlCol="0">
            <a:spAutoFit/>
          </a:bodyPr>
          <a:lstStyle/>
          <a:p>
            <a:pPr algn="just"/>
            <a:r>
              <a:rPr lang="it-IT" b="1" dirty="0" smtClean="0"/>
              <a:t>Riquadro di selezione</a:t>
            </a:r>
            <a:r>
              <a:rPr lang="it-IT" dirty="0" smtClean="0"/>
              <a:t> apre il riquadro attività </a:t>
            </a:r>
            <a:r>
              <a:rPr lang="it-IT" b="1" dirty="0" smtClean="0"/>
              <a:t>Selezione e visibilità</a:t>
            </a:r>
            <a:r>
              <a:rPr lang="it-IT" dirty="0" smtClean="0"/>
              <a:t>, che consente di tenere traccia di tutti i componenti di una diapositiva e di selezionarli facilmente anche se impilati.</a:t>
            </a:r>
            <a:endParaRPr lang="it-IT" dirty="0"/>
          </a:p>
        </p:txBody>
      </p:sp>
      <p:sp>
        <p:nvSpPr>
          <p:cNvPr id="7" name="Ovale 6"/>
          <p:cNvSpPr/>
          <p:nvPr/>
        </p:nvSpPr>
        <p:spPr>
          <a:xfrm>
            <a:off x="0" y="611166"/>
            <a:ext cx="1903228" cy="32063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8" name="Connettore 2 7"/>
          <p:cNvCxnSpPr>
            <a:stCxn id="2" idx="3"/>
          </p:cNvCxnSpPr>
          <p:nvPr/>
        </p:nvCxnSpPr>
        <p:spPr>
          <a:xfrm>
            <a:off x="1857055" y="776792"/>
            <a:ext cx="1843075" cy="35025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ttangolo 12"/>
          <p:cNvSpPr/>
          <p:nvPr/>
        </p:nvSpPr>
        <p:spPr>
          <a:xfrm>
            <a:off x="5070779" y="1353776"/>
            <a:ext cx="252000" cy="9360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4" name="Connettore 2 13"/>
          <p:cNvCxnSpPr/>
          <p:nvPr/>
        </p:nvCxnSpPr>
        <p:spPr>
          <a:xfrm flipV="1">
            <a:off x="5296395" y="1128156"/>
            <a:ext cx="415636" cy="38001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9" name="CasellaDiTesto 18"/>
          <p:cNvSpPr txBox="1"/>
          <p:nvPr/>
        </p:nvSpPr>
        <p:spPr>
          <a:xfrm>
            <a:off x="5700157" y="748146"/>
            <a:ext cx="2291938" cy="584775"/>
          </a:xfrm>
          <a:prstGeom prst="rect">
            <a:avLst/>
          </a:prstGeom>
          <a:noFill/>
        </p:spPr>
        <p:txBody>
          <a:bodyPr wrap="square" rtlCol="0">
            <a:spAutoFit/>
          </a:bodyPr>
          <a:lstStyle/>
          <a:p>
            <a:r>
              <a:rPr lang="it-IT" sz="1600" dirty="0" smtClean="0"/>
              <a:t>pulsanti per visualizzare/ nascondere gli oggetti</a:t>
            </a:r>
            <a:endParaRPr lang="it-IT" sz="1600" dirty="0"/>
          </a:p>
        </p:txBody>
      </p:sp>
      <p:sp>
        <p:nvSpPr>
          <p:cNvPr id="21" name="Rettangolo 20"/>
          <p:cNvSpPr/>
          <p:nvPr/>
        </p:nvSpPr>
        <p:spPr>
          <a:xfrm>
            <a:off x="4667003" y="5854535"/>
            <a:ext cx="617515" cy="40376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2" name="Connettore 2 21"/>
          <p:cNvCxnSpPr>
            <a:stCxn id="21" idx="3"/>
            <a:endCxn id="23" idx="1"/>
          </p:cNvCxnSpPr>
          <p:nvPr/>
        </p:nvCxnSpPr>
        <p:spPr>
          <a:xfrm>
            <a:off x="5284518" y="6056416"/>
            <a:ext cx="510642" cy="27169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5795160" y="6035719"/>
            <a:ext cx="3040082" cy="584775"/>
          </a:xfrm>
          <a:prstGeom prst="rect">
            <a:avLst/>
          </a:prstGeom>
          <a:noFill/>
        </p:spPr>
        <p:txBody>
          <a:bodyPr wrap="square" rtlCol="0">
            <a:spAutoFit/>
          </a:bodyPr>
          <a:lstStyle/>
          <a:p>
            <a:r>
              <a:rPr lang="it-IT" sz="1600" dirty="0" smtClean="0"/>
              <a:t>pulsanti per modificare l’ordine di sovrapposizione degli oggetti</a:t>
            </a:r>
            <a:endParaRPr lang="it-IT" sz="1600" dirty="0"/>
          </a:p>
        </p:txBody>
      </p:sp>
      <p:sp>
        <p:nvSpPr>
          <p:cNvPr id="24" name="CasellaDiTesto 23"/>
          <p:cNvSpPr txBox="1"/>
          <p:nvPr/>
        </p:nvSpPr>
        <p:spPr>
          <a:xfrm>
            <a:off x="5415150" y="2576945"/>
            <a:ext cx="3479468" cy="1477328"/>
          </a:xfrm>
          <a:prstGeom prst="rect">
            <a:avLst/>
          </a:prstGeom>
          <a:noFill/>
        </p:spPr>
        <p:txBody>
          <a:bodyPr wrap="square" rtlCol="0">
            <a:spAutoFit/>
          </a:bodyPr>
          <a:lstStyle/>
          <a:p>
            <a:pPr algn="just"/>
            <a:r>
              <a:rPr lang="it-IT" u="sng" dirty="0" smtClean="0"/>
              <a:t>NOTA</a:t>
            </a:r>
            <a:r>
              <a:rPr lang="it-IT" dirty="0" smtClean="0"/>
              <a:t>: L’ordine degli oggetti nell’elenco </a:t>
            </a:r>
            <a:r>
              <a:rPr lang="it-IT" b="1" dirty="0" smtClean="0"/>
              <a:t>Forme nella diapositiva</a:t>
            </a:r>
            <a:r>
              <a:rPr lang="it-IT" dirty="0" smtClean="0"/>
              <a:t> ne rispecchia l’ordine di sovrapposizione all’interno della diapositiva.</a:t>
            </a:r>
            <a:endParaRPr lang="it-IT"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Inserimento/modifica di contenuto</a:t>
            </a:r>
          </a:p>
        </p:txBody>
      </p:sp>
      <p:sp>
        <p:nvSpPr>
          <p:cNvPr id="3" name="CasellaDiTesto 2"/>
          <p:cNvSpPr txBox="1"/>
          <p:nvPr/>
        </p:nvSpPr>
        <p:spPr>
          <a:xfrm>
            <a:off x="0" y="344385"/>
            <a:ext cx="6946710" cy="1754326"/>
          </a:xfrm>
          <a:prstGeom prst="rect">
            <a:avLst/>
          </a:prstGeom>
          <a:noFill/>
        </p:spPr>
        <p:txBody>
          <a:bodyPr wrap="square" rtlCol="0">
            <a:spAutoFit/>
          </a:bodyPr>
          <a:lstStyle/>
          <a:p>
            <a:r>
              <a:rPr lang="it-IT" b="1" u="sng" dirty="0" smtClean="0"/>
              <a:t>Tabelle</a:t>
            </a:r>
            <a:r>
              <a:rPr lang="it-IT" dirty="0" smtClean="0"/>
              <a:t> - INSERIMENTO</a:t>
            </a:r>
          </a:p>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Tabelle </a:t>
            </a:r>
            <a:r>
              <a:rPr lang="it-IT" dirty="0" smtClean="0">
                <a:sym typeface="Symbol"/>
              </a:rPr>
              <a:t> </a:t>
            </a:r>
            <a:r>
              <a:rPr lang="it-IT" b="1" dirty="0" smtClean="0">
                <a:sym typeface="Symbol"/>
              </a:rPr>
              <a:t>Tabella </a:t>
            </a:r>
            <a:r>
              <a:rPr lang="it-IT" dirty="0" smtClean="0">
                <a:sym typeface="Symbol"/>
              </a:rPr>
              <a:t> selezionare la dimensione della tabella da inserire spostando il puntatore sulla matrice 10x8 (sulla diapositiva appare una tabella che aggiorna la dimensione ad ogni spostamento sulla matrice)  cliccare quando si raggiunge la dimensione desiderata</a:t>
            </a:r>
          </a:p>
        </p:txBody>
      </p:sp>
      <p:pic>
        <p:nvPicPr>
          <p:cNvPr id="2050" name="Picture 2"/>
          <p:cNvPicPr>
            <a:picLocks noChangeAspect="1" noChangeArrowheads="1"/>
          </p:cNvPicPr>
          <p:nvPr/>
        </p:nvPicPr>
        <p:blipFill>
          <a:blip r:embed="rId3" cstate="print"/>
          <a:srcRect/>
          <a:stretch>
            <a:fillRect/>
          </a:stretch>
        </p:blipFill>
        <p:spPr bwMode="auto">
          <a:xfrm>
            <a:off x="7115608" y="131786"/>
            <a:ext cx="1790885" cy="2231857"/>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7367401" y="2528910"/>
            <a:ext cx="1353788" cy="819398"/>
          </a:xfrm>
          <a:prstGeom prst="rect">
            <a:avLst/>
          </a:prstGeom>
          <a:noFill/>
          <a:ln w="9525">
            <a:noFill/>
            <a:miter lim="800000"/>
            <a:headEnd/>
            <a:tailEnd/>
          </a:ln>
        </p:spPr>
      </p:pic>
      <p:sp>
        <p:nvSpPr>
          <p:cNvPr id="36" name="Rettangolo 35"/>
          <p:cNvSpPr/>
          <p:nvPr/>
        </p:nvSpPr>
        <p:spPr>
          <a:xfrm>
            <a:off x="0" y="3441068"/>
            <a:ext cx="9144000" cy="2031325"/>
          </a:xfrm>
          <a:prstGeom prst="rect">
            <a:avLst/>
          </a:prstGeom>
        </p:spPr>
        <p:txBody>
          <a:bodyPr wrap="square">
            <a:spAutoFit/>
          </a:bodyPr>
          <a:lstStyle/>
          <a:p>
            <a:pPr algn="just"/>
            <a:r>
              <a:rPr lang="it-IT" u="sng" dirty="0" smtClean="0">
                <a:sym typeface="Symbol"/>
              </a:rPr>
              <a:t>oppure</a:t>
            </a:r>
          </a:p>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Tabelle </a:t>
            </a:r>
            <a:r>
              <a:rPr lang="it-IT" dirty="0" smtClean="0">
                <a:sym typeface="Symbol"/>
              </a:rPr>
              <a:t> </a:t>
            </a:r>
            <a:r>
              <a:rPr lang="it-IT" b="1" dirty="0" smtClean="0">
                <a:sym typeface="Symbol"/>
              </a:rPr>
              <a:t>Tabella </a:t>
            </a:r>
            <a:r>
              <a:rPr lang="it-IT" dirty="0" smtClean="0">
                <a:sym typeface="Symbol"/>
              </a:rPr>
              <a:t> </a:t>
            </a:r>
            <a:r>
              <a:rPr lang="it-IT" b="1" dirty="0" smtClean="0">
                <a:sym typeface="Symbol"/>
              </a:rPr>
              <a:t>Disegna tabella</a:t>
            </a:r>
            <a:r>
              <a:rPr lang="it-IT" dirty="0" smtClean="0">
                <a:sym typeface="Symbol"/>
              </a:rPr>
              <a:t>  il puntatore del mouse assumerà la forma di matita </a:t>
            </a:r>
          </a:p>
          <a:p>
            <a:pPr marL="711200" indent="-342900" algn="just">
              <a:buFont typeface="+mj-lt"/>
              <a:buAutoNum type="arabicPeriod"/>
            </a:pPr>
            <a:r>
              <a:rPr lang="it-IT" dirty="0" smtClean="0">
                <a:sym typeface="Symbol"/>
              </a:rPr>
              <a:t>tracciare una linea in diagonale per definire le dimensioni della tabella</a:t>
            </a:r>
          </a:p>
          <a:p>
            <a:pPr marL="711200" indent="-342900" algn="just">
              <a:buFont typeface="+mj-lt"/>
              <a:buAutoNum type="arabicPeriod"/>
            </a:pPr>
            <a:r>
              <a:rPr lang="it-IT" dirty="0" err="1" smtClean="0">
                <a:sym typeface="Symbol"/>
              </a:rPr>
              <a:t>ri-selezionare</a:t>
            </a:r>
            <a:r>
              <a:rPr lang="it-IT" dirty="0" smtClean="0">
                <a:sym typeface="Symbol"/>
              </a:rPr>
              <a:t> il comando </a:t>
            </a:r>
            <a:r>
              <a:rPr lang="it-IT" b="1" dirty="0" smtClean="0">
                <a:sym typeface="Symbol"/>
              </a:rPr>
              <a:t>Disegna tabella</a:t>
            </a:r>
            <a:r>
              <a:rPr lang="it-IT" dirty="0" smtClean="0">
                <a:sym typeface="Symbol"/>
              </a:rPr>
              <a:t> </a:t>
            </a:r>
          </a:p>
          <a:p>
            <a:pPr marL="711200" indent="-342900" algn="just">
              <a:buFont typeface="+mj-lt"/>
              <a:buAutoNum type="arabicPeriod"/>
            </a:pPr>
            <a:r>
              <a:rPr lang="it-IT" dirty="0" smtClean="0">
                <a:sym typeface="Symbol"/>
              </a:rPr>
              <a:t>tracciare linee orizzontali e verticali all’interno del perimetro della tabella per creare i limiti di righe e colonne </a:t>
            </a:r>
          </a:p>
        </p:txBody>
      </p:sp>
      <p:pic>
        <p:nvPicPr>
          <p:cNvPr id="41" name="Picture 5"/>
          <p:cNvPicPr>
            <a:picLocks noChangeAspect="1" noChangeArrowheads="1"/>
          </p:cNvPicPr>
          <p:nvPr/>
        </p:nvPicPr>
        <p:blipFill>
          <a:blip r:embed="rId5" cstate="print"/>
          <a:srcRect/>
          <a:stretch>
            <a:fillRect/>
          </a:stretch>
        </p:blipFill>
        <p:spPr bwMode="auto">
          <a:xfrm>
            <a:off x="2804882" y="3978766"/>
            <a:ext cx="130628" cy="296883"/>
          </a:xfrm>
          <a:prstGeom prst="rect">
            <a:avLst/>
          </a:prstGeom>
          <a:noFill/>
          <a:ln w="9525">
            <a:noFill/>
            <a:miter lim="800000"/>
            <a:headEnd/>
            <a:tailEnd/>
          </a:ln>
        </p:spPr>
      </p:pic>
      <p:grpSp>
        <p:nvGrpSpPr>
          <p:cNvPr id="54" name="Gruppo 53"/>
          <p:cNvGrpSpPr/>
          <p:nvPr/>
        </p:nvGrpSpPr>
        <p:grpSpPr>
          <a:xfrm>
            <a:off x="232756" y="5474525"/>
            <a:ext cx="4210990" cy="1365662"/>
            <a:chOff x="232756" y="5474525"/>
            <a:chExt cx="4210990" cy="1365662"/>
          </a:xfrm>
        </p:grpSpPr>
        <p:pic>
          <p:nvPicPr>
            <p:cNvPr id="38" name="Picture 2"/>
            <p:cNvPicPr>
              <a:picLocks noChangeAspect="1" noChangeArrowheads="1"/>
            </p:cNvPicPr>
            <p:nvPr/>
          </p:nvPicPr>
          <p:blipFill>
            <a:blip r:embed="rId6" cstate="print"/>
            <a:srcRect l="35757" t="44079" r="49957" b="40230"/>
            <a:stretch>
              <a:fillRect/>
            </a:stretch>
          </p:blipFill>
          <p:spPr bwMode="auto">
            <a:xfrm>
              <a:off x="2484317" y="5504213"/>
              <a:ext cx="1959429" cy="1306286"/>
            </a:xfrm>
            <a:prstGeom prst="rect">
              <a:avLst/>
            </a:prstGeom>
            <a:noFill/>
            <a:ln w="9525">
              <a:noFill/>
              <a:miter lim="800000"/>
              <a:headEnd/>
              <a:tailEnd/>
            </a:ln>
          </p:spPr>
        </p:pic>
        <p:grpSp>
          <p:nvGrpSpPr>
            <p:cNvPr id="45" name="Gruppo 44"/>
            <p:cNvGrpSpPr/>
            <p:nvPr/>
          </p:nvGrpSpPr>
          <p:grpSpPr>
            <a:xfrm>
              <a:off x="232756" y="5474525"/>
              <a:ext cx="2023556" cy="1365662"/>
              <a:chOff x="232756" y="5474525"/>
              <a:chExt cx="2023556" cy="1365662"/>
            </a:xfrm>
          </p:grpSpPr>
          <p:pic>
            <p:nvPicPr>
              <p:cNvPr id="2051" name="Picture 3"/>
              <p:cNvPicPr>
                <a:picLocks noChangeAspect="1" noChangeArrowheads="1"/>
              </p:cNvPicPr>
              <p:nvPr/>
            </p:nvPicPr>
            <p:blipFill>
              <a:blip r:embed="rId7" cstate="print"/>
              <a:srcRect l="35671" t="42528" r="49610" b="41541"/>
              <a:stretch>
                <a:fillRect/>
              </a:stretch>
            </p:blipFill>
            <p:spPr bwMode="auto">
              <a:xfrm>
                <a:off x="232756" y="5474525"/>
                <a:ext cx="2018805" cy="1365662"/>
              </a:xfrm>
              <a:prstGeom prst="rect">
                <a:avLst/>
              </a:prstGeom>
              <a:noFill/>
              <a:ln w="9525">
                <a:noFill/>
                <a:miter lim="800000"/>
                <a:headEnd/>
                <a:tailEnd/>
              </a:ln>
            </p:spPr>
          </p:pic>
          <p:cxnSp>
            <p:nvCxnSpPr>
              <p:cNvPr id="43" name="Connettore 2 42"/>
              <p:cNvCxnSpPr/>
              <p:nvPr/>
            </p:nvCxnSpPr>
            <p:spPr>
              <a:xfrm>
                <a:off x="296883" y="5569527"/>
                <a:ext cx="1828800" cy="1128156"/>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44" name="Picture 5"/>
              <p:cNvPicPr>
                <a:picLocks noChangeAspect="1" noChangeArrowheads="1"/>
              </p:cNvPicPr>
              <p:nvPr/>
            </p:nvPicPr>
            <p:blipFill>
              <a:blip r:embed="rId5" cstate="print"/>
              <a:srcRect/>
              <a:stretch>
                <a:fillRect/>
              </a:stretch>
            </p:blipFill>
            <p:spPr bwMode="auto">
              <a:xfrm>
                <a:off x="2125684" y="6377049"/>
                <a:ext cx="130628" cy="296883"/>
              </a:xfrm>
              <a:prstGeom prst="rect">
                <a:avLst/>
              </a:prstGeom>
              <a:noFill/>
              <a:ln w="9525">
                <a:noFill/>
                <a:miter lim="800000"/>
                <a:headEnd/>
                <a:tailEnd/>
              </a:ln>
            </p:spPr>
          </p:pic>
        </p:grpSp>
        <p:cxnSp>
          <p:nvCxnSpPr>
            <p:cNvPr id="47" name="Connettore 2 46"/>
            <p:cNvCxnSpPr>
              <a:stCxn id="2051" idx="3"/>
              <a:endCxn id="38" idx="1"/>
            </p:cNvCxnSpPr>
            <p:nvPr/>
          </p:nvCxnSpPr>
          <p:spPr>
            <a:xfrm>
              <a:off x="2251561" y="6157356"/>
              <a:ext cx="23275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55" name="Gruppo 54"/>
          <p:cNvGrpSpPr/>
          <p:nvPr/>
        </p:nvGrpSpPr>
        <p:grpSpPr>
          <a:xfrm>
            <a:off x="4676502" y="5456712"/>
            <a:ext cx="4234740" cy="1401288"/>
            <a:chOff x="4676502" y="5456712"/>
            <a:chExt cx="4234740" cy="1401288"/>
          </a:xfrm>
        </p:grpSpPr>
        <p:pic>
          <p:nvPicPr>
            <p:cNvPr id="39" name="Picture 3"/>
            <p:cNvPicPr>
              <a:picLocks noChangeAspect="1" noChangeArrowheads="1"/>
            </p:cNvPicPr>
            <p:nvPr/>
          </p:nvPicPr>
          <p:blipFill>
            <a:blip r:embed="rId8" cstate="print"/>
            <a:srcRect l="35325" t="42113" r="49524" b="41541"/>
            <a:stretch>
              <a:fillRect/>
            </a:stretch>
          </p:blipFill>
          <p:spPr bwMode="auto">
            <a:xfrm>
              <a:off x="4676502" y="5456712"/>
              <a:ext cx="2078182" cy="1401288"/>
            </a:xfrm>
            <a:prstGeom prst="rect">
              <a:avLst/>
            </a:prstGeom>
            <a:noFill/>
            <a:ln w="9525">
              <a:noFill/>
              <a:miter lim="800000"/>
              <a:headEnd/>
              <a:tailEnd/>
            </a:ln>
          </p:spPr>
        </p:pic>
        <p:pic>
          <p:nvPicPr>
            <p:cNvPr id="40" name="Picture 4"/>
            <p:cNvPicPr>
              <a:picLocks noChangeAspect="1" noChangeArrowheads="1"/>
            </p:cNvPicPr>
            <p:nvPr/>
          </p:nvPicPr>
          <p:blipFill>
            <a:blip r:embed="rId9" cstate="print"/>
            <a:srcRect l="35931" t="42805" r="50043" b="42095"/>
            <a:stretch>
              <a:fillRect/>
            </a:stretch>
          </p:blipFill>
          <p:spPr bwMode="auto">
            <a:xfrm>
              <a:off x="6987440" y="5510151"/>
              <a:ext cx="1923802" cy="1294411"/>
            </a:xfrm>
            <a:prstGeom prst="rect">
              <a:avLst/>
            </a:prstGeom>
            <a:noFill/>
            <a:ln w="9525">
              <a:noFill/>
              <a:miter lim="800000"/>
              <a:headEnd/>
              <a:tailEnd/>
            </a:ln>
          </p:spPr>
        </p:pic>
        <p:grpSp>
          <p:nvGrpSpPr>
            <p:cNvPr id="52" name="Gruppo 51"/>
            <p:cNvGrpSpPr/>
            <p:nvPr/>
          </p:nvGrpSpPr>
          <p:grpSpPr>
            <a:xfrm>
              <a:off x="5308270" y="5617029"/>
              <a:ext cx="176152" cy="1122221"/>
              <a:chOff x="5308270" y="5617029"/>
              <a:chExt cx="176152" cy="1122221"/>
            </a:xfrm>
          </p:grpSpPr>
          <p:cxnSp>
            <p:nvCxnSpPr>
              <p:cNvPr id="48" name="Connettore 2 47"/>
              <p:cNvCxnSpPr/>
              <p:nvPr/>
            </p:nvCxnSpPr>
            <p:spPr>
              <a:xfrm>
                <a:off x="5308270" y="5617029"/>
                <a:ext cx="0" cy="1080654"/>
              </a:xfrm>
              <a:prstGeom prst="straightConnector1">
                <a:avLst/>
              </a:prstGeom>
              <a:ln w="19050">
                <a:solidFill>
                  <a:schemeClr val="tx1"/>
                </a:solidFill>
                <a:prstDash val="sysDash"/>
                <a:tailEnd type="arrow"/>
              </a:ln>
            </p:spPr>
            <p:style>
              <a:lnRef idx="1">
                <a:schemeClr val="accent1"/>
              </a:lnRef>
              <a:fillRef idx="0">
                <a:schemeClr val="accent1"/>
              </a:fillRef>
              <a:effectRef idx="0">
                <a:schemeClr val="accent1"/>
              </a:effectRef>
              <a:fontRef idx="minor">
                <a:schemeClr val="tx1"/>
              </a:fontRef>
            </p:style>
          </p:cxnSp>
          <p:pic>
            <p:nvPicPr>
              <p:cNvPr id="51" name="Picture 5"/>
              <p:cNvPicPr>
                <a:picLocks noChangeAspect="1" noChangeArrowheads="1"/>
              </p:cNvPicPr>
              <p:nvPr/>
            </p:nvPicPr>
            <p:blipFill>
              <a:blip r:embed="rId5" cstate="print"/>
              <a:srcRect/>
              <a:stretch>
                <a:fillRect/>
              </a:stretch>
            </p:blipFill>
            <p:spPr bwMode="auto">
              <a:xfrm>
                <a:off x="5353794" y="6442367"/>
                <a:ext cx="130628" cy="296883"/>
              </a:xfrm>
              <a:prstGeom prst="rect">
                <a:avLst/>
              </a:prstGeom>
              <a:noFill/>
              <a:ln w="9525">
                <a:noFill/>
                <a:miter lim="800000"/>
                <a:headEnd/>
                <a:tailEnd/>
              </a:ln>
            </p:spPr>
          </p:pic>
        </p:grpSp>
        <p:cxnSp>
          <p:nvCxnSpPr>
            <p:cNvPr id="53" name="Connettore 2 52"/>
            <p:cNvCxnSpPr/>
            <p:nvPr/>
          </p:nvCxnSpPr>
          <p:spPr>
            <a:xfrm>
              <a:off x="6740434" y="6228608"/>
              <a:ext cx="232756"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56" name="Rettangolo 55"/>
          <p:cNvSpPr/>
          <p:nvPr/>
        </p:nvSpPr>
        <p:spPr>
          <a:xfrm>
            <a:off x="-1" y="2169696"/>
            <a:ext cx="7028597" cy="1200329"/>
          </a:xfrm>
          <a:prstGeom prst="rect">
            <a:avLst/>
          </a:prstGeom>
        </p:spPr>
        <p:txBody>
          <a:bodyPr wrap="square">
            <a:spAutoFit/>
          </a:bodyPr>
          <a:lstStyle/>
          <a:p>
            <a:pPr algn="just"/>
            <a:r>
              <a:rPr lang="it-IT" u="sng" dirty="0" smtClean="0">
                <a:sym typeface="Symbol"/>
              </a:rPr>
              <a:t>oppure</a:t>
            </a:r>
          </a:p>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Tabelle </a:t>
            </a:r>
            <a:r>
              <a:rPr lang="it-IT" dirty="0" smtClean="0">
                <a:sym typeface="Symbol"/>
              </a:rPr>
              <a:t> </a:t>
            </a:r>
            <a:r>
              <a:rPr lang="it-IT" b="1" dirty="0" smtClean="0">
                <a:sym typeface="Symbol"/>
              </a:rPr>
              <a:t>Tabella </a:t>
            </a:r>
            <a:r>
              <a:rPr lang="it-IT" dirty="0" smtClean="0">
                <a:sym typeface="Symbol"/>
              </a:rPr>
              <a:t> </a:t>
            </a:r>
            <a:r>
              <a:rPr lang="it-IT" b="1" dirty="0" smtClean="0">
                <a:sym typeface="Symbol"/>
              </a:rPr>
              <a:t>Inserisci </a:t>
            </a:r>
            <a:r>
              <a:rPr lang="it-IT" b="1" dirty="0" err="1" smtClean="0">
                <a:sym typeface="Symbol"/>
              </a:rPr>
              <a:t>tabella…</a:t>
            </a:r>
            <a:r>
              <a:rPr lang="it-IT" dirty="0" smtClean="0">
                <a:sym typeface="Symbol"/>
              </a:rPr>
              <a:t>  apre l’omonima finestra che consente di specificare Numero di righe e Numero di colonne (dimensione massima 75x75)</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p:cNvSpPr/>
          <p:nvPr/>
        </p:nvSpPr>
        <p:spPr>
          <a:xfrm>
            <a:off x="0" y="1438996"/>
            <a:ext cx="9144000" cy="1200329"/>
          </a:xfrm>
          <a:prstGeom prst="rect">
            <a:avLst/>
          </a:prstGeom>
        </p:spPr>
        <p:txBody>
          <a:bodyPr wrap="square">
            <a:spAutoFit/>
          </a:bodyPr>
          <a:lstStyle/>
          <a:p>
            <a:pPr algn="just"/>
            <a:r>
              <a:rPr lang="it-IT" u="sng" dirty="0" smtClean="0">
                <a:sym typeface="Symbol"/>
              </a:rPr>
              <a:t>oppure</a:t>
            </a:r>
          </a:p>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Tabelle </a:t>
            </a:r>
            <a:r>
              <a:rPr lang="it-IT" dirty="0" smtClean="0">
                <a:sym typeface="Symbol"/>
              </a:rPr>
              <a:t> </a:t>
            </a:r>
            <a:r>
              <a:rPr lang="it-IT" b="1" dirty="0" smtClean="0">
                <a:sym typeface="Symbol"/>
              </a:rPr>
              <a:t>Tabella </a:t>
            </a:r>
            <a:r>
              <a:rPr lang="it-IT" dirty="0" smtClean="0">
                <a:sym typeface="Symbol"/>
              </a:rPr>
              <a:t> </a:t>
            </a:r>
            <a:r>
              <a:rPr lang="it-IT" b="1" dirty="0" smtClean="0">
                <a:sym typeface="Symbol"/>
              </a:rPr>
              <a:t>Foglio di lavoro di Excel</a:t>
            </a:r>
            <a:r>
              <a:rPr lang="it-IT" dirty="0" smtClean="0">
                <a:sym typeface="Symbol"/>
              </a:rPr>
              <a:t>  inserisce una tabella di Excel di 2x2. All’interno di questa tabella è possibile usufruire delle funzionalità di Excel. Cambiano i comandi e le schede visualizzati sulla barra multifunzione.</a:t>
            </a:r>
          </a:p>
        </p:txBody>
      </p:sp>
      <p:pic>
        <p:nvPicPr>
          <p:cNvPr id="3080" name="Picture 8"/>
          <p:cNvPicPr>
            <a:picLocks noChangeAspect="1" noChangeArrowheads="1"/>
          </p:cNvPicPr>
          <p:nvPr/>
        </p:nvPicPr>
        <p:blipFill>
          <a:blip r:embed="rId2" cstate="print"/>
          <a:srcRect l="-200" t="13443" r="73333" b="63605"/>
          <a:stretch>
            <a:fillRect/>
          </a:stretch>
        </p:blipFill>
        <p:spPr bwMode="auto">
          <a:xfrm>
            <a:off x="313899" y="2667300"/>
            <a:ext cx="3316570" cy="1719648"/>
          </a:xfrm>
          <a:prstGeom prst="rect">
            <a:avLst/>
          </a:prstGeom>
          <a:noFill/>
          <a:ln w="9525">
            <a:noFill/>
            <a:miter lim="800000"/>
            <a:headEnd/>
            <a:tailEnd/>
          </a:ln>
        </p:spPr>
      </p:pic>
      <p:pic>
        <p:nvPicPr>
          <p:cNvPr id="3081" name="Picture 9"/>
          <p:cNvPicPr>
            <a:picLocks noChangeAspect="1" noChangeArrowheads="1"/>
          </p:cNvPicPr>
          <p:nvPr/>
        </p:nvPicPr>
        <p:blipFill>
          <a:blip r:embed="rId3" cstate="print"/>
          <a:srcRect t="21148" r="69851" b="55081"/>
          <a:stretch>
            <a:fillRect/>
          </a:stretch>
        </p:blipFill>
        <p:spPr bwMode="auto">
          <a:xfrm>
            <a:off x="4735774" y="2653650"/>
            <a:ext cx="3721713" cy="1781010"/>
          </a:xfrm>
          <a:prstGeom prst="rect">
            <a:avLst/>
          </a:prstGeom>
          <a:noFill/>
          <a:ln w="9525">
            <a:noFill/>
            <a:miter lim="800000"/>
            <a:headEnd/>
            <a:tailEnd/>
          </a:ln>
        </p:spPr>
      </p:pic>
      <p:cxnSp>
        <p:nvCxnSpPr>
          <p:cNvPr id="14" name="Connettore 2 13"/>
          <p:cNvCxnSpPr/>
          <p:nvPr/>
        </p:nvCxnSpPr>
        <p:spPr>
          <a:xfrm flipV="1">
            <a:off x="3521287" y="3486163"/>
            <a:ext cx="1337316" cy="1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CasellaDiTesto 16"/>
          <p:cNvSpPr txBox="1"/>
          <p:nvPr/>
        </p:nvSpPr>
        <p:spPr>
          <a:xfrm>
            <a:off x="3512764" y="2850744"/>
            <a:ext cx="1341911" cy="584775"/>
          </a:xfrm>
          <a:prstGeom prst="rect">
            <a:avLst/>
          </a:prstGeom>
          <a:noFill/>
        </p:spPr>
        <p:txBody>
          <a:bodyPr wrap="square" rtlCol="0">
            <a:spAutoFit/>
          </a:bodyPr>
          <a:lstStyle/>
          <a:p>
            <a:pPr algn="ctr"/>
            <a:r>
              <a:rPr lang="it-IT" sz="1600" dirty="0" smtClean="0"/>
              <a:t>doppio click su tabella</a:t>
            </a:r>
            <a:endParaRPr lang="it-IT" sz="1600" dirty="0"/>
          </a:p>
        </p:txBody>
      </p:sp>
      <p:sp>
        <p:nvSpPr>
          <p:cNvPr id="18" name="Rettangolo 17"/>
          <p:cNvSpPr/>
          <p:nvPr/>
        </p:nvSpPr>
        <p:spPr>
          <a:xfrm>
            <a:off x="0" y="4550686"/>
            <a:ext cx="9144000" cy="369332"/>
          </a:xfrm>
          <a:prstGeom prst="rect">
            <a:avLst/>
          </a:prstGeom>
        </p:spPr>
        <p:txBody>
          <a:bodyPr wrap="square">
            <a:spAutoFit/>
          </a:bodyPr>
          <a:lstStyle/>
          <a:p>
            <a:pPr algn="just"/>
            <a:r>
              <a:rPr lang="it-IT" u="sng" dirty="0" smtClean="0">
                <a:sym typeface="Symbol"/>
              </a:rPr>
              <a:t>NOTA</a:t>
            </a:r>
            <a:r>
              <a:rPr lang="it-IT" dirty="0" smtClean="0">
                <a:sym typeface="Symbol"/>
              </a:rPr>
              <a:t>: differisce dalla tipologia di tabelle inserite con i metodi precedentemente descritti.</a:t>
            </a:r>
          </a:p>
        </p:txBody>
      </p:sp>
      <p:sp>
        <p:nvSpPr>
          <p:cNvPr id="21" name="CasellaDiTesto 20"/>
          <p:cNvSpPr txBox="1"/>
          <p:nvPr/>
        </p:nvSpPr>
        <p:spPr>
          <a:xfrm>
            <a:off x="0" y="-1"/>
            <a:ext cx="7042245" cy="1200329"/>
          </a:xfrm>
          <a:prstGeom prst="rect">
            <a:avLst/>
          </a:prstGeom>
          <a:noFill/>
        </p:spPr>
        <p:txBody>
          <a:bodyPr wrap="square" rtlCol="0">
            <a:spAutoFit/>
          </a:bodyPr>
          <a:lstStyle/>
          <a:p>
            <a:pPr algn="just"/>
            <a:r>
              <a:rPr lang="it-IT" dirty="0" smtClean="0"/>
              <a:t>È possibile modificare Stile, Colore e Spessore del tratto della penna utilizzata per disegnare la tabella utilizzando i comandi contenti nella </a:t>
            </a:r>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a:t>
            </a:r>
            <a:r>
              <a:rPr lang="it-IT" dirty="0" smtClean="0">
                <a:sym typeface="Symbol"/>
              </a:rPr>
              <a:t> </a:t>
            </a:r>
            <a:r>
              <a:rPr lang="it-IT" dirty="0" smtClean="0"/>
              <a:t> </a:t>
            </a:r>
            <a:r>
              <a:rPr lang="it-IT" b="1" dirty="0" smtClean="0"/>
              <a:t>Disegna bordi</a:t>
            </a:r>
            <a:r>
              <a:rPr lang="it-IT" dirty="0" smtClean="0"/>
              <a:t>.</a:t>
            </a:r>
            <a:endParaRPr lang="it-IT" dirty="0"/>
          </a:p>
        </p:txBody>
      </p:sp>
      <p:pic>
        <p:nvPicPr>
          <p:cNvPr id="3082" name="Picture 10"/>
          <p:cNvPicPr>
            <a:picLocks noChangeAspect="1" noChangeArrowheads="1"/>
          </p:cNvPicPr>
          <p:nvPr/>
        </p:nvPicPr>
        <p:blipFill>
          <a:blip r:embed="rId4" cstate="print"/>
          <a:srcRect l="74030" t="5902" r="11244" b="83770"/>
          <a:stretch>
            <a:fillRect/>
          </a:stretch>
        </p:blipFill>
        <p:spPr bwMode="auto">
          <a:xfrm>
            <a:off x="7083187" y="191068"/>
            <a:ext cx="2019869" cy="8598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 y="0"/>
            <a:ext cx="6414448" cy="2031325"/>
          </a:xfrm>
          <a:prstGeom prst="rect">
            <a:avLst/>
          </a:prstGeom>
          <a:noFill/>
        </p:spPr>
        <p:txBody>
          <a:bodyPr wrap="square" rtlCol="0">
            <a:spAutoFit/>
          </a:bodyPr>
          <a:lstStyle/>
          <a:p>
            <a:r>
              <a:rPr lang="it-IT" b="1" u="sng" dirty="0" smtClean="0"/>
              <a:t>Tabelle</a:t>
            </a:r>
            <a:r>
              <a:rPr lang="it-IT" dirty="0" smtClean="0"/>
              <a:t> - MODIFICA</a:t>
            </a:r>
          </a:p>
          <a:p>
            <a:pPr algn="just"/>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 </a:t>
            </a:r>
            <a:r>
              <a:rPr lang="it-IT" b="1" dirty="0" smtClean="0">
                <a:sym typeface="Symbol"/>
              </a:rPr>
              <a:t>Stili tabella</a:t>
            </a:r>
            <a:r>
              <a:rPr lang="it-IT" dirty="0" smtClean="0">
                <a:sym typeface="Symbol"/>
              </a:rPr>
              <a:t>  selezionare uno degli stili tabella per </a:t>
            </a:r>
            <a:r>
              <a:rPr lang="it-IT" u="sng" dirty="0" smtClean="0">
                <a:sym typeface="Symbol"/>
              </a:rPr>
              <a:t>applicare velocemente uno stile </a:t>
            </a:r>
            <a:r>
              <a:rPr lang="it-IT" dirty="0" smtClean="0">
                <a:sym typeface="Symbol"/>
              </a:rPr>
              <a:t>a tutta la tabella.</a:t>
            </a:r>
          </a:p>
          <a:p>
            <a:pPr algn="just"/>
            <a:r>
              <a:rPr lang="it-IT" dirty="0" smtClean="0">
                <a:sym typeface="Symbol"/>
              </a:rPr>
              <a:t>Il pulsante </a:t>
            </a:r>
            <a:r>
              <a:rPr lang="it-IT" b="1" dirty="0" smtClean="0">
                <a:sym typeface="Symbol"/>
              </a:rPr>
              <a:t>Altro</a:t>
            </a:r>
            <a:r>
              <a:rPr lang="it-IT" dirty="0" smtClean="0">
                <a:sym typeface="Symbol"/>
              </a:rPr>
              <a:t> consente di aprire il menu che visualizza tutti gli stili veloci e il comando </a:t>
            </a:r>
            <a:r>
              <a:rPr lang="it-IT" b="1" dirty="0" smtClean="0">
                <a:sym typeface="Symbol"/>
              </a:rPr>
              <a:t>Cancella tabella </a:t>
            </a:r>
            <a:r>
              <a:rPr lang="it-IT" dirty="0" smtClean="0">
                <a:sym typeface="Symbol"/>
              </a:rPr>
              <a:t>che consente di eliminare tutte le formattazioni applicate alla tabella</a:t>
            </a:r>
          </a:p>
        </p:txBody>
      </p:sp>
      <p:grpSp>
        <p:nvGrpSpPr>
          <p:cNvPr id="11" name="Gruppo 10"/>
          <p:cNvGrpSpPr/>
          <p:nvPr/>
        </p:nvGrpSpPr>
        <p:grpSpPr>
          <a:xfrm>
            <a:off x="5001711" y="1842448"/>
            <a:ext cx="552927" cy="696035"/>
            <a:chOff x="8591073" y="286603"/>
            <a:chExt cx="552927" cy="696035"/>
          </a:xfrm>
        </p:grpSpPr>
        <p:pic>
          <p:nvPicPr>
            <p:cNvPr id="7" name="Picture 2"/>
            <p:cNvPicPr>
              <a:picLocks noChangeAspect="1" noChangeArrowheads="1"/>
            </p:cNvPicPr>
            <p:nvPr/>
          </p:nvPicPr>
          <p:blipFill>
            <a:blip r:embed="rId2" cstate="print"/>
            <a:srcRect l="58928" t="6773" r="38032" b="85605"/>
            <a:stretch>
              <a:fillRect/>
            </a:stretch>
          </p:blipFill>
          <p:spPr bwMode="auto">
            <a:xfrm>
              <a:off x="8591073" y="286603"/>
              <a:ext cx="457394" cy="696035"/>
            </a:xfrm>
            <a:prstGeom prst="rect">
              <a:avLst/>
            </a:prstGeom>
            <a:noFill/>
            <a:ln w="9525">
              <a:noFill/>
              <a:miter lim="800000"/>
              <a:headEnd/>
              <a:tailEnd/>
            </a:ln>
          </p:spPr>
        </p:pic>
        <p:sp>
          <p:nvSpPr>
            <p:cNvPr id="8" name="Ovale 7"/>
            <p:cNvSpPr/>
            <p:nvPr/>
          </p:nvSpPr>
          <p:spPr>
            <a:xfrm>
              <a:off x="8775510" y="609896"/>
              <a:ext cx="368490" cy="36813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0" name="Gruppo 9"/>
          <p:cNvGrpSpPr/>
          <p:nvPr/>
        </p:nvGrpSpPr>
        <p:grpSpPr>
          <a:xfrm>
            <a:off x="6537278" y="0"/>
            <a:ext cx="2606722" cy="3008691"/>
            <a:chOff x="6960359" y="1241805"/>
            <a:chExt cx="2183641" cy="2520369"/>
          </a:xfrm>
        </p:grpSpPr>
        <p:pic>
          <p:nvPicPr>
            <p:cNvPr id="1026" name="Picture 2"/>
            <p:cNvPicPr>
              <a:picLocks noChangeAspect="1" noChangeArrowheads="1"/>
            </p:cNvPicPr>
            <p:nvPr/>
          </p:nvPicPr>
          <p:blipFill>
            <a:blip r:embed="rId3" cstate="print"/>
            <a:srcRect/>
            <a:stretch>
              <a:fillRect/>
            </a:stretch>
          </p:blipFill>
          <p:spPr bwMode="auto">
            <a:xfrm>
              <a:off x="7066707" y="1241805"/>
              <a:ext cx="2077293" cy="2429443"/>
            </a:xfrm>
            <a:prstGeom prst="rect">
              <a:avLst/>
            </a:prstGeom>
            <a:noFill/>
            <a:ln w="9525">
              <a:noFill/>
              <a:miter lim="800000"/>
              <a:headEnd/>
              <a:tailEnd/>
            </a:ln>
          </p:spPr>
        </p:pic>
        <p:sp>
          <p:nvSpPr>
            <p:cNvPr id="9" name="Ovale 8"/>
            <p:cNvSpPr/>
            <p:nvPr/>
          </p:nvSpPr>
          <p:spPr>
            <a:xfrm>
              <a:off x="6960359" y="3394040"/>
              <a:ext cx="859808" cy="36813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25" name="Connettore 2 24"/>
          <p:cNvCxnSpPr>
            <a:stCxn id="8" idx="6"/>
            <a:endCxn id="1026" idx="1"/>
          </p:cNvCxnSpPr>
          <p:nvPr/>
        </p:nvCxnSpPr>
        <p:spPr>
          <a:xfrm flipV="1">
            <a:off x="5554638" y="1450074"/>
            <a:ext cx="1109593" cy="8997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3" name="Rettangolo 42"/>
          <p:cNvSpPr/>
          <p:nvPr/>
        </p:nvSpPr>
        <p:spPr>
          <a:xfrm>
            <a:off x="0" y="3845635"/>
            <a:ext cx="4790365" cy="1754326"/>
          </a:xfrm>
          <a:prstGeom prst="rect">
            <a:avLst/>
          </a:prstGeom>
        </p:spPr>
        <p:txBody>
          <a:bodyPr wrap="square">
            <a:spAutoFit/>
          </a:bodyPr>
          <a:lstStyle/>
          <a:p>
            <a:pPr marL="342900" indent="-342900" algn="just">
              <a:buFont typeface="+mj-lt"/>
              <a:buAutoNum type="arabicPeriod"/>
            </a:pPr>
            <a:r>
              <a:rPr lang="it-IT" dirty="0" smtClean="0"/>
              <a:t>evidenziare la prima riga della tabella</a:t>
            </a:r>
          </a:p>
          <a:p>
            <a:pPr marL="342900" indent="-342900" algn="just">
              <a:buFont typeface="+mj-lt"/>
              <a:buAutoNum type="arabicPeriod"/>
            </a:pPr>
            <a:r>
              <a:rPr lang="it-IT" dirty="0" smtClean="0"/>
              <a:t>evidenziare l'ultima riga della tabella</a:t>
            </a:r>
          </a:p>
          <a:p>
            <a:pPr marL="342900" indent="-342900" algn="just">
              <a:buFont typeface="+mj-lt"/>
              <a:buAutoNum type="arabicPeriod"/>
            </a:pPr>
            <a:r>
              <a:rPr lang="it-IT" dirty="0" smtClean="0"/>
              <a:t>applicare lo stile a righe alterne</a:t>
            </a:r>
          </a:p>
          <a:p>
            <a:pPr marL="342900" indent="-342900" algn="just">
              <a:buFont typeface="+mj-lt"/>
              <a:buAutoNum type="arabicPeriod"/>
            </a:pPr>
            <a:r>
              <a:rPr lang="it-IT" dirty="0" smtClean="0"/>
              <a:t>evidenziare la prima colonna della tabella</a:t>
            </a:r>
          </a:p>
          <a:p>
            <a:pPr marL="342900" indent="-342900" algn="just">
              <a:buFont typeface="+mj-lt"/>
              <a:buAutoNum type="arabicPeriod"/>
            </a:pPr>
            <a:r>
              <a:rPr lang="it-IT" dirty="0" smtClean="0"/>
              <a:t>evidenziare l'ultima colonna della tabella</a:t>
            </a:r>
          </a:p>
          <a:p>
            <a:pPr marL="342900" indent="-342900" algn="just">
              <a:buFont typeface="+mj-lt"/>
              <a:buAutoNum type="arabicPeriod"/>
            </a:pPr>
            <a:r>
              <a:rPr lang="it-IT" dirty="0" smtClean="0"/>
              <a:t>applicare lo stile a colonne alterne</a:t>
            </a:r>
            <a:endParaRPr lang="it-IT" dirty="0"/>
          </a:p>
        </p:txBody>
      </p:sp>
      <p:sp>
        <p:nvSpPr>
          <p:cNvPr id="44" name="Rettangolo 43"/>
          <p:cNvSpPr/>
          <p:nvPr/>
        </p:nvSpPr>
        <p:spPr>
          <a:xfrm>
            <a:off x="-1" y="3261815"/>
            <a:ext cx="9144000" cy="646331"/>
          </a:xfrm>
          <a:prstGeom prst="rect">
            <a:avLst/>
          </a:prstGeom>
        </p:spPr>
        <p:txBody>
          <a:bodyPr wrap="square">
            <a:spAutoFit/>
          </a:bodyPr>
          <a:lstStyle/>
          <a:p>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 </a:t>
            </a:r>
            <a:r>
              <a:rPr lang="it-IT" b="1" dirty="0" smtClean="0">
                <a:sym typeface="Symbol"/>
              </a:rPr>
              <a:t>Opzioni stile tabella</a:t>
            </a:r>
            <a:r>
              <a:rPr lang="it-IT" dirty="0" smtClean="0">
                <a:sym typeface="Symbol"/>
              </a:rPr>
              <a:t>  selezionare le caselle di controllo per:</a:t>
            </a:r>
            <a:endParaRPr lang="it-IT" dirty="0"/>
          </a:p>
        </p:txBody>
      </p:sp>
      <p:grpSp>
        <p:nvGrpSpPr>
          <p:cNvPr id="45" name="Gruppo 44"/>
          <p:cNvGrpSpPr/>
          <p:nvPr/>
        </p:nvGrpSpPr>
        <p:grpSpPr>
          <a:xfrm>
            <a:off x="4802283" y="4209367"/>
            <a:ext cx="3799448" cy="900751"/>
            <a:chOff x="1049149" y="2183642"/>
            <a:chExt cx="3799448" cy="900751"/>
          </a:xfrm>
        </p:grpSpPr>
        <p:pic>
          <p:nvPicPr>
            <p:cNvPr id="46" name="Picture 2"/>
            <p:cNvPicPr>
              <a:picLocks noChangeAspect="1" noChangeArrowheads="1"/>
            </p:cNvPicPr>
            <p:nvPr/>
          </p:nvPicPr>
          <p:blipFill>
            <a:blip r:embed="rId2" cstate="print"/>
            <a:srcRect t="5939" r="75283" b="84262"/>
            <a:stretch>
              <a:fillRect/>
            </a:stretch>
          </p:blipFill>
          <p:spPr bwMode="auto">
            <a:xfrm>
              <a:off x="1105469" y="2183642"/>
              <a:ext cx="3743128" cy="900751"/>
            </a:xfrm>
            <a:prstGeom prst="rect">
              <a:avLst/>
            </a:prstGeom>
            <a:noFill/>
            <a:ln w="9525">
              <a:noFill/>
              <a:miter lim="800000"/>
              <a:headEnd/>
              <a:tailEnd/>
            </a:ln>
          </p:spPr>
        </p:pic>
        <p:sp>
          <p:nvSpPr>
            <p:cNvPr id="47" name="Ovale 46"/>
            <p:cNvSpPr/>
            <p:nvPr/>
          </p:nvSpPr>
          <p:spPr>
            <a:xfrm>
              <a:off x="1049149" y="220265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48" name="Ovale 47"/>
            <p:cNvSpPr/>
            <p:nvPr/>
          </p:nvSpPr>
          <p:spPr>
            <a:xfrm>
              <a:off x="1049149" y="243890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49" name="Ovale 48"/>
            <p:cNvSpPr/>
            <p:nvPr/>
          </p:nvSpPr>
          <p:spPr>
            <a:xfrm>
              <a:off x="1049149" y="2675159"/>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50" name="Ovale 49"/>
            <p:cNvSpPr/>
            <p:nvPr/>
          </p:nvSpPr>
          <p:spPr>
            <a:xfrm>
              <a:off x="2825631" y="2191283"/>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51" name="Ovale 50"/>
            <p:cNvSpPr/>
            <p:nvPr/>
          </p:nvSpPr>
          <p:spPr>
            <a:xfrm>
              <a:off x="2825631" y="2427534"/>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52" name="Ovale 51"/>
            <p:cNvSpPr/>
            <p:nvPr/>
          </p:nvSpPr>
          <p:spPr>
            <a:xfrm>
              <a:off x="2825631" y="2663785"/>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6</a:t>
              </a:r>
              <a:endParaRPr lang="it-IT" sz="1400" b="1" dirty="0">
                <a:solidFill>
                  <a:schemeClr val="tx1"/>
                </a:solidFill>
              </a:endParaRPr>
            </a:p>
          </p:txBody>
        </p:sp>
      </p:gr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ttangolo 11"/>
          <p:cNvSpPr/>
          <p:nvPr/>
        </p:nvSpPr>
        <p:spPr>
          <a:xfrm>
            <a:off x="0" y="3656300"/>
            <a:ext cx="9144000" cy="646331"/>
          </a:xfrm>
          <a:prstGeom prst="rect">
            <a:avLst/>
          </a:prstGeom>
        </p:spPr>
        <p:txBody>
          <a:bodyPr wrap="square">
            <a:spAutoFit/>
          </a:bodyPr>
          <a:lstStyle/>
          <a:p>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 </a:t>
            </a:r>
            <a:r>
              <a:rPr lang="it-IT" b="1" dirty="0" smtClean="0">
                <a:sym typeface="Symbol"/>
              </a:rPr>
              <a:t>Stili tabella</a:t>
            </a:r>
            <a:r>
              <a:rPr lang="it-IT" dirty="0" smtClean="0">
                <a:sym typeface="Symbol"/>
              </a:rPr>
              <a:t>  </a:t>
            </a:r>
            <a:r>
              <a:rPr lang="it-IT" b="1" dirty="0" smtClean="0">
                <a:sym typeface="Symbol"/>
              </a:rPr>
              <a:t>Bordi </a:t>
            </a:r>
            <a:r>
              <a:rPr lang="it-IT" dirty="0" smtClean="0">
                <a:sym typeface="Symbol"/>
              </a:rPr>
              <a:t>(icona con testo)  consente di applicare alle celle selezionate i bordi rappresentati nell’icona</a:t>
            </a:r>
          </a:p>
        </p:txBody>
      </p:sp>
      <p:sp>
        <p:nvSpPr>
          <p:cNvPr id="2" name="Rettangolo 1"/>
          <p:cNvSpPr/>
          <p:nvPr/>
        </p:nvSpPr>
        <p:spPr>
          <a:xfrm>
            <a:off x="0" y="526364"/>
            <a:ext cx="7042245" cy="923330"/>
          </a:xfrm>
          <a:prstGeom prst="rect">
            <a:avLst/>
          </a:prstGeom>
        </p:spPr>
        <p:txBody>
          <a:bodyPr wrap="square">
            <a:spAutoFit/>
          </a:bodyPr>
          <a:lstStyle/>
          <a:p>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 </a:t>
            </a:r>
            <a:r>
              <a:rPr lang="it-IT" b="1" dirty="0" smtClean="0">
                <a:sym typeface="Symbol"/>
              </a:rPr>
              <a:t>Stili tabella</a:t>
            </a:r>
            <a:r>
              <a:rPr lang="it-IT" dirty="0" smtClean="0">
                <a:sym typeface="Symbol"/>
              </a:rPr>
              <a:t>  </a:t>
            </a:r>
            <a:r>
              <a:rPr lang="it-IT" b="1" dirty="0" smtClean="0">
                <a:sym typeface="Symbol"/>
              </a:rPr>
              <a:t>Sfondo </a:t>
            </a:r>
            <a:r>
              <a:rPr lang="it-IT" dirty="0" smtClean="0">
                <a:sym typeface="Symbol"/>
              </a:rPr>
              <a:t>(icona)  consente di applicare alle celle selezionate il colore di sfondo presente sull’icona</a:t>
            </a:r>
          </a:p>
        </p:txBody>
      </p:sp>
      <p:pic>
        <p:nvPicPr>
          <p:cNvPr id="3" name="Picture 3"/>
          <p:cNvPicPr>
            <a:picLocks noChangeAspect="1" noChangeArrowheads="1"/>
          </p:cNvPicPr>
          <p:nvPr/>
        </p:nvPicPr>
        <p:blipFill>
          <a:blip r:embed="rId3" cstate="print"/>
          <a:srcRect/>
          <a:stretch>
            <a:fillRect/>
          </a:stretch>
        </p:blipFill>
        <p:spPr bwMode="auto">
          <a:xfrm>
            <a:off x="7210425" y="657751"/>
            <a:ext cx="1933575" cy="2733675"/>
          </a:xfrm>
          <a:prstGeom prst="rect">
            <a:avLst/>
          </a:prstGeom>
          <a:noFill/>
          <a:ln w="9525">
            <a:noFill/>
            <a:miter lim="800000"/>
            <a:headEnd/>
            <a:tailEnd/>
          </a:ln>
        </p:spPr>
      </p:pic>
      <p:sp>
        <p:nvSpPr>
          <p:cNvPr id="4" name="Rettangolo 3"/>
          <p:cNvSpPr/>
          <p:nvPr/>
        </p:nvSpPr>
        <p:spPr>
          <a:xfrm>
            <a:off x="0" y="1364439"/>
            <a:ext cx="6892119" cy="1477328"/>
          </a:xfrm>
          <a:prstGeom prst="rect">
            <a:avLst/>
          </a:prstGeom>
        </p:spPr>
        <p:txBody>
          <a:bodyPr wrap="square">
            <a:spAutoFit/>
          </a:bodyPr>
          <a:lstStyle/>
          <a:p>
            <a:pPr algn="just"/>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 </a:t>
            </a:r>
            <a:r>
              <a:rPr lang="it-IT" b="1" dirty="0" smtClean="0">
                <a:sym typeface="Symbol"/>
              </a:rPr>
              <a:t>Stili tabella</a:t>
            </a:r>
            <a:r>
              <a:rPr lang="it-IT" dirty="0" smtClean="0">
                <a:sym typeface="Symbol"/>
              </a:rPr>
              <a:t>  </a:t>
            </a:r>
            <a:r>
              <a:rPr lang="it-IT" b="1" dirty="0" smtClean="0">
                <a:sym typeface="Symbol"/>
              </a:rPr>
              <a:t>Sfondo </a:t>
            </a:r>
            <a:r>
              <a:rPr lang="it-IT" dirty="0" smtClean="0">
                <a:sym typeface="Symbol"/>
              </a:rPr>
              <a:t>(testo con freccia)  apre il menù che presenta i Colori tema, i Colori standard e altre opzioni per l’impostazione dello sfondo delle celle selezionate, più l’opzione </a:t>
            </a:r>
            <a:r>
              <a:rPr lang="it-IT" b="1" dirty="0" smtClean="0">
                <a:sym typeface="Symbol"/>
              </a:rPr>
              <a:t>Sfondo tabella</a:t>
            </a:r>
            <a:r>
              <a:rPr lang="it-IT" dirty="0" smtClean="0">
                <a:sym typeface="Symbol"/>
              </a:rPr>
              <a:t> per impostare lo sfondo di tutte le celle della tabella</a:t>
            </a:r>
            <a:endParaRPr lang="it-IT" dirty="0"/>
          </a:p>
        </p:txBody>
      </p:sp>
      <p:sp>
        <p:nvSpPr>
          <p:cNvPr id="5" name="Parentesi graffa aperta 4"/>
          <p:cNvSpPr/>
          <p:nvPr/>
        </p:nvSpPr>
        <p:spPr>
          <a:xfrm>
            <a:off x="6953693" y="659653"/>
            <a:ext cx="318978" cy="2492938"/>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 name="CasellaDiTesto 5"/>
          <p:cNvSpPr txBox="1"/>
          <p:nvPr/>
        </p:nvSpPr>
        <p:spPr>
          <a:xfrm>
            <a:off x="3526223" y="2770454"/>
            <a:ext cx="3028265" cy="338554"/>
          </a:xfrm>
          <a:prstGeom prst="rect">
            <a:avLst/>
          </a:prstGeom>
          <a:noFill/>
        </p:spPr>
        <p:txBody>
          <a:bodyPr wrap="none" rtlCol="0">
            <a:spAutoFit/>
          </a:bodyPr>
          <a:lstStyle/>
          <a:p>
            <a:pPr algn="r"/>
            <a:r>
              <a:rPr lang="it-IT" sz="1600" dirty="0" smtClean="0"/>
              <a:t>applicati alle sole celle selezionate</a:t>
            </a:r>
            <a:endParaRPr lang="it-IT" sz="1600" dirty="0"/>
          </a:p>
        </p:txBody>
      </p:sp>
      <p:cxnSp>
        <p:nvCxnSpPr>
          <p:cNvPr id="7" name="Connettore 2 6"/>
          <p:cNvCxnSpPr>
            <a:stCxn id="6" idx="3"/>
          </p:cNvCxnSpPr>
          <p:nvPr/>
        </p:nvCxnSpPr>
        <p:spPr>
          <a:xfrm flipV="1">
            <a:off x="6554488" y="2653339"/>
            <a:ext cx="513148" cy="28639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CasellaDiTesto 7"/>
          <p:cNvSpPr txBox="1"/>
          <p:nvPr/>
        </p:nvSpPr>
        <p:spPr>
          <a:xfrm>
            <a:off x="3526223" y="3072977"/>
            <a:ext cx="2285882" cy="338554"/>
          </a:xfrm>
          <a:prstGeom prst="rect">
            <a:avLst/>
          </a:prstGeom>
          <a:noFill/>
        </p:spPr>
        <p:txBody>
          <a:bodyPr wrap="none" rtlCol="0">
            <a:spAutoFit/>
          </a:bodyPr>
          <a:lstStyle/>
          <a:p>
            <a:pPr algn="r"/>
            <a:r>
              <a:rPr lang="it-IT" sz="1600" dirty="0" smtClean="0"/>
              <a:t>applicati a tutta la tabella</a:t>
            </a:r>
            <a:endParaRPr lang="it-IT" sz="1600" dirty="0"/>
          </a:p>
        </p:txBody>
      </p:sp>
      <p:cxnSp>
        <p:nvCxnSpPr>
          <p:cNvPr id="9" name="Connettore 2 8"/>
          <p:cNvCxnSpPr>
            <a:stCxn id="8" idx="3"/>
          </p:cNvCxnSpPr>
          <p:nvPr/>
        </p:nvCxnSpPr>
        <p:spPr>
          <a:xfrm>
            <a:off x="5812105" y="3242254"/>
            <a:ext cx="1290444" cy="13329"/>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4"/>
          <p:cNvPicPr>
            <a:picLocks noChangeAspect="1" noChangeArrowheads="1"/>
          </p:cNvPicPr>
          <p:nvPr/>
        </p:nvPicPr>
        <p:blipFill>
          <a:blip r:embed="rId4" cstate="print"/>
          <a:srcRect/>
          <a:stretch>
            <a:fillRect/>
          </a:stretch>
        </p:blipFill>
        <p:spPr bwMode="auto">
          <a:xfrm>
            <a:off x="54592" y="78426"/>
            <a:ext cx="1433016" cy="417962"/>
          </a:xfrm>
          <a:prstGeom prst="rect">
            <a:avLst/>
          </a:prstGeom>
          <a:noFill/>
          <a:ln w="9525">
            <a:noFill/>
            <a:miter lim="800000"/>
            <a:headEnd/>
            <a:tailEnd/>
          </a:ln>
        </p:spPr>
      </p:pic>
      <p:pic>
        <p:nvPicPr>
          <p:cNvPr id="11" name="Picture 3"/>
          <p:cNvPicPr>
            <a:picLocks noChangeAspect="1" noChangeArrowheads="1"/>
          </p:cNvPicPr>
          <p:nvPr/>
        </p:nvPicPr>
        <p:blipFill>
          <a:blip r:embed="rId5" cstate="print"/>
          <a:srcRect/>
          <a:stretch>
            <a:fillRect/>
          </a:stretch>
        </p:blipFill>
        <p:spPr bwMode="auto">
          <a:xfrm>
            <a:off x="0" y="3239069"/>
            <a:ext cx="1267088" cy="409432"/>
          </a:xfrm>
          <a:prstGeom prst="rect">
            <a:avLst/>
          </a:prstGeom>
          <a:noFill/>
          <a:ln w="9525">
            <a:noFill/>
            <a:miter lim="800000"/>
            <a:headEnd/>
            <a:tailEnd/>
          </a:ln>
        </p:spPr>
      </p:pic>
      <p:pic>
        <p:nvPicPr>
          <p:cNvPr id="13" name="Picture 5"/>
          <p:cNvPicPr>
            <a:picLocks noChangeAspect="1" noChangeArrowheads="1"/>
          </p:cNvPicPr>
          <p:nvPr/>
        </p:nvPicPr>
        <p:blipFill>
          <a:blip r:embed="rId6" cstate="print"/>
          <a:srcRect/>
          <a:stretch>
            <a:fillRect/>
          </a:stretch>
        </p:blipFill>
        <p:spPr bwMode="auto">
          <a:xfrm>
            <a:off x="6994621" y="4267200"/>
            <a:ext cx="1924050" cy="2590800"/>
          </a:xfrm>
          <a:prstGeom prst="rect">
            <a:avLst/>
          </a:prstGeom>
          <a:noFill/>
          <a:ln w="9525">
            <a:noFill/>
            <a:miter lim="800000"/>
            <a:headEnd/>
            <a:tailEnd/>
          </a:ln>
        </p:spPr>
      </p:pic>
      <p:sp>
        <p:nvSpPr>
          <p:cNvPr id="14" name="Rettangolo 13"/>
          <p:cNvSpPr/>
          <p:nvPr/>
        </p:nvSpPr>
        <p:spPr>
          <a:xfrm>
            <a:off x="0" y="4300019"/>
            <a:ext cx="6823881" cy="2031325"/>
          </a:xfrm>
          <a:prstGeom prst="rect">
            <a:avLst/>
          </a:prstGeom>
        </p:spPr>
        <p:txBody>
          <a:bodyPr wrap="square">
            <a:spAutoFit/>
          </a:bodyPr>
          <a:lstStyle/>
          <a:p>
            <a:pPr algn="just"/>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 </a:t>
            </a:r>
            <a:r>
              <a:rPr lang="it-IT" b="1" dirty="0" smtClean="0">
                <a:sym typeface="Symbol"/>
              </a:rPr>
              <a:t>Stili tabella</a:t>
            </a:r>
            <a:r>
              <a:rPr lang="it-IT" dirty="0" smtClean="0">
                <a:sym typeface="Symbol"/>
              </a:rPr>
              <a:t>  </a:t>
            </a:r>
            <a:r>
              <a:rPr lang="it-IT" b="1" dirty="0" smtClean="0">
                <a:sym typeface="Symbol"/>
              </a:rPr>
              <a:t>Bordi </a:t>
            </a:r>
            <a:r>
              <a:rPr lang="it-IT" dirty="0" smtClean="0">
                <a:sym typeface="Symbol"/>
              </a:rPr>
              <a:t>(freccia)  apre il menù che presenta le opzioni di formattazione dei bordi delle celle selezionate</a:t>
            </a:r>
          </a:p>
          <a:p>
            <a:pPr algn="just"/>
            <a:endParaRPr lang="it-IT" dirty="0" smtClean="0">
              <a:sym typeface="Symbol"/>
            </a:endParaRPr>
          </a:p>
          <a:p>
            <a:pPr algn="just"/>
            <a:r>
              <a:rPr lang="it-IT" u="sng" dirty="0" smtClean="0">
                <a:sym typeface="Symbol"/>
              </a:rPr>
              <a:t>NOTA</a:t>
            </a:r>
            <a:r>
              <a:rPr lang="it-IT" dirty="0" smtClean="0">
                <a:sym typeface="Symbol"/>
              </a:rPr>
              <a:t>: colore/spessore/stile dei bordi sono quelli selezionato in </a:t>
            </a:r>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 </a:t>
            </a:r>
            <a:r>
              <a:rPr lang="it-IT" b="1" dirty="0" smtClean="0">
                <a:sym typeface="Symbol"/>
              </a:rPr>
              <a:t>Disegna bordi</a:t>
            </a:r>
            <a:r>
              <a:rPr lang="it-IT" dirty="0" smtClean="0">
                <a:sym typeface="Symbol"/>
              </a:rPr>
              <a:t>  </a:t>
            </a:r>
            <a:r>
              <a:rPr lang="it-IT" b="1" dirty="0" smtClean="0">
                <a:sym typeface="Symbol"/>
              </a:rPr>
              <a:t>Colore penna</a:t>
            </a:r>
            <a:r>
              <a:rPr lang="it-IT" dirty="0" smtClean="0">
                <a:sym typeface="Symbol"/>
              </a:rPr>
              <a:t>/</a:t>
            </a:r>
            <a:r>
              <a:rPr lang="it-IT" b="1" dirty="0" smtClean="0">
                <a:sym typeface="Symbol"/>
              </a:rPr>
              <a:t>Spessore penna</a:t>
            </a:r>
            <a:r>
              <a:rPr lang="it-IT" dirty="0" smtClean="0">
                <a:sym typeface="Symbol"/>
              </a:rPr>
              <a:t>/</a:t>
            </a:r>
            <a:r>
              <a:rPr lang="it-IT" b="1" dirty="0" smtClean="0">
                <a:sym typeface="Symbol"/>
              </a:rPr>
              <a:t>Stile penna</a:t>
            </a:r>
            <a:endParaRPr lang="it-IT" dirty="0" smtClean="0">
              <a:sym typeface="Symbo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cstate="print"/>
          <a:srcRect l="61973" t="10920" r="33283" b="85974"/>
          <a:stretch>
            <a:fillRect/>
          </a:stretch>
        </p:blipFill>
        <p:spPr bwMode="auto">
          <a:xfrm>
            <a:off x="27296" y="0"/>
            <a:ext cx="1167547" cy="464024"/>
          </a:xfrm>
          <a:prstGeom prst="rect">
            <a:avLst/>
          </a:prstGeom>
          <a:noFill/>
          <a:ln w="9525">
            <a:noFill/>
            <a:miter lim="800000"/>
            <a:headEnd/>
            <a:tailEnd/>
          </a:ln>
        </p:spPr>
      </p:pic>
      <p:sp>
        <p:nvSpPr>
          <p:cNvPr id="13" name="Rettangolo 12"/>
          <p:cNvSpPr/>
          <p:nvPr/>
        </p:nvSpPr>
        <p:spPr>
          <a:xfrm>
            <a:off x="0" y="515039"/>
            <a:ext cx="9144000" cy="646331"/>
          </a:xfrm>
          <a:prstGeom prst="rect">
            <a:avLst/>
          </a:prstGeom>
        </p:spPr>
        <p:txBody>
          <a:bodyPr wrap="square">
            <a:spAutoFit/>
          </a:bodyPr>
          <a:lstStyle/>
          <a:p>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 </a:t>
            </a:r>
            <a:r>
              <a:rPr lang="it-IT" b="1" dirty="0" smtClean="0">
                <a:sym typeface="Symbol"/>
              </a:rPr>
              <a:t>Stili tabella</a:t>
            </a:r>
            <a:r>
              <a:rPr lang="it-IT" dirty="0" smtClean="0">
                <a:sym typeface="Symbol"/>
              </a:rPr>
              <a:t>  </a:t>
            </a:r>
            <a:r>
              <a:rPr lang="it-IT" b="1" dirty="0" smtClean="0">
                <a:sym typeface="Symbol"/>
              </a:rPr>
              <a:t>Effetti </a:t>
            </a:r>
            <a:r>
              <a:rPr lang="it-IT" dirty="0" smtClean="0">
                <a:sym typeface="Symbol"/>
              </a:rPr>
              <a:t> apre il menù che consente di applicare effetti visivi alle celle selezionate</a:t>
            </a:r>
          </a:p>
        </p:txBody>
      </p:sp>
      <p:pic>
        <p:nvPicPr>
          <p:cNvPr id="2055" name="Picture 7"/>
          <p:cNvPicPr>
            <a:picLocks noChangeAspect="1" noChangeArrowheads="1"/>
          </p:cNvPicPr>
          <p:nvPr/>
        </p:nvPicPr>
        <p:blipFill>
          <a:blip r:embed="rId3" cstate="print"/>
          <a:srcRect/>
          <a:stretch>
            <a:fillRect/>
          </a:stretch>
        </p:blipFill>
        <p:spPr bwMode="auto">
          <a:xfrm>
            <a:off x="1600983" y="1884671"/>
            <a:ext cx="1224103" cy="1118717"/>
          </a:xfrm>
          <a:prstGeom prst="rect">
            <a:avLst/>
          </a:prstGeom>
          <a:noFill/>
          <a:ln w="9525">
            <a:noFill/>
            <a:miter lim="800000"/>
            <a:headEnd/>
            <a:tailEnd/>
          </a:ln>
        </p:spPr>
      </p:pic>
      <p:sp>
        <p:nvSpPr>
          <p:cNvPr id="15" name="Rettangolo 14"/>
          <p:cNvSpPr/>
          <p:nvPr/>
        </p:nvSpPr>
        <p:spPr>
          <a:xfrm>
            <a:off x="-1" y="1154205"/>
            <a:ext cx="6755643" cy="923330"/>
          </a:xfrm>
          <a:prstGeom prst="rect">
            <a:avLst/>
          </a:prstGeom>
        </p:spPr>
        <p:txBody>
          <a:bodyPr wrap="square">
            <a:spAutoFit/>
          </a:bodyPr>
          <a:lstStyle/>
          <a:p>
            <a:r>
              <a:rPr lang="it-IT" b="1" dirty="0" smtClean="0">
                <a:sym typeface="Symbol"/>
              </a:rPr>
              <a:t>Rilievo cella</a:t>
            </a:r>
            <a:r>
              <a:rPr lang="it-IT" dirty="0" smtClean="0">
                <a:sym typeface="Symbol"/>
              </a:rPr>
              <a:t> e </a:t>
            </a:r>
            <a:r>
              <a:rPr lang="it-IT" b="1" dirty="0" smtClean="0">
                <a:sym typeface="Symbol"/>
              </a:rPr>
              <a:t>Riflesso</a:t>
            </a:r>
            <a:r>
              <a:rPr lang="it-IT" dirty="0" smtClean="0">
                <a:sym typeface="Symbol"/>
              </a:rPr>
              <a:t> permettono di selezionare tra vari formati </a:t>
            </a:r>
            <a:r>
              <a:rPr lang="it-IT" dirty="0" err="1" smtClean="0">
                <a:sym typeface="Symbol"/>
              </a:rPr>
              <a:t>pre-impostati</a:t>
            </a:r>
            <a:r>
              <a:rPr lang="it-IT" dirty="0" smtClean="0">
                <a:sym typeface="Symbol"/>
              </a:rPr>
              <a:t>, mentre </a:t>
            </a:r>
            <a:r>
              <a:rPr lang="it-IT" b="1" dirty="0" smtClean="0">
                <a:sym typeface="Symbol"/>
              </a:rPr>
              <a:t>Ombreggiatura</a:t>
            </a:r>
            <a:r>
              <a:rPr lang="it-IT" dirty="0" smtClean="0">
                <a:sym typeface="Symbol"/>
              </a:rPr>
              <a:t> consente anche la personalizzazione di tale effetto</a:t>
            </a:r>
            <a:endParaRPr lang="it-IT" b="1" dirty="0" smtClean="0">
              <a:sym typeface="Symbol"/>
            </a:endParaRPr>
          </a:p>
        </p:txBody>
      </p:sp>
      <p:pic>
        <p:nvPicPr>
          <p:cNvPr id="2056" name="Picture 8"/>
          <p:cNvPicPr>
            <a:picLocks noChangeAspect="1" noChangeArrowheads="1"/>
          </p:cNvPicPr>
          <p:nvPr/>
        </p:nvPicPr>
        <p:blipFill>
          <a:blip r:embed="rId4" cstate="print"/>
          <a:srcRect/>
          <a:stretch>
            <a:fillRect/>
          </a:stretch>
        </p:blipFill>
        <p:spPr bwMode="auto">
          <a:xfrm>
            <a:off x="6796585" y="1137835"/>
            <a:ext cx="2347415" cy="2417407"/>
          </a:xfrm>
          <a:prstGeom prst="rect">
            <a:avLst/>
          </a:prstGeom>
          <a:noFill/>
          <a:ln w="9525">
            <a:noFill/>
            <a:miter lim="800000"/>
            <a:headEnd/>
            <a:tailEnd/>
          </a:ln>
        </p:spPr>
      </p:pic>
      <p:pic>
        <p:nvPicPr>
          <p:cNvPr id="2057" name="Picture 9"/>
          <p:cNvPicPr>
            <a:picLocks noChangeAspect="1" noChangeArrowheads="1"/>
          </p:cNvPicPr>
          <p:nvPr/>
        </p:nvPicPr>
        <p:blipFill>
          <a:blip r:embed="rId5" cstate="print"/>
          <a:srcRect t="93852"/>
          <a:stretch>
            <a:fillRect/>
          </a:stretch>
        </p:blipFill>
        <p:spPr bwMode="auto">
          <a:xfrm>
            <a:off x="3571591" y="2279177"/>
            <a:ext cx="1809750" cy="363087"/>
          </a:xfrm>
          <a:prstGeom prst="rect">
            <a:avLst/>
          </a:prstGeom>
          <a:noFill/>
          <a:ln w="9525">
            <a:noFill/>
            <a:miter lim="800000"/>
            <a:headEnd/>
            <a:tailEnd/>
          </a:ln>
        </p:spPr>
      </p:pic>
      <p:sp>
        <p:nvSpPr>
          <p:cNvPr id="23" name="Ovale 22"/>
          <p:cNvSpPr/>
          <p:nvPr/>
        </p:nvSpPr>
        <p:spPr>
          <a:xfrm>
            <a:off x="1460310" y="2197290"/>
            <a:ext cx="1555845" cy="4640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5" name="Connettore 2 24"/>
          <p:cNvCxnSpPr>
            <a:stCxn id="23" idx="6"/>
            <a:endCxn id="2057" idx="1"/>
          </p:cNvCxnSpPr>
          <p:nvPr/>
        </p:nvCxnSpPr>
        <p:spPr>
          <a:xfrm>
            <a:off x="3016155" y="2429302"/>
            <a:ext cx="555436" cy="3141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p:nvPr/>
        </p:nvCxnSpPr>
        <p:spPr>
          <a:xfrm flipV="1">
            <a:off x="5363570" y="2456597"/>
            <a:ext cx="1378424" cy="682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 name="Picture 2"/>
          <p:cNvPicPr>
            <a:picLocks noChangeAspect="1" noChangeArrowheads="1"/>
          </p:cNvPicPr>
          <p:nvPr/>
        </p:nvPicPr>
        <p:blipFill>
          <a:blip r:embed="rId6" cstate="print"/>
          <a:srcRect l="74018" t="5721" r="11443" b="84262"/>
          <a:stretch>
            <a:fillRect/>
          </a:stretch>
        </p:blipFill>
        <p:spPr bwMode="auto">
          <a:xfrm>
            <a:off x="7096836" y="4016164"/>
            <a:ext cx="2047164" cy="856085"/>
          </a:xfrm>
          <a:prstGeom prst="rect">
            <a:avLst/>
          </a:prstGeom>
          <a:noFill/>
          <a:ln w="9525">
            <a:noFill/>
            <a:miter lim="800000"/>
            <a:headEnd/>
            <a:tailEnd/>
          </a:ln>
        </p:spPr>
      </p:pic>
      <p:sp>
        <p:nvSpPr>
          <p:cNvPr id="32" name="Rettangolo 31"/>
          <p:cNvSpPr/>
          <p:nvPr/>
        </p:nvSpPr>
        <p:spPr>
          <a:xfrm>
            <a:off x="0" y="3615355"/>
            <a:ext cx="9144000" cy="646331"/>
          </a:xfrm>
          <a:prstGeom prst="rect">
            <a:avLst/>
          </a:prstGeom>
        </p:spPr>
        <p:txBody>
          <a:bodyPr wrap="square">
            <a:spAutoFit/>
          </a:bodyPr>
          <a:lstStyle/>
          <a:p>
            <a:pPr algn="just"/>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 </a:t>
            </a:r>
            <a:r>
              <a:rPr lang="it-IT" b="1" dirty="0" smtClean="0">
                <a:sym typeface="Symbol"/>
              </a:rPr>
              <a:t>Disegna bordi</a:t>
            </a:r>
            <a:r>
              <a:rPr lang="it-IT" dirty="0" smtClean="0">
                <a:sym typeface="Symbol"/>
              </a:rPr>
              <a:t>  consente di selezionare </a:t>
            </a:r>
            <a:r>
              <a:rPr lang="it-IT" b="1" dirty="0" smtClean="0">
                <a:sym typeface="Symbol"/>
              </a:rPr>
              <a:t>Stile penna</a:t>
            </a:r>
            <a:r>
              <a:rPr lang="it-IT" dirty="0" smtClean="0">
                <a:sym typeface="Symbol"/>
              </a:rPr>
              <a:t>, </a:t>
            </a:r>
            <a:r>
              <a:rPr lang="it-IT" b="1" dirty="0" smtClean="0">
                <a:sym typeface="Symbol"/>
              </a:rPr>
              <a:t>Spessore penna</a:t>
            </a:r>
            <a:r>
              <a:rPr lang="it-IT" dirty="0" smtClean="0">
                <a:sym typeface="Symbol"/>
              </a:rPr>
              <a:t> e </a:t>
            </a:r>
            <a:r>
              <a:rPr lang="it-IT" b="1" dirty="0" smtClean="0">
                <a:sym typeface="Symbol"/>
              </a:rPr>
              <a:t>Colore penna</a:t>
            </a:r>
            <a:endParaRPr lang="it-IT" dirty="0" smtClean="0">
              <a:sym typeface="Symbol"/>
            </a:endParaRPr>
          </a:p>
        </p:txBody>
      </p:sp>
      <p:sp>
        <p:nvSpPr>
          <p:cNvPr id="36" name="Rettangolo 35"/>
          <p:cNvSpPr/>
          <p:nvPr/>
        </p:nvSpPr>
        <p:spPr>
          <a:xfrm>
            <a:off x="-1" y="4261851"/>
            <a:ext cx="7055893" cy="1477328"/>
          </a:xfrm>
          <a:prstGeom prst="rect">
            <a:avLst/>
          </a:prstGeom>
        </p:spPr>
        <p:txBody>
          <a:bodyPr wrap="square">
            <a:spAutoFit/>
          </a:bodyPr>
          <a:lstStyle/>
          <a:p>
            <a:pPr algn="just"/>
            <a:r>
              <a:rPr lang="it-IT" dirty="0" smtClean="0">
                <a:sym typeface="Symbol"/>
              </a:rPr>
              <a:t>Variata una di queste opzioni, il puntatore assumerà la forma di matita e sarà possibile cliccare sui bordi che si desidera modificare, oppure applicare i formati selezionati utilizzando il comando </a:t>
            </a:r>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 </a:t>
            </a:r>
            <a:r>
              <a:rPr lang="it-IT" b="1" dirty="0" smtClean="0">
                <a:sym typeface="Symbol"/>
              </a:rPr>
              <a:t>Stili tabella</a:t>
            </a:r>
            <a:r>
              <a:rPr lang="it-IT" dirty="0" smtClean="0">
                <a:sym typeface="Symbol"/>
              </a:rPr>
              <a:t>  </a:t>
            </a:r>
            <a:r>
              <a:rPr lang="it-IT" b="1" dirty="0" smtClean="0">
                <a:sym typeface="Symbol"/>
              </a:rPr>
              <a:t>Bordi </a:t>
            </a:r>
            <a:endParaRPr lang="it-IT" dirty="0" smtClean="0">
              <a:sym typeface="Symbol"/>
            </a:endParaRPr>
          </a:p>
        </p:txBody>
      </p:sp>
      <p:sp>
        <p:nvSpPr>
          <p:cNvPr id="38" name="Ovale 37"/>
          <p:cNvSpPr/>
          <p:nvPr/>
        </p:nvSpPr>
        <p:spPr>
          <a:xfrm>
            <a:off x="7014949" y="3998795"/>
            <a:ext cx="1255594" cy="79156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Rettangolo 38"/>
          <p:cNvSpPr/>
          <p:nvPr/>
        </p:nvSpPr>
        <p:spPr>
          <a:xfrm>
            <a:off x="0" y="5735809"/>
            <a:ext cx="9144000" cy="646331"/>
          </a:xfrm>
          <a:prstGeom prst="rect">
            <a:avLst/>
          </a:prstGeom>
        </p:spPr>
        <p:txBody>
          <a:bodyPr wrap="square">
            <a:spAutoFit/>
          </a:bodyPr>
          <a:lstStyle/>
          <a:p>
            <a:pPr algn="just"/>
            <a:r>
              <a:rPr lang="it-IT" u="sng" dirty="0" smtClean="0">
                <a:sym typeface="Symbol"/>
              </a:rPr>
              <a:t>NOTA</a:t>
            </a:r>
            <a:r>
              <a:rPr lang="it-IT" dirty="0" smtClean="0">
                <a:sym typeface="Symbol"/>
              </a:rPr>
              <a:t>: ri-applicare lo stesso stile di bordo ad una selezione di celle equivale ad eliminare il bordo. </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67541" t="5503" r="25850" b="84044"/>
          <a:stretch>
            <a:fillRect/>
          </a:stretch>
        </p:blipFill>
        <p:spPr bwMode="auto">
          <a:xfrm>
            <a:off x="2361061" y="2094674"/>
            <a:ext cx="1187355" cy="1139860"/>
          </a:xfrm>
          <a:prstGeom prst="rect">
            <a:avLst/>
          </a:prstGeom>
          <a:noFill/>
          <a:ln w="9525">
            <a:noFill/>
            <a:miter lim="800000"/>
            <a:headEnd/>
            <a:tailEnd/>
          </a:ln>
        </p:spPr>
      </p:pic>
      <p:sp>
        <p:nvSpPr>
          <p:cNvPr id="3" name="Rettangolo 2"/>
          <p:cNvSpPr/>
          <p:nvPr/>
        </p:nvSpPr>
        <p:spPr>
          <a:xfrm>
            <a:off x="-1" y="121527"/>
            <a:ext cx="9144001" cy="923330"/>
          </a:xfrm>
          <a:prstGeom prst="rect">
            <a:avLst/>
          </a:prstGeom>
        </p:spPr>
        <p:txBody>
          <a:bodyPr wrap="square">
            <a:spAutoFit/>
          </a:bodyPr>
          <a:lstStyle/>
          <a:p>
            <a:pPr algn="just"/>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Progettazione </a:t>
            </a:r>
            <a:r>
              <a:rPr lang="it-IT" dirty="0" smtClean="0">
                <a:sym typeface="Symbol"/>
              </a:rPr>
              <a:t> </a:t>
            </a:r>
            <a:r>
              <a:rPr lang="it-IT" i="1" dirty="0" smtClean="0">
                <a:sym typeface="Symbol"/>
              </a:rPr>
              <a:t>gruppo </a:t>
            </a:r>
            <a:r>
              <a:rPr lang="it-IT" b="1" dirty="0" smtClean="0">
                <a:sym typeface="Symbol"/>
              </a:rPr>
              <a:t>Stili </a:t>
            </a:r>
            <a:r>
              <a:rPr lang="it-IT" b="1" dirty="0" err="1" smtClean="0">
                <a:sym typeface="Symbol"/>
              </a:rPr>
              <a:t>WordArt</a:t>
            </a:r>
            <a:r>
              <a:rPr lang="it-IT" dirty="0" smtClean="0">
                <a:sym typeface="Symbol"/>
              </a:rPr>
              <a:t>  </a:t>
            </a:r>
            <a:r>
              <a:rPr lang="it-IT" b="1" dirty="0" smtClean="0">
                <a:sym typeface="Symbol"/>
              </a:rPr>
              <a:t>Stili veloci</a:t>
            </a:r>
            <a:r>
              <a:rPr lang="it-IT" dirty="0" smtClean="0">
                <a:sym typeface="Symbol"/>
              </a:rPr>
              <a:t>  apre il menù che visualizza tutti gli stile </a:t>
            </a:r>
            <a:r>
              <a:rPr lang="it-IT" dirty="0" err="1" smtClean="0">
                <a:sym typeface="Symbol"/>
              </a:rPr>
              <a:t>WordArt</a:t>
            </a:r>
            <a:r>
              <a:rPr lang="it-IT" dirty="0" smtClean="0">
                <a:sym typeface="Symbol"/>
              </a:rPr>
              <a:t> </a:t>
            </a:r>
            <a:r>
              <a:rPr lang="it-IT" dirty="0" err="1" smtClean="0">
                <a:sym typeface="Symbol"/>
              </a:rPr>
              <a:t>pre-impostati</a:t>
            </a:r>
            <a:r>
              <a:rPr lang="it-IT" dirty="0" smtClean="0">
                <a:sym typeface="Symbol"/>
              </a:rPr>
              <a:t> e il comando </a:t>
            </a:r>
            <a:r>
              <a:rPr lang="it-IT" b="1" dirty="0" smtClean="0">
                <a:sym typeface="Symbol"/>
              </a:rPr>
              <a:t>Cancella </a:t>
            </a:r>
            <a:r>
              <a:rPr lang="it-IT" b="1" dirty="0" err="1" smtClean="0">
                <a:sym typeface="Symbol"/>
              </a:rPr>
              <a:t>WordArt</a:t>
            </a:r>
            <a:r>
              <a:rPr lang="it-IT" b="1" dirty="0" smtClean="0">
                <a:sym typeface="Symbol"/>
              </a:rPr>
              <a:t> </a:t>
            </a:r>
            <a:r>
              <a:rPr lang="it-IT" dirty="0" smtClean="0">
                <a:sym typeface="Symbol"/>
              </a:rPr>
              <a:t>che consente di eliminare le formattazioni applicate al testo selezionato</a:t>
            </a:r>
          </a:p>
        </p:txBody>
      </p:sp>
      <p:pic>
        <p:nvPicPr>
          <p:cNvPr id="3074" name="Picture 2"/>
          <p:cNvPicPr>
            <a:picLocks noChangeAspect="1" noChangeArrowheads="1"/>
          </p:cNvPicPr>
          <p:nvPr/>
        </p:nvPicPr>
        <p:blipFill>
          <a:blip r:embed="rId3" cstate="print"/>
          <a:srcRect/>
          <a:stretch>
            <a:fillRect/>
          </a:stretch>
        </p:blipFill>
        <p:spPr bwMode="auto">
          <a:xfrm>
            <a:off x="215390" y="1173710"/>
            <a:ext cx="1774884" cy="2524834"/>
          </a:xfrm>
          <a:prstGeom prst="rect">
            <a:avLst/>
          </a:prstGeom>
          <a:noFill/>
          <a:ln w="9525">
            <a:noFill/>
            <a:miter lim="800000"/>
            <a:headEnd/>
            <a:tailEnd/>
          </a:ln>
        </p:spPr>
      </p:pic>
      <p:sp>
        <p:nvSpPr>
          <p:cNvPr id="5" name="Rettangolo 4"/>
          <p:cNvSpPr/>
          <p:nvPr/>
        </p:nvSpPr>
        <p:spPr>
          <a:xfrm>
            <a:off x="3725841" y="1186051"/>
            <a:ext cx="5308979" cy="3416320"/>
          </a:xfrm>
          <a:prstGeom prst="rect">
            <a:avLst/>
          </a:prstGeom>
        </p:spPr>
        <p:txBody>
          <a:bodyPr wrap="square">
            <a:spAutoFit/>
          </a:bodyPr>
          <a:lstStyle/>
          <a:p>
            <a:pPr algn="just"/>
            <a:r>
              <a:rPr lang="it-IT" b="1" dirty="0" smtClean="0"/>
              <a:t>Riempimento testo</a:t>
            </a:r>
            <a:r>
              <a:rPr lang="it-IT" dirty="0" smtClean="0"/>
              <a:t> (icona) </a:t>
            </a:r>
            <a:r>
              <a:rPr lang="it-IT" dirty="0" smtClean="0">
                <a:sym typeface="Symbol"/>
              </a:rPr>
              <a:t> applica il colore rappresentato, mentre </a:t>
            </a:r>
            <a:r>
              <a:rPr lang="it-IT" b="1" dirty="0" smtClean="0"/>
              <a:t>Riempimento testo</a:t>
            </a:r>
            <a:r>
              <a:rPr lang="it-IT" dirty="0" smtClean="0"/>
              <a:t> (freccia) </a:t>
            </a:r>
            <a:r>
              <a:rPr lang="it-IT" dirty="0" smtClean="0">
                <a:sym typeface="Symbol"/>
              </a:rPr>
              <a:t> apre il menù che presenta i Colori tema, i Colori standard e altre opzioni per l’impostazione del riempimento del testo selezionato</a:t>
            </a:r>
            <a:endParaRPr lang="it-IT" b="1" dirty="0" smtClean="0"/>
          </a:p>
          <a:p>
            <a:pPr algn="just"/>
            <a:r>
              <a:rPr lang="it-IT" b="1" dirty="0" smtClean="0"/>
              <a:t>Contorno testo</a:t>
            </a:r>
            <a:r>
              <a:rPr lang="it-IT" dirty="0" smtClean="0"/>
              <a:t> (icona) </a:t>
            </a:r>
            <a:r>
              <a:rPr lang="it-IT" dirty="0" smtClean="0">
                <a:sym typeface="Symbol"/>
              </a:rPr>
              <a:t> applica il colore rappresentato, mentre </a:t>
            </a:r>
            <a:r>
              <a:rPr lang="it-IT" b="1" dirty="0" smtClean="0"/>
              <a:t>Contorno testo</a:t>
            </a:r>
            <a:r>
              <a:rPr lang="it-IT" dirty="0" smtClean="0"/>
              <a:t> (freccia) </a:t>
            </a:r>
            <a:r>
              <a:rPr lang="it-IT" dirty="0" smtClean="0">
                <a:sym typeface="Symbol"/>
              </a:rPr>
              <a:t> apre il menù che presenta i Colori tema, i Colori standard e altre opzioni per l’impostazione del contorno del testo selezionato</a:t>
            </a:r>
            <a:endParaRPr lang="it-IT" b="1" dirty="0" smtClean="0"/>
          </a:p>
          <a:p>
            <a:pPr algn="just"/>
            <a:r>
              <a:rPr lang="it-IT" b="1" dirty="0" smtClean="0"/>
              <a:t>Effetti testo</a:t>
            </a:r>
            <a:r>
              <a:rPr lang="it-IT" dirty="0" smtClean="0">
                <a:sym typeface="Symbol"/>
              </a:rPr>
              <a:t>  apre il menù che presenta gli effetti applicabili al testo</a:t>
            </a:r>
          </a:p>
        </p:txBody>
      </p:sp>
      <p:pic>
        <p:nvPicPr>
          <p:cNvPr id="3075" name="Picture 3"/>
          <p:cNvPicPr>
            <a:picLocks noChangeAspect="1" noChangeArrowheads="1"/>
          </p:cNvPicPr>
          <p:nvPr/>
        </p:nvPicPr>
        <p:blipFill>
          <a:blip r:embed="rId4" cstate="print"/>
          <a:srcRect/>
          <a:stretch>
            <a:fillRect/>
          </a:stretch>
        </p:blipFill>
        <p:spPr bwMode="auto">
          <a:xfrm>
            <a:off x="204900" y="3971498"/>
            <a:ext cx="2685964" cy="2668137"/>
          </a:xfrm>
          <a:prstGeom prst="rect">
            <a:avLst/>
          </a:prstGeom>
          <a:noFill/>
          <a:ln w="9525">
            <a:noFill/>
            <a:miter lim="800000"/>
            <a:headEnd/>
            <a:tailEnd/>
          </a:ln>
        </p:spPr>
      </p:pic>
      <p:sp>
        <p:nvSpPr>
          <p:cNvPr id="7" name="Ovale 6"/>
          <p:cNvSpPr/>
          <p:nvPr/>
        </p:nvSpPr>
        <p:spPr>
          <a:xfrm>
            <a:off x="2361063" y="2088124"/>
            <a:ext cx="586854" cy="92804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p:cNvCxnSpPr>
            <a:stCxn id="7" idx="2"/>
          </p:cNvCxnSpPr>
          <p:nvPr/>
        </p:nvCxnSpPr>
        <p:spPr>
          <a:xfrm flipH="1">
            <a:off x="1978927" y="2552148"/>
            <a:ext cx="382136" cy="1364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e 10"/>
          <p:cNvSpPr/>
          <p:nvPr/>
        </p:nvSpPr>
        <p:spPr>
          <a:xfrm>
            <a:off x="191069" y="3425588"/>
            <a:ext cx="941696" cy="341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2333766" y="2947932"/>
            <a:ext cx="1201003" cy="34119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a:stCxn id="12" idx="4"/>
          </p:cNvCxnSpPr>
          <p:nvPr/>
        </p:nvCxnSpPr>
        <p:spPr>
          <a:xfrm flipH="1">
            <a:off x="2006221" y="3289126"/>
            <a:ext cx="928047" cy="7506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Rettangolo 15"/>
          <p:cNvSpPr/>
          <p:nvPr/>
        </p:nvSpPr>
        <p:spPr>
          <a:xfrm>
            <a:off x="2982034" y="5117615"/>
            <a:ext cx="6052782" cy="1477328"/>
          </a:xfrm>
          <a:prstGeom prst="rect">
            <a:avLst/>
          </a:prstGeom>
        </p:spPr>
        <p:txBody>
          <a:bodyPr wrap="square">
            <a:spAutoFit/>
          </a:bodyPr>
          <a:lstStyle/>
          <a:p>
            <a:pPr algn="just"/>
            <a:r>
              <a:rPr lang="it-IT" u="sng" dirty="0" smtClean="0"/>
              <a:t>NOTA</a:t>
            </a:r>
            <a:r>
              <a:rPr lang="it-IT" dirty="0" smtClean="0"/>
              <a:t>: Quando si modificano le opzioni di questa finestra di dialogo le modifiche vengono applicate immediatamente all'oggetto </a:t>
            </a:r>
            <a:r>
              <a:rPr lang="it-IT" dirty="0" err="1" smtClean="0"/>
              <a:t>WordArt</a:t>
            </a:r>
            <a:r>
              <a:rPr lang="it-IT" dirty="0" smtClean="0"/>
              <a:t> o al testo, consentendo di visualizzarne gli effetti sull'oggetto </a:t>
            </a:r>
            <a:r>
              <a:rPr lang="it-IT" dirty="0" err="1" smtClean="0"/>
              <a:t>WordArt</a:t>
            </a:r>
            <a:r>
              <a:rPr lang="it-IT" dirty="0" smtClean="0"/>
              <a:t> o sul testo senza chiudere la finestra di dialogo</a:t>
            </a:r>
            <a:endParaRPr lang="it-IT" dirty="0"/>
          </a:p>
        </p:txBody>
      </p:sp>
      <p:cxnSp>
        <p:nvCxnSpPr>
          <p:cNvPr id="19" name="Connettore 2 18"/>
          <p:cNvCxnSpPr/>
          <p:nvPr/>
        </p:nvCxnSpPr>
        <p:spPr>
          <a:xfrm flipV="1">
            <a:off x="3343701" y="1446663"/>
            <a:ext cx="423081" cy="87345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a:off x="3343701" y="2634018"/>
            <a:ext cx="368490" cy="6823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a:off x="3316406" y="2866030"/>
            <a:ext cx="477672" cy="124194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0" y="0"/>
            <a:ext cx="4082721" cy="369332"/>
          </a:xfrm>
          <a:prstGeom prst="rect">
            <a:avLst/>
          </a:prstGeom>
          <a:noFill/>
        </p:spPr>
        <p:txBody>
          <a:bodyPr wrap="none" rtlCol="0">
            <a:spAutoFit/>
          </a:bodyPr>
          <a:lstStyle/>
          <a:p>
            <a:r>
              <a:rPr lang="it-IT" b="1" u="sng" dirty="0" smtClean="0"/>
              <a:t>Selezione di righe/colonne/intera tabella</a:t>
            </a:r>
            <a:endParaRPr lang="it-IT" b="1" u="sng" dirty="0"/>
          </a:p>
        </p:txBody>
      </p:sp>
      <p:pic>
        <p:nvPicPr>
          <p:cNvPr id="9" name="Picture 2"/>
          <p:cNvPicPr>
            <a:picLocks noChangeAspect="1" noChangeArrowheads="1"/>
          </p:cNvPicPr>
          <p:nvPr/>
        </p:nvPicPr>
        <p:blipFill>
          <a:blip r:embed="rId2" cstate="print"/>
          <a:srcRect l="17059" t="16106" r="26242" b="68324"/>
          <a:stretch>
            <a:fillRect/>
          </a:stretch>
        </p:blipFill>
        <p:spPr bwMode="auto">
          <a:xfrm>
            <a:off x="160299" y="464041"/>
            <a:ext cx="4666101" cy="777707"/>
          </a:xfrm>
          <a:prstGeom prst="rect">
            <a:avLst/>
          </a:prstGeom>
          <a:noFill/>
          <a:ln w="9525">
            <a:noFill/>
            <a:miter lim="800000"/>
            <a:headEnd/>
            <a:tailEnd/>
          </a:ln>
        </p:spPr>
      </p:pic>
      <p:pic>
        <p:nvPicPr>
          <p:cNvPr id="10" name="Picture 2"/>
          <p:cNvPicPr>
            <a:picLocks noChangeAspect="1" noChangeArrowheads="1"/>
          </p:cNvPicPr>
          <p:nvPr/>
        </p:nvPicPr>
        <p:blipFill>
          <a:blip r:embed="rId3" cstate="print"/>
          <a:srcRect l="17584" t="16106" r="26242" b="67460"/>
          <a:stretch>
            <a:fillRect/>
          </a:stretch>
        </p:blipFill>
        <p:spPr bwMode="auto">
          <a:xfrm>
            <a:off x="164835" y="1392050"/>
            <a:ext cx="4622896" cy="820864"/>
          </a:xfrm>
          <a:prstGeom prst="rect">
            <a:avLst/>
          </a:prstGeom>
          <a:noFill/>
          <a:ln w="9525">
            <a:noFill/>
            <a:miter lim="800000"/>
            <a:headEnd/>
            <a:tailEnd/>
          </a:ln>
        </p:spPr>
      </p:pic>
      <p:pic>
        <p:nvPicPr>
          <p:cNvPr id="11" name="Picture 2"/>
          <p:cNvPicPr>
            <a:picLocks noChangeAspect="1" noChangeArrowheads="1"/>
          </p:cNvPicPr>
          <p:nvPr/>
        </p:nvPicPr>
        <p:blipFill>
          <a:blip r:embed="rId4" cstate="print"/>
          <a:srcRect l="17584" t="16106" r="26242" b="67460"/>
          <a:stretch>
            <a:fillRect/>
          </a:stretch>
        </p:blipFill>
        <p:spPr bwMode="auto">
          <a:xfrm>
            <a:off x="184048" y="2415817"/>
            <a:ext cx="4622896" cy="820864"/>
          </a:xfrm>
          <a:prstGeom prst="rect">
            <a:avLst/>
          </a:prstGeom>
          <a:noFill/>
          <a:ln w="9525">
            <a:noFill/>
            <a:miter lim="800000"/>
            <a:headEnd/>
            <a:tailEnd/>
          </a:ln>
        </p:spPr>
      </p:pic>
      <p:sp>
        <p:nvSpPr>
          <p:cNvPr id="13" name="CasellaDiTesto 12"/>
          <p:cNvSpPr txBox="1"/>
          <p:nvPr/>
        </p:nvSpPr>
        <p:spPr>
          <a:xfrm>
            <a:off x="4952009" y="475013"/>
            <a:ext cx="2451761" cy="369332"/>
          </a:xfrm>
          <a:prstGeom prst="rect">
            <a:avLst/>
          </a:prstGeom>
          <a:noFill/>
        </p:spPr>
        <p:txBody>
          <a:bodyPr wrap="none" rtlCol="0">
            <a:spAutoFit/>
          </a:bodyPr>
          <a:lstStyle/>
          <a:p>
            <a:pPr algn="just"/>
            <a:r>
              <a:rPr lang="it-IT" dirty="0" smtClean="0"/>
              <a:t>Tabella NON selezionata</a:t>
            </a:r>
            <a:endParaRPr lang="it-IT" dirty="0"/>
          </a:p>
        </p:txBody>
      </p:sp>
      <p:sp>
        <p:nvSpPr>
          <p:cNvPr id="14" name="CasellaDiTesto 13"/>
          <p:cNvSpPr txBox="1"/>
          <p:nvPr/>
        </p:nvSpPr>
        <p:spPr>
          <a:xfrm>
            <a:off x="4952009" y="1330036"/>
            <a:ext cx="4120736" cy="923330"/>
          </a:xfrm>
          <a:prstGeom prst="rect">
            <a:avLst/>
          </a:prstGeom>
          <a:noFill/>
        </p:spPr>
        <p:txBody>
          <a:bodyPr wrap="square" rtlCol="0">
            <a:spAutoFit/>
          </a:bodyPr>
          <a:lstStyle/>
          <a:p>
            <a:pPr algn="just"/>
            <a:r>
              <a:rPr lang="it-IT" dirty="0" smtClean="0"/>
              <a:t>Facendo clic con il mouse all’interno di una cella, la si seleziona e il cursore viene posizionato all’interno di essa</a:t>
            </a:r>
            <a:endParaRPr lang="it-IT" dirty="0"/>
          </a:p>
        </p:txBody>
      </p:sp>
      <p:sp>
        <p:nvSpPr>
          <p:cNvPr id="15" name="CasellaDiTesto 14"/>
          <p:cNvSpPr txBox="1"/>
          <p:nvPr/>
        </p:nvSpPr>
        <p:spPr>
          <a:xfrm>
            <a:off x="4952009" y="2339439"/>
            <a:ext cx="4120736" cy="1200329"/>
          </a:xfrm>
          <a:prstGeom prst="rect">
            <a:avLst/>
          </a:prstGeom>
          <a:noFill/>
        </p:spPr>
        <p:txBody>
          <a:bodyPr wrap="square" rtlCol="0">
            <a:spAutoFit/>
          </a:bodyPr>
          <a:lstStyle/>
          <a:p>
            <a:pPr algn="just"/>
            <a:r>
              <a:rPr lang="it-IT" dirty="0" smtClean="0"/>
              <a:t>Facendo clic con il mouse sui bordi esterni, oppure premendo ESC dalla situazione precedente, si seleziona l’intera tabella</a:t>
            </a:r>
            <a:endParaRPr lang="it-IT" dirty="0"/>
          </a:p>
        </p:txBody>
      </p:sp>
      <p:sp>
        <p:nvSpPr>
          <p:cNvPr id="16" name="CasellaDiTesto 15"/>
          <p:cNvSpPr txBox="1"/>
          <p:nvPr/>
        </p:nvSpPr>
        <p:spPr>
          <a:xfrm>
            <a:off x="4952009" y="3565442"/>
            <a:ext cx="4120736" cy="1477328"/>
          </a:xfrm>
          <a:prstGeom prst="rect">
            <a:avLst/>
          </a:prstGeom>
          <a:noFill/>
        </p:spPr>
        <p:txBody>
          <a:bodyPr wrap="square" rtlCol="0">
            <a:spAutoFit/>
          </a:bodyPr>
          <a:lstStyle/>
          <a:p>
            <a:pPr algn="just"/>
            <a:r>
              <a:rPr lang="it-IT" dirty="0" smtClean="0"/>
              <a:t>Posizionandosi con il mouse all’esterno della tabella in prossimità di una riga/colonna il puntatore cambia e diventa un freccia nera orizzontale/verticale e cliccando si seleziona l’intera riga/colonna</a:t>
            </a:r>
            <a:endParaRPr lang="it-IT" dirty="0"/>
          </a:p>
        </p:txBody>
      </p:sp>
      <p:sp>
        <p:nvSpPr>
          <p:cNvPr id="17" name="Ovale 16"/>
          <p:cNvSpPr/>
          <p:nvPr/>
        </p:nvSpPr>
        <p:spPr>
          <a:xfrm>
            <a:off x="1330036" y="1626920"/>
            <a:ext cx="510639" cy="29688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25" name="Gruppo 24"/>
          <p:cNvGrpSpPr/>
          <p:nvPr/>
        </p:nvGrpSpPr>
        <p:grpSpPr>
          <a:xfrm>
            <a:off x="166254" y="3455720"/>
            <a:ext cx="4652769" cy="1080654"/>
            <a:chOff x="166254" y="3455720"/>
            <a:chExt cx="4652769" cy="1080654"/>
          </a:xfrm>
        </p:grpSpPr>
        <p:pic>
          <p:nvPicPr>
            <p:cNvPr id="1031" name="Picture 7"/>
            <p:cNvPicPr>
              <a:picLocks noChangeAspect="1" noChangeArrowheads="1"/>
            </p:cNvPicPr>
            <p:nvPr/>
          </p:nvPicPr>
          <p:blipFill>
            <a:blip r:embed="rId5" cstate="print"/>
            <a:srcRect l="17403" t="16119" r="26060" b="67334"/>
            <a:stretch>
              <a:fillRect/>
            </a:stretch>
          </p:blipFill>
          <p:spPr bwMode="auto">
            <a:xfrm>
              <a:off x="166254" y="3455720"/>
              <a:ext cx="4652769" cy="826508"/>
            </a:xfrm>
            <a:prstGeom prst="rect">
              <a:avLst/>
            </a:prstGeom>
            <a:noFill/>
            <a:ln w="9525">
              <a:noFill/>
              <a:miter lim="800000"/>
              <a:headEnd/>
              <a:tailEnd/>
            </a:ln>
          </p:spPr>
        </p:pic>
        <p:sp>
          <p:nvSpPr>
            <p:cNvPr id="18" name="Rettangolo 17"/>
            <p:cNvSpPr/>
            <p:nvPr/>
          </p:nvSpPr>
          <p:spPr>
            <a:xfrm>
              <a:off x="2541319" y="3645725"/>
              <a:ext cx="1211284" cy="890649"/>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reccia a destra 21"/>
            <p:cNvSpPr/>
            <p:nvPr/>
          </p:nvSpPr>
          <p:spPr>
            <a:xfrm rot="16200000" flipV="1">
              <a:off x="3051958" y="4358244"/>
              <a:ext cx="180000" cy="79200"/>
            </a:xfrm>
            <a:prstGeom prst="rightArrow">
              <a:avLst>
                <a:gd name="adj1" fmla="val 30397"/>
                <a:gd name="adj2" fmla="val 671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24" name="Gruppo 23"/>
          <p:cNvGrpSpPr/>
          <p:nvPr/>
        </p:nvGrpSpPr>
        <p:grpSpPr>
          <a:xfrm>
            <a:off x="166254" y="4564749"/>
            <a:ext cx="4904510" cy="811033"/>
            <a:chOff x="166254" y="4327249"/>
            <a:chExt cx="4904510" cy="811033"/>
          </a:xfrm>
        </p:grpSpPr>
        <p:pic>
          <p:nvPicPr>
            <p:cNvPr id="1032" name="Picture 8"/>
            <p:cNvPicPr>
              <a:picLocks noChangeAspect="1" noChangeArrowheads="1"/>
            </p:cNvPicPr>
            <p:nvPr/>
          </p:nvPicPr>
          <p:blipFill>
            <a:blip r:embed="rId6" cstate="print"/>
            <a:srcRect l="17488" t="15981" r="25990" b="68251"/>
            <a:stretch>
              <a:fillRect/>
            </a:stretch>
          </p:blipFill>
          <p:spPr bwMode="auto">
            <a:xfrm>
              <a:off x="166254" y="4327249"/>
              <a:ext cx="4651513" cy="811033"/>
            </a:xfrm>
            <a:prstGeom prst="rect">
              <a:avLst/>
            </a:prstGeom>
            <a:noFill/>
            <a:ln w="9525">
              <a:noFill/>
              <a:miter lim="800000"/>
              <a:headEnd/>
              <a:tailEnd/>
            </a:ln>
          </p:spPr>
        </p:pic>
        <p:sp>
          <p:nvSpPr>
            <p:cNvPr id="20" name="Rettangolo 19"/>
            <p:cNvSpPr/>
            <p:nvPr/>
          </p:nvSpPr>
          <p:spPr>
            <a:xfrm>
              <a:off x="283893" y="4779201"/>
              <a:ext cx="4786871" cy="3262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reccia a destra 22"/>
            <p:cNvSpPr/>
            <p:nvPr/>
          </p:nvSpPr>
          <p:spPr>
            <a:xfrm flipH="1">
              <a:off x="4833259" y="4916383"/>
              <a:ext cx="180000" cy="79200"/>
            </a:xfrm>
            <a:prstGeom prst="rightArrow">
              <a:avLst>
                <a:gd name="adj1" fmla="val 30397"/>
                <a:gd name="adj2" fmla="val 67153"/>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26" name="CasellaDiTesto 25"/>
          <p:cNvSpPr txBox="1"/>
          <p:nvPr/>
        </p:nvSpPr>
        <p:spPr>
          <a:xfrm>
            <a:off x="-1" y="5558797"/>
            <a:ext cx="8942119" cy="646331"/>
          </a:xfrm>
          <a:prstGeom prst="rect">
            <a:avLst/>
          </a:prstGeom>
          <a:noFill/>
        </p:spPr>
        <p:txBody>
          <a:bodyPr wrap="square" rtlCol="0">
            <a:spAutoFit/>
          </a:bodyPr>
          <a:lstStyle/>
          <a:p>
            <a:pPr algn="just"/>
            <a:r>
              <a:rPr lang="it-IT" dirty="0" smtClean="0"/>
              <a:t>I comandi per la selezione sono inoltre presenti in </a:t>
            </a:r>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Layout </a:t>
            </a:r>
            <a:r>
              <a:rPr lang="it-IT" dirty="0" smtClean="0">
                <a:sym typeface="Symbol"/>
              </a:rPr>
              <a:t> </a:t>
            </a:r>
            <a:r>
              <a:rPr lang="it-IT" i="1" dirty="0" smtClean="0">
                <a:sym typeface="Symbol"/>
              </a:rPr>
              <a:t>gruppo </a:t>
            </a:r>
            <a:r>
              <a:rPr lang="it-IT" b="1" dirty="0" smtClean="0">
                <a:sym typeface="Symbol"/>
              </a:rPr>
              <a:t>Tabella</a:t>
            </a:r>
            <a:r>
              <a:rPr lang="it-IT" dirty="0" smtClean="0">
                <a:sym typeface="Symbol"/>
              </a:rPr>
              <a:t>  </a:t>
            </a:r>
            <a:r>
              <a:rPr lang="it-IT" b="1" dirty="0" smtClean="0">
                <a:sym typeface="Symbol"/>
              </a:rPr>
              <a:t>Seleziona </a:t>
            </a:r>
            <a:endParaRPr lang="it-IT" dirty="0"/>
          </a:p>
        </p:txBody>
      </p:sp>
      <p:pic>
        <p:nvPicPr>
          <p:cNvPr id="27" name="Picture 3"/>
          <p:cNvPicPr>
            <a:picLocks noChangeAspect="1" noChangeArrowheads="1"/>
          </p:cNvPicPr>
          <p:nvPr/>
        </p:nvPicPr>
        <p:blipFill>
          <a:blip r:embed="rId7" cstate="print"/>
          <a:srcRect t="5122" r="91082" b="84214"/>
          <a:stretch>
            <a:fillRect/>
          </a:stretch>
        </p:blipFill>
        <p:spPr bwMode="auto">
          <a:xfrm>
            <a:off x="5501644" y="6103559"/>
            <a:ext cx="846161" cy="614149"/>
          </a:xfrm>
          <a:prstGeom prst="rect">
            <a:avLst/>
          </a:prstGeom>
          <a:noFill/>
          <a:ln w="9525">
            <a:noFill/>
            <a:miter lim="800000"/>
            <a:headEnd/>
            <a:tailEnd/>
          </a:ln>
        </p:spPr>
      </p:pic>
      <p:pic>
        <p:nvPicPr>
          <p:cNvPr id="1033" name="Picture 9"/>
          <p:cNvPicPr>
            <a:picLocks noChangeAspect="1" noChangeArrowheads="1"/>
          </p:cNvPicPr>
          <p:nvPr/>
        </p:nvPicPr>
        <p:blipFill>
          <a:blip r:embed="rId8" cstate="print"/>
          <a:srcRect/>
          <a:stretch>
            <a:fillRect/>
          </a:stretch>
        </p:blipFill>
        <p:spPr bwMode="auto">
          <a:xfrm>
            <a:off x="6759905" y="6028826"/>
            <a:ext cx="1466850" cy="666750"/>
          </a:xfrm>
          <a:prstGeom prst="rect">
            <a:avLst/>
          </a:prstGeom>
          <a:noFill/>
          <a:ln w="9525">
            <a:noFill/>
            <a:miter lim="800000"/>
            <a:headEnd/>
            <a:tailEnd/>
          </a:ln>
        </p:spPr>
      </p:pic>
      <p:sp>
        <p:nvSpPr>
          <p:cNvPr id="29" name="Ovale 28"/>
          <p:cNvSpPr/>
          <p:nvPr/>
        </p:nvSpPr>
        <p:spPr>
          <a:xfrm>
            <a:off x="5415147" y="6085654"/>
            <a:ext cx="581891" cy="57639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0" name="Connettore 2 29"/>
          <p:cNvCxnSpPr>
            <a:stCxn id="29" idx="6"/>
            <a:endCxn id="1033" idx="1"/>
          </p:cNvCxnSpPr>
          <p:nvPr/>
        </p:nvCxnSpPr>
        <p:spPr>
          <a:xfrm flipV="1">
            <a:off x="5997038" y="6362201"/>
            <a:ext cx="762867" cy="116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3352777" cy="369332"/>
          </a:xfrm>
          <a:prstGeom prst="rect">
            <a:avLst/>
          </a:prstGeom>
          <a:noFill/>
        </p:spPr>
        <p:txBody>
          <a:bodyPr wrap="none" rtlCol="0">
            <a:spAutoFit/>
          </a:bodyPr>
          <a:lstStyle/>
          <a:p>
            <a:r>
              <a:rPr lang="it-IT" b="1" u="sng" dirty="0" smtClean="0"/>
              <a:t>Ridimensionamento tabella/celle</a:t>
            </a:r>
            <a:endParaRPr lang="it-IT" b="1" u="sng" dirty="0"/>
          </a:p>
        </p:txBody>
      </p:sp>
      <p:sp>
        <p:nvSpPr>
          <p:cNvPr id="3" name="CasellaDiTesto 2"/>
          <p:cNvSpPr txBox="1"/>
          <p:nvPr/>
        </p:nvSpPr>
        <p:spPr>
          <a:xfrm>
            <a:off x="1" y="415636"/>
            <a:ext cx="9144000" cy="923330"/>
          </a:xfrm>
          <a:prstGeom prst="rect">
            <a:avLst/>
          </a:prstGeom>
          <a:noFill/>
        </p:spPr>
        <p:txBody>
          <a:bodyPr wrap="square" rtlCol="0">
            <a:spAutoFit/>
          </a:bodyPr>
          <a:lstStyle/>
          <a:p>
            <a:pPr algn="just"/>
            <a:r>
              <a:rPr lang="it-IT" dirty="0" smtClean="0"/>
              <a:t>Per </a:t>
            </a:r>
            <a:r>
              <a:rPr lang="it-IT" u="sng" dirty="0" smtClean="0"/>
              <a:t>ridimensionare tutte le righe/colonne della tabella</a:t>
            </a:r>
            <a:r>
              <a:rPr lang="it-IT" dirty="0" smtClean="0"/>
              <a:t>, selezionarla e posizionarsi sul bordo in prossimità delle zone con tre puntini </a:t>
            </a:r>
            <a:r>
              <a:rPr lang="it-IT" dirty="0" smtClean="0">
                <a:sym typeface="Symbol"/>
              </a:rPr>
              <a:t> il cursore cambia forma e diventa una doppia freccia orizzontale/verticale/obliqua  cliccare e trascinare fino alla dimensione desiderata.</a:t>
            </a:r>
            <a:endParaRPr lang="it-IT" dirty="0"/>
          </a:p>
        </p:txBody>
      </p:sp>
      <p:grpSp>
        <p:nvGrpSpPr>
          <p:cNvPr id="13" name="Gruppo 12"/>
          <p:cNvGrpSpPr/>
          <p:nvPr/>
        </p:nvGrpSpPr>
        <p:grpSpPr>
          <a:xfrm>
            <a:off x="1579418" y="1429207"/>
            <a:ext cx="5878287" cy="993360"/>
            <a:chOff x="1579418" y="1429207"/>
            <a:chExt cx="5878287" cy="993360"/>
          </a:xfrm>
        </p:grpSpPr>
        <p:pic>
          <p:nvPicPr>
            <p:cNvPr id="4" name="Picture 2"/>
            <p:cNvPicPr>
              <a:picLocks noChangeAspect="1" noChangeArrowheads="1"/>
            </p:cNvPicPr>
            <p:nvPr/>
          </p:nvPicPr>
          <p:blipFill>
            <a:blip r:embed="rId3" cstate="print"/>
            <a:srcRect l="18955" t="18381" r="26242" b="67460"/>
            <a:stretch>
              <a:fillRect/>
            </a:stretch>
          </p:blipFill>
          <p:spPr bwMode="auto">
            <a:xfrm>
              <a:off x="1638793" y="1436913"/>
              <a:ext cx="5679688" cy="890650"/>
            </a:xfrm>
            <a:prstGeom prst="rect">
              <a:avLst/>
            </a:prstGeom>
            <a:noFill/>
            <a:ln w="9525">
              <a:noFill/>
              <a:miter lim="800000"/>
              <a:headEnd/>
              <a:tailEnd/>
            </a:ln>
          </p:spPr>
        </p:pic>
        <p:sp>
          <p:nvSpPr>
            <p:cNvPr id="5" name="Ovale 4"/>
            <p:cNvSpPr/>
            <p:nvPr/>
          </p:nvSpPr>
          <p:spPr>
            <a:xfrm>
              <a:off x="1579418" y="1448790"/>
              <a:ext cx="344385" cy="29688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4358244" y="2125684"/>
              <a:ext cx="344385" cy="29688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p:cNvSpPr/>
            <p:nvPr/>
          </p:nvSpPr>
          <p:spPr>
            <a:xfrm>
              <a:off x="7113320" y="1781300"/>
              <a:ext cx="344385" cy="29688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Freccia bidirezionale orizzontale 7"/>
            <p:cNvSpPr/>
            <p:nvPr/>
          </p:nvSpPr>
          <p:spPr>
            <a:xfrm rot="5400000">
              <a:off x="4381995" y="1508167"/>
              <a:ext cx="262542" cy="104622"/>
            </a:xfrm>
            <a:prstGeom prst="leftRightArrow">
              <a:avLst>
                <a:gd name="adj1" fmla="val 15695"/>
                <a:gd name="adj2" fmla="val 5980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Freccia bidirezionale orizzontale 8"/>
            <p:cNvSpPr/>
            <p:nvPr/>
          </p:nvSpPr>
          <p:spPr>
            <a:xfrm>
              <a:off x="1601190" y="1886197"/>
              <a:ext cx="262542" cy="104622"/>
            </a:xfrm>
            <a:prstGeom prst="leftRightArrow">
              <a:avLst>
                <a:gd name="adj1" fmla="val 15695"/>
                <a:gd name="adj2" fmla="val 5980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Freccia bidirezionale orizzontale 9"/>
            <p:cNvSpPr/>
            <p:nvPr/>
          </p:nvSpPr>
          <p:spPr>
            <a:xfrm rot="2700000">
              <a:off x="7135092" y="2206830"/>
              <a:ext cx="262542" cy="104622"/>
            </a:xfrm>
            <a:prstGeom prst="leftRightArrow">
              <a:avLst>
                <a:gd name="adj1" fmla="val 15695"/>
                <a:gd name="adj2" fmla="val 5980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1" name="Freccia a incrocio 10"/>
            <p:cNvSpPr/>
            <p:nvPr/>
          </p:nvSpPr>
          <p:spPr>
            <a:xfrm>
              <a:off x="2541320" y="2173185"/>
              <a:ext cx="249382" cy="249382"/>
            </a:xfrm>
            <a:prstGeom prst="quadArrow">
              <a:avLst>
                <a:gd name="adj1" fmla="val 4924"/>
                <a:gd name="adj2" fmla="val 15306"/>
                <a:gd name="adj3" fmla="val 15306"/>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12" name="CasellaDiTesto 11"/>
          <p:cNvSpPr txBox="1"/>
          <p:nvPr/>
        </p:nvSpPr>
        <p:spPr>
          <a:xfrm>
            <a:off x="0" y="2493818"/>
            <a:ext cx="9144000" cy="646331"/>
          </a:xfrm>
          <a:prstGeom prst="rect">
            <a:avLst/>
          </a:prstGeom>
          <a:noFill/>
        </p:spPr>
        <p:txBody>
          <a:bodyPr wrap="square" rtlCol="0">
            <a:spAutoFit/>
          </a:bodyPr>
          <a:lstStyle/>
          <a:p>
            <a:pPr algn="just"/>
            <a:r>
              <a:rPr lang="it-IT" dirty="0" smtClean="0"/>
              <a:t>Posizionandosi sul bordo lontano dalle zone con tre puntini, il cursore diventa una croce con 4 frecce ed è possibile cliccare e trascinare la tabella in altra posizione.</a:t>
            </a:r>
            <a:endParaRPr lang="it-IT" dirty="0"/>
          </a:p>
        </p:txBody>
      </p:sp>
      <p:pic>
        <p:nvPicPr>
          <p:cNvPr id="14" name="Picture 3"/>
          <p:cNvPicPr>
            <a:picLocks noChangeAspect="1" noChangeArrowheads="1"/>
          </p:cNvPicPr>
          <p:nvPr/>
        </p:nvPicPr>
        <p:blipFill>
          <a:blip r:embed="rId4" cstate="print"/>
          <a:srcRect l="67082" t="5209" r="21904" b="83977"/>
          <a:stretch>
            <a:fillRect/>
          </a:stretch>
        </p:blipFill>
        <p:spPr bwMode="auto">
          <a:xfrm>
            <a:off x="7932718" y="3228282"/>
            <a:ext cx="1187532" cy="707761"/>
          </a:xfrm>
          <a:prstGeom prst="rect">
            <a:avLst/>
          </a:prstGeom>
          <a:noFill/>
          <a:ln w="9525">
            <a:noFill/>
            <a:miter lim="800000"/>
            <a:headEnd/>
            <a:tailEnd/>
          </a:ln>
        </p:spPr>
      </p:pic>
      <p:sp>
        <p:nvSpPr>
          <p:cNvPr id="15" name="CasellaDiTesto 14"/>
          <p:cNvSpPr txBox="1"/>
          <p:nvPr/>
        </p:nvSpPr>
        <p:spPr>
          <a:xfrm>
            <a:off x="1" y="3159980"/>
            <a:ext cx="7956468" cy="646331"/>
          </a:xfrm>
          <a:prstGeom prst="rect">
            <a:avLst/>
          </a:prstGeom>
          <a:noFill/>
        </p:spPr>
        <p:txBody>
          <a:bodyPr wrap="square" rtlCol="0">
            <a:spAutoFit/>
          </a:bodyPr>
          <a:lstStyle/>
          <a:p>
            <a:pPr algn="just"/>
            <a:r>
              <a:rPr lang="it-IT" dirty="0" smtClean="0"/>
              <a:t>La tabella può essere ridimensionata specificandone altezza e larghezza in </a:t>
            </a:r>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Layout </a:t>
            </a:r>
            <a:r>
              <a:rPr lang="it-IT" dirty="0" smtClean="0">
                <a:sym typeface="Symbol"/>
              </a:rPr>
              <a:t> </a:t>
            </a:r>
            <a:r>
              <a:rPr lang="it-IT" i="1" dirty="0" smtClean="0">
                <a:sym typeface="Symbol"/>
              </a:rPr>
              <a:t>gruppo </a:t>
            </a:r>
            <a:r>
              <a:rPr lang="it-IT" b="1" dirty="0" smtClean="0">
                <a:sym typeface="Symbol"/>
              </a:rPr>
              <a:t>Dimensione tabella</a:t>
            </a:r>
            <a:endParaRPr lang="it-IT" dirty="0"/>
          </a:p>
        </p:txBody>
      </p:sp>
      <p:sp>
        <p:nvSpPr>
          <p:cNvPr id="16" name="CasellaDiTesto 15"/>
          <p:cNvSpPr txBox="1"/>
          <p:nvPr/>
        </p:nvSpPr>
        <p:spPr>
          <a:xfrm>
            <a:off x="0" y="4037610"/>
            <a:ext cx="9144000" cy="923330"/>
          </a:xfrm>
          <a:prstGeom prst="rect">
            <a:avLst/>
          </a:prstGeom>
          <a:noFill/>
        </p:spPr>
        <p:txBody>
          <a:bodyPr wrap="square" rtlCol="0">
            <a:spAutoFit/>
          </a:bodyPr>
          <a:lstStyle/>
          <a:p>
            <a:pPr algn="just"/>
            <a:r>
              <a:rPr lang="it-IT" dirty="0" smtClean="0"/>
              <a:t>Per </a:t>
            </a:r>
            <a:r>
              <a:rPr lang="it-IT" u="sng" dirty="0" smtClean="0"/>
              <a:t>ridimensionare una riga/colonna della tabella</a:t>
            </a:r>
            <a:r>
              <a:rPr lang="it-IT" dirty="0" smtClean="0"/>
              <a:t>, posizionarsi con il mouse sul bordo inferiore/destro </a:t>
            </a:r>
            <a:r>
              <a:rPr lang="it-IT" dirty="0" smtClean="0">
                <a:sym typeface="Symbol"/>
              </a:rPr>
              <a:t> il cursore cambia forma e diventa una doppia linea orizzontale/verticale con 2 frecce  cliccare e trascinare fino alla dimensione desiderata.</a:t>
            </a:r>
            <a:endParaRPr lang="it-IT" dirty="0"/>
          </a:p>
        </p:txBody>
      </p:sp>
      <p:sp>
        <p:nvSpPr>
          <p:cNvPr id="17" name="CasellaDiTesto 16"/>
          <p:cNvSpPr txBox="1"/>
          <p:nvPr/>
        </p:nvSpPr>
        <p:spPr>
          <a:xfrm>
            <a:off x="0" y="4953154"/>
            <a:ext cx="6875813" cy="923330"/>
          </a:xfrm>
          <a:prstGeom prst="rect">
            <a:avLst/>
          </a:prstGeom>
          <a:noFill/>
        </p:spPr>
        <p:txBody>
          <a:bodyPr wrap="square" rtlCol="0">
            <a:spAutoFit/>
          </a:bodyPr>
          <a:lstStyle/>
          <a:p>
            <a:pPr algn="just"/>
            <a:r>
              <a:rPr lang="it-IT" dirty="0" smtClean="0"/>
              <a:t>Una riga/colonna può essere ridimensionata specificandone altezza/larghezza in </a:t>
            </a:r>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Layout </a:t>
            </a:r>
            <a:r>
              <a:rPr lang="it-IT" dirty="0" smtClean="0">
                <a:sym typeface="Symbol"/>
              </a:rPr>
              <a:t> </a:t>
            </a:r>
            <a:r>
              <a:rPr lang="it-IT" i="1" dirty="0" smtClean="0">
                <a:sym typeface="Symbol"/>
              </a:rPr>
              <a:t>gruppo </a:t>
            </a:r>
            <a:r>
              <a:rPr lang="it-IT" b="1" dirty="0" smtClean="0">
                <a:sym typeface="Symbol"/>
              </a:rPr>
              <a:t>Dimensione cella</a:t>
            </a:r>
            <a:endParaRPr lang="it-IT" dirty="0"/>
          </a:p>
        </p:txBody>
      </p:sp>
      <p:pic>
        <p:nvPicPr>
          <p:cNvPr id="18" name="Picture 3"/>
          <p:cNvPicPr>
            <a:picLocks noChangeAspect="1" noChangeArrowheads="1"/>
          </p:cNvPicPr>
          <p:nvPr/>
        </p:nvPicPr>
        <p:blipFill>
          <a:blip r:embed="rId4" cstate="print"/>
          <a:srcRect l="32415" t="5446" r="47435" b="84244"/>
          <a:stretch>
            <a:fillRect/>
          </a:stretch>
        </p:blipFill>
        <p:spPr bwMode="auto">
          <a:xfrm>
            <a:off x="6958940" y="5047014"/>
            <a:ext cx="2026640" cy="629391"/>
          </a:xfrm>
          <a:prstGeom prst="rect">
            <a:avLst/>
          </a:prstGeom>
          <a:noFill/>
          <a:ln w="9525">
            <a:noFill/>
            <a:miter lim="800000"/>
            <a:headEnd/>
            <a:tailEnd/>
          </a:ln>
        </p:spPr>
      </p:pic>
      <p:sp>
        <p:nvSpPr>
          <p:cNvPr id="19" name="Ovale 18"/>
          <p:cNvSpPr/>
          <p:nvPr/>
        </p:nvSpPr>
        <p:spPr>
          <a:xfrm>
            <a:off x="8003967" y="5028750"/>
            <a:ext cx="1140033" cy="6120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2 19"/>
          <p:cNvCxnSpPr>
            <a:stCxn id="19" idx="4"/>
          </p:cNvCxnSpPr>
          <p:nvPr/>
        </p:nvCxnSpPr>
        <p:spPr>
          <a:xfrm flipH="1">
            <a:off x="8336478" y="5640779"/>
            <a:ext cx="237506" cy="4987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CasellaDiTesto 22"/>
          <p:cNvSpPr txBox="1"/>
          <p:nvPr/>
        </p:nvSpPr>
        <p:spPr>
          <a:xfrm>
            <a:off x="3633850" y="6069165"/>
            <a:ext cx="5510150" cy="646331"/>
          </a:xfrm>
          <a:prstGeom prst="rect">
            <a:avLst/>
          </a:prstGeom>
          <a:noFill/>
        </p:spPr>
        <p:txBody>
          <a:bodyPr wrap="square" rtlCol="0">
            <a:spAutoFit/>
          </a:bodyPr>
          <a:lstStyle/>
          <a:p>
            <a:pPr algn="just"/>
            <a:r>
              <a:rPr lang="it-IT" dirty="0" smtClean="0"/>
              <a:t>consentono di distribuire equamente l’altezza/larghezza delle righe/colonne selezionate</a:t>
            </a:r>
            <a:endParaRPr lang="it-IT"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2" cstate="print"/>
          <a:srcRect l="8385" t="5652" r="74093" b="84038"/>
          <a:stretch>
            <a:fillRect/>
          </a:stretch>
        </p:blipFill>
        <p:spPr bwMode="auto">
          <a:xfrm>
            <a:off x="6947064" y="142504"/>
            <a:ext cx="2042553" cy="729484"/>
          </a:xfrm>
          <a:prstGeom prst="rect">
            <a:avLst/>
          </a:prstGeom>
          <a:noFill/>
          <a:ln w="9525">
            <a:noFill/>
            <a:miter lim="800000"/>
            <a:headEnd/>
            <a:tailEnd/>
          </a:ln>
        </p:spPr>
      </p:pic>
      <p:sp>
        <p:nvSpPr>
          <p:cNvPr id="9" name="CasellaDiTesto 8"/>
          <p:cNvSpPr txBox="1"/>
          <p:nvPr/>
        </p:nvSpPr>
        <p:spPr>
          <a:xfrm>
            <a:off x="0" y="0"/>
            <a:ext cx="4329262" cy="369332"/>
          </a:xfrm>
          <a:prstGeom prst="rect">
            <a:avLst/>
          </a:prstGeom>
          <a:noFill/>
        </p:spPr>
        <p:txBody>
          <a:bodyPr wrap="none" rtlCol="0">
            <a:spAutoFit/>
          </a:bodyPr>
          <a:lstStyle/>
          <a:p>
            <a:r>
              <a:rPr lang="it-IT" b="1" u="sng" dirty="0" smtClean="0"/>
              <a:t>Inserimento/eliminazione di righe/colonne</a:t>
            </a:r>
            <a:endParaRPr lang="it-IT" b="1" u="sng" dirty="0"/>
          </a:p>
        </p:txBody>
      </p:sp>
      <p:sp>
        <p:nvSpPr>
          <p:cNvPr id="10" name="CasellaDiTesto 9"/>
          <p:cNvSpPr txBox="1"/>
          <p:nvPr/>
        </p:nvSpPr>
        <p:spPr>
          <a:xfrm>
            <a:off x="0" y="439387"/>
            <a:ext cx="6709558" cy="1477328"/>
          </a:xfrm>
          <a:prstGeom prst="rect">
            <a:avLst/>
          </a:prstGeom>
          <a:noFill/>
        </p:spPr>
        <p:txBody>
          <a:bodyPr wrap="square" rtlCol="0">
            <a:spAutoFit/>
          </a:bodyPr>
          <a:lstStyle/>
          <a:p>
            <a:pPr algn="just"/>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Layout</a:t>
            </a:r>
            <a:r>
              <a:rPr lang="it-IT" dirty="0" smtClean="0">
                <a:sym typeface="Symbol"/>
              </a:rPr>
              <a:t>  </a:t>
            </a:r>
            <a:r>
              <a:rPr lang="it-IT" i="1" dirty="0" smtClean="0">
                <a:sym typeface="Symbol"/>
              </a:rPr>
              <a:t>gruppo </a:t>
            </a:r>
            <a:r>
              <a:rPr lang="it-IT" b="1" dirty="0" smtClean="0">
                <a:sym typeface="Symbol"/>
              </a:rPr>
              <a:t>Righe e colonne</a:t>
            </a:r>
            <a:r>
              <a:rPr lang="it-IT" dirty="0" smtClean="0">
                <a:sym typeface="Symbol"/>
              </a:rPr>
              <a:t>  i comandi di inserimento consentono di inserire righe/colonne relativamente alla cella/e selezionate</a:t>
            </a:r>
          </a:p>
          <a:p>
            <a:pPr algn="just"/>
            <a:r>
              <a:rPr lang="it-IT" u="sng" dirty="0" smtClean="0">
                <a:sym typeface="Symbol"/>
              </a:rPr>
              <a:t>NOTA</a:t>
            </a:r>
            <a:r>
              <a:rPr lang="it-IT" dirty="0" smtClean="0">
                <a:sym typeface="Symbol"/>
              </a:rPr>
              <a:t>: se sono selezionate celle su più righe/colonne vengono inserire più righe/colonne.</a:t>
            </a:r>
            <a:endParaRPr lang="it-IT" dirty="0"/>
          </a:p>
        </p:txBody>
      </p:sp>
      <p:pic>
        <p:nvPicPr>
          <p:cNvPr id="3075" name="Picture 3"/>
          <p:cNvPicPr>
            <a:picLocks noChangeAspect="1" noChangeArrowheads="1"/>
          </p:cNvPicPr>
          <p:nvPr/>
        </p:nvPicPr>
        <p:blipFill>
          <a:blip r:embed="rId3" cstate="print"/>
          <a:srcRect/>
          <a:stretch>
            <a:fillRect/>
          </a:stretch>
        </p:blipFill>
        <p:spPr bwMode="auto">
          <a:xfrm>
            <a:off x="6983309" y="1134093"/>
            <a:ext cx="1352550" cy="457200"/>
          </a:xfrm>
          <a:prstGeom prst="rect">
            <a:avLst/>
          </a:prstGeom>
          <a:noFill/>
          <a:ln w="9525">
            <a:noFill/>
            <a:miter lim="800000"/>
            <a:headEnd/>
            <a:tailEnd/>
          </a:ln>
        </p:spPr>
      </p:pic>
      <p:sp>
        <p:nvSpPr>
          <p:cNvPr id="12" name="Ovale 11"/>
          <p:cNvSpPr/>
          <p:nvPr/>
        </p:nvSpPr>
        <p:spPr>
          <a:xfrm>
            <a:off x="6863938" y="183618"/>
            <a:ext cx="581891" cy="6120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a:stCxn id="12" idx="4"/>
          </p:cNvCxnSpPr>
          <p:nvPr/>
        </p:nvCxnSpPr>
        <p:spPr>
          <a:xfrm>
            <a:off x="7154884" y="795647"/>
            <a:ext cx="184067" cy="3087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0" y="1935678"/>
            <a:ext cx="9144000" cy="646331"/>
          </a:xfrm>
          <a:prstGeom prst="rect">
            <a:avLst/>
          </a:prstGeom>
          <a:noFill/>
        </p:spPr>
        <p:txBody>
          <a:bodyPr wrap="square" rtlCol="0">
            <a:spAutoFit/>
          </a:bodyPr>
          <a:lstStyle/>
          <a:p>
            <a:pPr algn="just"/>
            <a:r>
              <a:rPr lang="it-IT" dirty="0" smtClean="0"/>
              <a:t>I comandi di inserimento/eliminazioni sono disponibili anche nel menù contestuale che viene visualizzato quando si clicca sulla tabella con il tasto destro del mouse.</a:t>
            </a:r>
            <a:endParaRPr lang="it-IT" dirty="0"/>
          </a:p>
        </p:txBody>
      </p:sp>
      <p:sp>
        <p:nvSpPr>
          <p:cNvPr id="16" name="CasellaDiTesto 15"/>
          <p:cNvSpPr txBox="1"/>
          <p:nvPr/>
        </p:nvSpPr>
        <p:spPr>
          <a:xfrm>
            <a:off x="0" y="2885701"/>
            <a:ext cx="2323072" cy="369332"/>
          </a:xfrm>
          <a:prstGeom prst="rect">
            <a:avLst/>
          </a:prstGeom>
          <a:noFill/>
        </p:spPr>
        <p:txBody>
          <a:bodyPr wrap="none" rtlCol="0">
            <a:spAutoFit/>
          </a:bodyPr>
          <a:lstStyle/>
          <a:p>
            <a:r>
              <a:rPr lang="it-IT" b="1" u="sng" dirty="0" smtClean="0"/>
              <a:t>Unione/divisione celle</a:t>
            </a:r>
            <a:endParaRPr lang="it-IT" b="1" u="sng" dirty="0"/>
          </a:p>
        </p:txBody>
      </p:sp>
      <p:sp>
        <p:nvSpPr>
          <p:cNvPr id="17" name="CasellaDiTesto 16"/>
          <p:cNvSpPr txBox="1"/>
          <p:nvPr/>
        </p:nvSpPr>
        <p:spPr>
          <a:xfrm>
            <a:off x="0" y="3289463"/>
            <a:ext cx="8229600" cy="646331"/>
          </a:xfrm>
          <a:prstGeom prst="rect">
            <a:avLst/>
          </a:prstGeom>
          <a:noFill/>
        </p:spPr>
        <p:txBody>
          <a:bodyPr wrap="square" rtlCol="0">
            <a:spAutoFit/>
          </a:bodyPr>
          <a:lstStyle/>
          <a:p>
            <a:pPr algn="just"/>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Layout</a:t>
            </a:r>
            <a:r>
              <a:rPr lang="it-IT" dirty="0" smtClean="0">
                <a:sym typeface="Symbol"/>
              </a:rPr>
              <a:t>  </a:t>
            </a:r>
            <a:r>
              <a:rPr lang="it-IT" i="1" dirty="0" smtClean="0">
                <a:sym typeface="Symbol"/>
              </a:rPr>
              <a:t>gruppo </a:t>
            </a:r>
            <a:r>
              <a:rPr lang="it-IT" b="1" dirty="0" smtClean="0">
                <a:sym typeface="Symbol"/>
              </a:rPr>
              <a:t>Unione</a:t>
            </a:r>
            <a:r>
              <a:rPr lang="it-IT" dirty="0" smtClean="0">
                <a:sym typeface="Symbol"/>
              </a:rPr>
              <a:t>  </a:t>
            </a:r>
            <a:r>
              <a:rPr lang="it-IT" b="1" dirty="0" smtClean="0">
                <a:sym typeface="Symbol"/>
              </a:rPr>
              <a:t>Unisci celle</a:t>
            </a:r>
            <a:r>
              <a:rPr lang="it-IT" dirty="0" smtClean="0">
                <a:sym typeface="Symbol"/>
              </a:rPr>
              <a:t>  unisce le celle selezionate in un’unica cella</a:t>
            </a:r>
            <a:endParaRPr lang="it-IT" b="1" dirty="0" smtClean="0"/>
          </a:p>
        </p:txBody>
      </p:sp>
      <p:pic>
        <p:nvPicPr>
          <p:cNvPr id="18" name="Picture 3"/>
          <p:cNvPicPr>
            <a:picLocks noChangeAspect="1" noChangeArrowheads="1"/>
          </p:cNvPicPr>
          <p:nvPr/>
        </p:nvPicPr>
        <p:blipFill>
          <a:blip r:embed="rId2" cstate="print"/>
          <a:srcRect l="25782" t="6033" r="67835" b="84275"/>
          <a:stretch>
            <a:fillRect/>
          </a:stretch>
        </p:blipFill>
        <p:spPr bwMode="auto">
          <a:xfrm>
            <a:off x="8229600" y="3218209"/>
            <a:ext cx="760273" cy="700645"/>
          </a:xfrm>
          <a:prstGeom prst="rect">
            <a:avLst/>
          </a:prstGeom>
          <a:noFill/>
          <a:ln w="9525">
            <a:noFill/>
            <a:miter lim="800000"/>
            <a:headEnd/>
            <a:tailEnd/>
          </a:ln>
        </p:spPr>
      </p:pic>
      <p:sp>
        <p:nvSpPr>
          <p:cNvPr id="19" name="CasellaDiTesto 18"/>
          <p:cNvSpPr txBox="1"/>
          <p:nvPr/>
        </p:nvSpPr>
        <p:spPr>
          <a:xfrm>
            <a:off x="0" y="5035135"/>
            <a:ext cx="9144000" cy="646331"/>
          </a:xfrm>
          <a:prstGeom prst="rect">
            <a:avLst/>
          </a:prstGeom>
          <a:noFill/>
        </p:spPr>
        <p:txBody>
          <a:bodyPr wrap="square" rtlCol="0">
            <a:spAutoFit/>
          </a:bodyPr>
          <a:lstStyle/>
          <a:p>
            <a:pPr algn="just"/>
            <a:r>
              <a:rPr lang="it-IT" dirty="0" smtClean="0"/>
              <a:t>I comandi di unione/divisione celle sono disponibili anche nel menù contestuale che viene visualizzato quando si clicca sulla tabella con il tasto destro del mouse.</a:t>
            </a:r>
            <a:endParaRPr lang="it-IT" dirty="0"/>
          </a:p>
        </p:txBody>
      </p:sp>
      <p:pic>
        <p:nvPicPr>
          <p:cNvPr id="3076" name="Picture 4"/>
          <p:cNvPicPr>
            <a:picLocks noChangeAspect="1" noChangeArrowheads="1"/>
          </p:cNvPicPr>
          <p:nvPr/>
        </p:nvPicPr>
        <p:blipFill>
          <a:blip r:embed="rId4" cstate="print"/>
          <a:srcRect/>
          <a:stretch>
            <a:fillRect/>
          </a:stretch>
        </p:blipFill>
        <p:spPr bwMode="auto">
          <a:xfrm>
            <a:off x="7799738" y="4101204"/>
            <a:ext cx="1344262" cy="813632"/>
          </a:xfrm>
          <a:prstGeom prst="rect">
            <a:avLst/>
          </a:prstGeom>
          <a:noFill/>
          <a:ln w="9525">
            <a:noFill/>
            <a:miter lim="800000"/>
            <a:headEnd/>
            <a:tailEnd/>
          </a:ln>
        </p:spPr>
      </p:pic>
      <p:sp>
        <p:nvSpPr>
          <p:cNvPr id="21" name="Rettangolo 20"/>
          <p:cNvSpPr/>
          <p:nvPr/>
        </p:nvSpPr>
        <p:spPr>
          <a:xfrm>
            <a:off x="-1" y="3925367"/>
            <a:ext cx="7647709" cy="923330"/>
          </a:xfrm>
          <a:prstGeom prst="rect">
            <a:avLst/>
          </a:prstGeom>
        </p:spPr>
        <p:txBody>
          <a:bodyPr wrap="square">
            <a:spAutoFit/>
          </a:bodyPr>
          <a:lstStyle/>
          <a:p>
            <a:pPr algn="just"/>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Layout</a:t>
            </a:r>
            <a:r>
              <a:rPr lang="it-IT" dirty="0" smtClean="0">
                <a:sym typeface="Symbol"/>
              </a:rPr>
              <a:t>  </a:t>
            </a:r>
            <a:r>
              <a:rPr lang="it-IT" i="1" dirty="0" smtClean="0">
                <a:sym typeface="Symbol"/>
              </a:rPr>
              <a:t>gruppo </a:t>
            </a:r>
            <a:r>
              <a:rPr lang="it-IT" b="1" dirty="0" smtClean="0">
                <a:sym typeface="Symbol"/>
              </a:rPr>
              <a:t>Unione</a:t>
            </a:r>
            <a:r>
              <a:rPr lang="it-IT" dirty="0" smtClean="0">
                <a:sym typeface="Symbol"/>
              </a:rPr>
              <a:t>  </a:t>
            </a:r>
            <a:r>
              <a:rPr lang="it-IT" b="1" dirty="0" smtClean="0">
                <a:sym typeface="Symbol"/>
              </a:rPr>
              <a:t>Dividi celle</a:t>
            </a:r>
            <a:r>
              <a:rPr lang="it-IT" dirty="0" smtClean="0">
                <a:sym typeface="Symbol"/>
              </a:rPr>
              <a:t>  visualizza la </a:t>
            </a:r>
            <a:r>
              <a:rPr lang="it-IT" i="1" dirty="0" smtClean="0">
                <a:sym typeface="Symbol"/>
              </a:rPr>
              <a:t>finestra di dialogo</a:t>
            </a:r>
            <a:r>
              <a:rPr lang="it-IT" dirty="0" smtClean="0">
                <a:sym typeface="Symbol"/>
              </a:rPr>
              <a:t> </a:t>
            </a:r>
            <a:r>
              <a:rPr lang="it-IT" b="1" dirty="0" smtClean="0">
                <a:sym typeface="Symbol"/>
              </a:rPr>
              <a:t>Dividi celle</a:t>
            </a:r>
            <a:r>
              <a:rPr lang="it-IT" dirty="0" smtClean="0">
                <a:sym typeface="Symbol"/>
              </a:rPr>
              <a:t>  separa le celle selezionate nel numero di righe/colonne specificate</a:t>
            </a:r>
            <a:endParaRPr lang="it-IT" b="1" dirty="0" smtClean="0"/>
          </a:p>
        </p:txBody>
      </p:sp>
      <p:sp>
        <p:nvSpPr>
          <p:cNvPr id="22" name="Ovale 21"/>
          <p:cNvSpPr/>
          <p:nvPr/>
        </p:nvSpPr>
        <p:spPr>
          <a:xfrm>
            <a:off x="8562109" y="3209844"/>
            <a:ext cx="581891" cy="6120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3" name="Connettore 2 22"/>
          <p:cNvCxnSpPr>
            <a:stCxn id="22" idx="4"/>
            <a:endCxn id="3076" idx="0"/>
          </p:cNvCxnSpPr>
          <p:nvPr/>
        </p:nvCxnSpPr>
        <p:spPr>
          <a:xfrm flipH="1">
            <a:off x="8471869" y="3821873"/>
            <a:ext cx="381186" cy="27933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dirty="0" smtClean="0">
                <a:solidFill>
                  <a:srgbClr val="FF0000"/>
                </a:solidFill>
              </a:rPr>
              <a:t>LO SCHERMO</a:t>
            </a:r>
            <a:endParaRPr lang="it-IT" sz="2200" dirty="0">
              <a:solidFill>
                <a:srgbClr val="FF0000"/>
              </a:solidFill>
            </a:endParaRPr>
          </a:p>
        </p:txBody>
      </p:sp>
      <p:pic>
        <p:nvPicPr>
          <p:cNvPr id="2053" name="Picture 5"/>
          <p:cNvPicPr>
            <a:picLocks noChangeAspect="1" noChangeArrowheads="1"/>
          </p:cNvPicPr>
          <p:nvPr/>
        </p:nvPicPr>
        <p:blipFill>
          <a:blip r:embed="rId2" cstate="print"/>
          <a:srcRect/>
          <a:stretch>
            <a:fillRect/>
          </a:stretch>
        </p:blipFill>
        <p:spPr bwMode="auto">
          <a:xfrm>
            <a:off x="0" y="700968"/>
            <a:ext cx="9144000" cy="5549899"/>
          </a:xfrm>
          <a:prstGeom prst="rect">
            <a:avLst/>
          </a:prstGeom>
          <a:noFill/>
          <a:ln w="9525">
            <a:noFill/>
            <a:miter lim="800000"/>
            <a:headEnd/>
            <a:tailEnd/>
          </a:ln>
        </p:spPr>
      </p:pic>
      <p:sp>
        <p:nvSpPr>
          <p:cNvPr id="64" name="Ovale 63"/>
          <p:cNvSpPr/>
          <p:nvPr/>
        </p:nvSpPr>
        <p:spPr>
          <a:xfrm>
            <a:off x="809131" y="573095"/>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b</a:t>
            </a:r>
            <a:endParaRPr lang="it-IT" sz="1400" b="1" dirty="0">
              <a:solidFill>
                <a:schemeClr val="tx1"/>
              </a:solidFill>
            </a:endParaRPr>
          </a:p>
        </p:txBody>
      </p:sp>
      <p:sp>
        <p:nvSpPr>
          <p:cNvPr id="65" name="Ovale 64"/>
          <p:cNvSpPr/>
          <p:nvPr/>
        </p:nvSpPr>
        <p:spPr>
          <a:xfrm>
            <a:off x="3315174" y="685534"/>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c</a:t>
            </a:r>
            <a:endParaRPr lang="it-IT" sz="1400" b="1" dirty="0">
              <a:solidFill>
                <a:schemeClr val="tx1"/>
              </a:solidFill>
            </a:endParaRPr>
          </a:p>
        </p:txBody>
      </p:sp>
      <p:sp>
        <p:nvSpPr>
          <p:cNvPr id="66" name="Ovale 65"/>
          <p:cNvSpPr/>
          <p:nvPr/>
        </p:nvSpPr>
        <p:spPr>
          <a:xfrm>
            <a:off x="8361454" y="105586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d</a:t>
            </a:r>
            <a:endParaRPr lang="it-IT" sz="1400" b="1" dirty="0">
              <a:solidFill>
                <a:schemeClr val="tx1"/>
              </a:solidFill>
            </a:endParaRPr>
          </a:p>
        </p:txBody>
      </p:sp>
      <p:sp>
        <p:nvSpPr>
          <p:cNvPr id="67" name="Ovale 66"/>
          <p:cNvSpPr/>
          <p:nvPr/>
        </p:nvSpPr>
        <p:spPr>
          <a:xfrm>
            <a:off x="445745" y="168333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e</a:t>
            </a:r>
            <a:endParaRPr lang="it-IT" sz="1400" b="1" dirty="0">
              <a:solidFill>
                <a:schemeClr val="tx1"/>
              </a:solidFill>
            </a:endParaRPr>
          </a:p>
        </p:txBody>
      </p:sp>
      <p:sp>
        <p:nvSpPr>
          <p:cNvPr id="68" name="Ovale 67"/>
          <p:cNvSpPr/>
          <p:nvPr/>
        </p:nvSpPr>
        <p:spPr>
          <a:xfrm>
            <a:off x="-11817" y="58832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a</a:t>
            </a:r>
            <a:endParaRPr lang="it-IT" sz="1400" b="1" dirty="0">
              <a:solidFill>
                <a:schemeClr val="tx1"/>
              </a:solidFill>
            </a:endParaRPr>
          </a:p>
        </p:txBody>
      </p:sp>
      <p:sp>
        <p:nvSpPr>
          <p:cNvPr id="70" name="Ovale 69"/>
          <p:cNvSpPr/>
          <p:nvPr/>
        </p:nvSpPr>
        <p:spPr>
          <a:xfrm>
            <a:off x="8722847" y="1623961"/>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f</a:t>
            </a:r>
            <a:endParaRPr lang="it-IT" sz="1400" b="1" dirty="0">
              <a:solidFill>
                <a:schemeClr val="tx1"/>
              </a:solidFill>
            </a:endParaRPr>
          </a:p>
        </p:txBody>
      </p:sp>
      <p:sp>
        <p:nvSpPr>
          <p:cNvPr id="71" name="CasellaDiTesto 70"/>
          <p:cNvSpPr txBox="1"/>
          <p:nvPr/>
        </p:nvSpPr>
        <p:spPr>
          <a:xfrm>
            <a:off x="2422567" y="2303813"/>
            <a:ext cx="3576748" cy="2800767"/>
          </a:xfrm>
          <a:prstGeom prst="rect">
            <a:avLst/>
          </a:prstGeom>
          <a:noFill/>
        </p:spPr>
        <p:txBody>
          <a:bodyPr wrap="none" rtlCol="0">
            <a:spAutoFit/>
          </a:bodyPr>
          <a:lstStyle/>
          <a:p>
            <a:pPr marL="342900" indent="-342900">
              <a:buFont typeface="+mj-lt"/>
              <a:buAutoNum type="alphaLcParenR"/>
            </a:pPr>
            <a:r>
              <a:rPr lang="it-IT" sz="1600" dirty="0" smtClean="0"/>
              <a:t>Pulsante di Office</a:t>
            </a:r>
          </a:p>
          <a:p>
            <a:pPr marL="342900" indent="-342900">
              <a:buFont typeface="+mj-lt"/>
              <a:buAutoNum type="alphaLcParenR"/>
            </a:pPr>
            <a:r>
              <a:rPr lang="it-IT" sz="1600" dirty="0" smtClean="0"/>
              <a:t>Barra degli strumenti Accesso rapido</a:t>
            </a:r>
          </a:p>
          <a:p>
            <a:pPr marL="342900" indent="-342900">
              <a:buFont typeface="+mj-lt"/>
              <a:buAutoNum type="alphaLcParenR"/>
            </a:pPr>
            <a:r>
              <a:rPr lang="it-IT" sz="1600" dirty="0" smtClean="0"/>
              <a:t>Barra del Titolo</a:t>
            </a:r>
          </a:p>
          <a:p>
            <a:pPr marL="342900" indent="-342900">
              <a:buFont typeface="+mj-lt"/>
              <a:buAutoNum type="alphaLcParenR"/>
            </a:pPr>
            <a:r>
              <a:rPr lang="it-IT" sz="1600" dirty="0" smtClean="0"/>
              <a:t>Barra multifunzione</a:t>
            </a:r>
          </a:p>
          <a:p>
            <a:pPr marL="342900" indent="-342900">
              <a:buFont typeface="+mj-lt"/>
              <a:buAutoNum type="alphaLcParenR"/>
            </a:pPr>
            <a:r>
              <a:rPr lang="it-IT" sz="1600" dirty="0" smtClean="0"/>
              <a:t>Riquadro diapositive/struttura</a:t>
            </a:r>
          </a:p>
          <a:p>
            <a:pPr marL="342900" indent="-342900">
              <a:buFont typeface="+mj-lt"/>
              <a:buAutoNum type="alphaLcParenR"/>
            </a:pPr>
            <a:r>
              <a:rPr lang="it-IT" sz="1600" dirty="0" smtClean="0"/>
              <a:t>Riquadro attività</a:t>
            </a:r>
          </a:p>
          <a:p>
            <a:pPr marL="342900" indent="-342900">
              <a:buFont typeface="+mj-lt"/>
              <a:buAutoNum type="alphaLcParenR"/>
            </a:pPr>
            <a:r>
              <a:rPr lang="it-IT" sz="1600" dirty="0" smtClean="0"/>
              <a:t>Righello orizzontale/verticale</a:t>
            </a:r>
          </a:p>
          <a:p>
            <a:pPr marL="342900" indent="-342900">
              <a:buFont typeface="+mj-lt"/>
              <a:buAutoNum type="alphaLcParenR"/>
            </a:pPr>
            <a:r>
              <a:rPr lang="it-IT" sz="1600" dirty="0" smtClean="0"/>
              <a:t>Riquadro diapositiva</a:t>
            </a:r>
          </a:p>
          <a:p>
            <a:pPr marL="342900" indent="-342900">
              <a:buFont typeface="+mj-lt"/>
              <a:buAutoNum type="alphaLcParenR"/>
            </a:pPr>
            <a:r>
              <a:rPr lang="it-IT" sz="1600" dirty="0" smtClean="0"/>
              <a:t>Riquadro note</a:t>
            </a:r>
          </a:p>
          <a:p>
            <a:pPr marL="342900" indent="-342900">
              <a:buFont typeface="+mj-lt"/>
              <a:buAutoNum type="alphaLcParenR"/>
            </a:pPr>
            <a:r>
              <a:rPr lang="it-IT" sz="1600" dirty="0" smtClean="0"/>
              <a:t>Barra di stato</a:t>
            </a:r>
          </a:p>
          <a:p>
            <a:pPr marL="342900" indent="-342900">
              <a:buFont typeface="+mj-lt"/>
              <a:buAutoNum type="alphaLcParenR"/>
            </a:pPr>
            <a:r>
              <a:rPr lang="it-IT" sz="1600" dirty="0" smtClean="0"/>
              <a:t>Barra visualizzazione e zoom</a:t>
            </a:r>
            <a:endParaRPr lang="it-IT" sz="1600" dirty="0"/>
          </a:p>
        </p:txBody>
      </p:sp>
      <p:sp>
        <p:nvSpPr>
          <p:cNvPr id="72" name="Ovale 71"/>
          <p:cNvSpPr/>
          <p:nvPr/>
        </p:nvSpPr>
        <p:spPr>
          <a:xfrm>
            <a:off x="1680779" y="160021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g</a:t>
            </a:r>
            <a:endParaRPr lang="it-IT" sz="1400" b="1" dirty="0">
              <a:solidFill>
                <a:schemeClr val="tx1"/>
              </a:solidFill>
            </a:endParaRPr>
          </a:p>
        </p:txBody>
      </p:sp>
      <p:sp>
        <p:nvSpPr>
          <p:cNvPr id="73" name="Ovale 72"/>
          <p:cNvSpPr/>
          <p:nvPr/>
        </p:nvSpPr>
        <p:spPr>
          <a:xfrm>
            <a:off x="825755" y="186146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g</a:t>
            </a:r>
            <a:endParaRPr lang="it-IT" sz="1400" b="1" dirty="0">
              <a:solidFill>
                <a:schemeClr val="tx1"/>
              </a:solidFill>
            </a:endParaRPr>
          </a:p>
        </p:txBody>
      </p:sp>
      <p:sp>
        <p:nvSpPr>
          <p:cNvPr id="74" name="Ovale 73"/>
          <p:cNvSpPr/>
          <p:nvPr/>
        </p:nvSpPr>
        <p:spPr>
          <a:xfrm>
            <a:off x="6466534" y="538843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h</a:t>
            </a:r>
            <a:endParaRPr lang="it-IT" sz="1400" b="1" dirty="0">
              <a:solidFill>
                <a:schemeClr val="tx1"/>
              </a:solidFill>
            </a:endParaRPr>
          </a:p>
        </p:txBody>
      </p:sp>
      <p:sp>
        <p:nvSpPr>
          <p:cNvPr id="76" name="Ovale 75"/>
          <p:cNvSpPr/>
          <p:nvPr/>
        </p:nvSpPr>
        <p:spPr>
          <a:xfrm>
            <a:off x="802004" y="5887202"/>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i</a:t>
            </a:r>
            <a:endParaRPr lang="it-IT" sz="1400" b="1" dirty="0">
              <a:solidFill>
                <a:schemeClr val="tx1"/>
              </a:solidFill>
            </a:endParaRPr>
          </a:p>
        </p:txBody>
      </p:sp>
      <p:sp>
        <p:nvSpPr>
          <p:cNvPr id="77" name="Ovale 76"/>
          <p:cNvSpPr/>
          <p:nvPr/>
        </p:nvSpPr>
        <p:spPr>
          <a:xfrm>
            <a:off x="4008342" y="6089082"/>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j</a:t>
            </a:r>
            <a:endParaRPr lang="it-IT" sz="1400" b="1" dirty="0">
              <a:solidFill>
                <a:schemeClr val="tx1"/>
              </a:solidFill>
            </a:endParaRPr>
          </a:p>
        </p:txBody>
      </p:sp>
      <p:sp>
        <p:nvSpPr>
          <p:cNvPr id="79" name="Ovale 78"/>
          <p:cNvSpPr/>
          <p:nvPr/>
        </p:nvSpPr>
        <p:spPr>
          <a:xfrm>
            <a:off x="7333433" y="607720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k</a:t>
            </a:r>
            <a:endParaRPr lang="it-IT" sz="1400" b="1" dirty="0">
              <a:solidFill>
                <a:schemeClr val="tx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0" y="0"/>
            <a:ext cx="3340594" cy="369332"/>
          </a:xfrm>
          <a:prstGeom prst="rect">
            <a:avLst/>
          </a:prstGeom>
        </p:spPr>
        <p:txBody>
          <a:bodyPr wrap="none">
            <a:spAutoFit/>
          </a:bodyPr>
          <a:lstStyle/>
          <a:p>
            <a:r>
              <a:rPr lang="it-IT" b="1" u="sng" dirty="0" smtClean="0"/>
              <a:t>Opzioni di allineamento del testo</a:t>
            </a:r>
            <a:endParaRPr lang="it-IT" b="1" u="sng" dirty="0"/>
          </a:p>
        </p:txBody>
      </p:sp>
      <p:pic>
        <p:nvPicPr>
          <p:cNvPr id="8" name="Picture 3"/>
          <p:cNvPicPr>
            <a:picLocks noChangeAspect="1" noChangeArrowheads="1"/>
          </p:cNvPicPr>
          <p:nvPr/>
        </p:nvPicPr>
        <p:blipFill>
          <a:blip r:embed="rId2" cstate="print"/>
          <a:srcRect l="52586" t="6274" r="33147" b="83829"/>
          <a:stretch>
            <a:fillRect/>
          </a:stretch>
        </p:blipFill>
        <p:spPr bwMode="auto">
          <a:xfrm>
            <a:off x="629393" y="1610670"/>
            <a:ext cx="2125683" cy="895023"/>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215858" y="2627665"/>
            <a:ext cx="1533602" cy="1920586"/>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215858" y="4674466"/>
            <a:ext cx="2018804" cy="2005404"/>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3328618" y="1656360"/>
            <a:ext cx="2346180" cy="2096243"/>
          </a:xfrm>
          <a:prstGeom prst="rect">
            <a:avLst/>
          </a:prstGeom>
          <a:noFill/>
          <a:ln w="9525">
            <a:noFill/>
            <a:miter lim="800000"/>
            <a:headEnd/>
            <a:tailEnd/>
          </a:ln>
        </p:spPr>
      </p:pic>
      <p:pic>
        <p:nvPicPr>
          <p:cNvPr id="2055" name="Picture 7"/>
          <p:cNvPicPr>
            <a:picLocks noChangeAspect="1" noChangeArrowheads="1"/>
          </p:cNvPicPr>
          <p:nvPr/>
        </p:nvPicPr>
        <p:blipFill>
          <a:blip r:embed="rId6" cstate="print"/>
          <a:srcRect/>
          <a:stretch>
            <a:fillRect/>
          </a:stretch>
        </p:blipFill>
        <p:spPr bwMode="auto">
          <a:xfrm>
            <a:off x="5933890" y="1670339"/>
            <a:ext cx="2905125" cy="2028825"/>
          </a:xfrm>
          <a:prstGeom prst="rect">
            <a:avLst/>
          </a:prstGeom>
          <a:noFill/>
          <a:ln w="9525">
            <a:noFill/>
            <a:miter lim="800000"/>
            <a:headEnd/>
            <a:tailEnd/>
          </a:ln>
        </p:spPr>
      </p:pic>
      <p:sp>
        <p:nvSpPr>
          <p:cNvPr id="13" name="Rettangolo 12"/>
          <p:cNvSpPr/>
          <p:nvPr/>
        </p:nvSpPr>
        <p:spPr>
          <a:xfrm>
            <a:off x="617518" y="1656158"/>
            <a:ext cx="819397" cy="6120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CasellaDiTesto 13"/>
          <p:cNvSpPr txBox="1"/>
          <p:nvPr/>
        </p:nvSpPr>
        <p:spPr>
          <a:xfrm>
            <a:off x="0" y="427510"/>
            <a:ext cx="9144000" cy="369332"/>
          </a:xfrm>
          <a:prstGeom prst="rect">
            <a:avLst/>
          </a:prstGeom>
          <a:noFill/>
        </p:spPr>
        <p:txBody>
          <a:bodyPr wrap="square" rtlCol="0">
            <a:spAutoFit/>
          </a:bodyPr>
          <a:lstStyle/>
          <a:p>
            <a:pPr algn="just"/>
            <a:r>
              <a:rPr lang="it-IT" i="1" dirty="0" smtClean="0"/>
              <a:t>scheda contestuale </a:t>
            </a:r>
            <a:r>
              <a:rPr lang="it-IT" b="1" dirty="0" smtClean="0"/>
              <a:t>Strumenti tabella</a:t>
            </a:r>
            <a:r>
              <a:rPr lang="it-IT" dirty="0" smtClean="0"/>
              <a:t> </a:t>
            </a:r>
            <a:r>
              <a:rPr lang="it-IT" dirty="0" smtClean="0">
                <a:sym typeface="Symbol"/>
              </a:rPr>
              <a:t> </a:t>
            </a:r>
            <a:r>
              <a:rPr lang="it-IT" i="1" dirty="0" smtClean="0">
                <a:sym typeface="Symbol"/>
              </a:rPr>
              <a:t>scheda </a:t>
            </a:r>
            <a:r>
              <a:rPr lang="it-IT" b="1" dirty="0" smtClean="0">
                <a:sym typeface="Symbol"/>
              </a:rPr>
              <a:t>Layout</a:t>
            </a:r>
            <a:r>
              <a:rPr lang="it-IT" dirty="0" smtClean="0">
                <a:sym typeface="Symbol"/>
              </a:rPr>
              <a:t>  </a:t>
            </a:r>
            <a:r>
              <a:rPr lang="it-IT" i="1" dirty="0" smtClean="0">
                <a:sym typeface="Symbol"/>
              </a:rPr>
              <a:t>gruppo </a:t>
            </a:r>
            <a:r>
              <a:rPr lang="it-IT" b="1" dirty="0" smtClean="0">
                <a:sym typeface="Symbol"/>
              </a:rPr>
              <a:t>Allineamento</a:t>
            </a:r>
            <a:endParaRPr lang="it-IT" b="1" dirty="0" smtClean="0"/>
          </a:p>
        </p:txBody>
      </p:sp>
      <p:sp>
        <p:nvSpPr>
          <p:cNvPr id="15" name="Rettangolo 14"/>
          <p:cNvSpPr/>
          <p:nvPr/>
        </p:nvSpPr>
        <p:spPr>
          <a:xfrm>
            <a:off x="2173186" y="1656158"/>
            <a:ext cx="534390" cy="61202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1472542" y="1555668"/>
            <a:ext cx="653142" cy="8075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0" y="866899"/>
            <a:ext cx="4631377" cy="646331"/>
          </a:xfrm>
          <a:prstGeom prst="rect">
            <a:avLst/>
          </a:prstGeom>
          <a:noFill/>
        </p:spPr>
        <p:txBody>
          <a:bodyPr wrap="square" rtlCol="0">
            <a:spAutoFit/>
          </a:bodyPr>
          <a:lstStyle/>
          <a:p>
            <a:r>
              <a:rPr lang="it-IT" dirty="0" smtClean="0"/>
              <a:t>comandi di allineamento orizzontale e verticale del testo all’interno delle celle selezionate</a:t>
            </a:r>
            <a:endParaRPr lang="it-IT" dirty="0"/>
          </a:p>
        </p:txBody>
      </p:sp>
      <p:cxnSp>
        <p:nvCxnSpPr>
          <p:cNvPr id="19" name="Connettore 2 18"/>
          <p:cNvCxnSpPr>
            <a:stCxn id="16" idx="4"/>
          </p:cNvCxnSpPr>
          <p:nvPr/>
        </p:nvCxnSpPr>
        <p:spPr>
          <a:xfrm flipH="1">
            <a:off x="1401288" y="2363189"/>
            <a:ext cx="397825" cy="49876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Ovale 19"/>
          <p:cNvSpPr/>
          <p:nvPr/>
        </p:nvSpPr>
        <p:spPr>
          <a:xfrm>
            <a:off x="71254" y="4239492"/>
            <a:ext cx="1650668" cy="3800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Connettore 2 20"/>
          <p:cNvCxnSpPr>
            <a:stCxn id="20" idx="5"/>
          </p:cNvCxnSpPr>
          <p:nvPr/>
        </p:nvCxnSpPr>
        <p:spPr>
          <a:xfrm>
            <a:off x="1480187" y="4563851"/>
            <a:ext cx="4229" cy="3644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stCxn id="15" idx="3"/>
          </p:cNvCxnSpPr>
          <p:nvPr/>
        </p:nvCxnSpPr>
        <p:spPr>
          <a:xfrm>
            <a:off x="2707576" y="1962173"/>
            <a:ext cx="676892" cy="24663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Ovale 29"/>
          <p:cNvSpPr/>
          <p:nvPr/>
        </p:nvSpPr>
        <p:spPr>
          <a:xfrm>
            <a:off x="3218215" y="3443845"/>
            <a:ext cx="1650668" cy="3800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1" name="Connettore 2 30"/>
          <p:cNvCxnSpPr>
            <a:stCxn id="30" idx="6"/>
          </p:cNvCxnSpPr>
          <p:nvPr/>
        </p:nvCxnSpPr>
        <p:spPr>
          <a:xfrm flipV="1">
            <a:off x="4868883" y="3455720"/>
            <a:ext cx="1341912" cy="17813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4" name="Tabella 33"/>
          <p:cNvGraphicFramePr>
            <a:graphicFrameLocks noGrp="1"/>
          </p:cNvGraphicFramePr>
          <p:nvPr/>
        </p:nvGraphicFramePr>
        <p:xfrm>
          <a:off x="3566556" y="4330204"/>
          <a:ext cx="4653281" cy="2141848"/>
        </p:xfrm>
        <a:graphic>
          <a:graphicData uri="http://schemas.openxmlformats.org/drawingml/2006/table">
            <a:tbl>
              <a:tblPr firstRow="1" firstCol="1" bandRow="1">
                <a:tableStyleId>{5C22544A-7EE6-4342-B048-85BDC9FD1C3A}</a:tableStyleId>
              </a:tblPr>
              <a:tblGrid>
                <a:gridCol w="731520"/>
                <a:gridCol w="1203643"/>
                <a:gridCol w="1194118"/>
                <a:gridCol w="1524000"/>
              </a:tblGrid>
              <a:tr h="535462">
                <a:tc>
                  <a:txBody>
                    <a:bodyPr/>
                    <a:lstStyle/>
                    <a:p>
                      <a:endParaRPr lang="it-IT" dirty="0"/>
                    </a:p>
                  </a:txBody>
                  <a:tcPr/>
                </a:tc>
                <a:tc>
                  <a:txBody>
                    <a:bodyPr/>
                    <a:lstStyle/>
                    <a:p>
                      <a:pPr algn="ctr"/>
                      <a:r>
                        <a:rPr lang="it-IT" dirty="0" smtClean="0"/>
                        <a:t>Colonna A</a:t>
                      </a:r>
                      <a:endParaRPr lang="it-IT" dirty="0"/>
                    </a:p>
                  </a:txBody>
                  <a:tcPr anchor="ctr"/>
                </a:tc>
                <a:tc>
                  <a:txBody>
                    <a:bodyPr/>
                    <a:lstStyle/>
                    <a:p>
                      <a:pPr algn="ctr"/>
                      <a:r>
                        <a:rPr lang="it-IT" dirty="0" smtClean="0"/>
                        <a:t>Colonna B</a:t>
                      </a:r>
                      <a:endParaRPr lang="it-IT" dirty="0"/>
                    </a:p>
                  </a:txBody>
                  <a:tcPr anchor="ctr"/>
                </a:tc>
                <a:tc>
                  <a:txBody>
                    <a:bodyPr/>
                    <a:lstStyle/>
                    <a:p>
                      <a:pPr algn="ctr"/>
                      <a:r>
                        <a:rPr lang="it-IT" dirty="0" smtClean="0"/>
                        <a:t>Colonna C</a:t>
                      </a:r>
                      <a:endParaRPr lang="it-IT" dirty="0"/>
                    </a:p>
                  </a:txBody>
                  <a:tcPr anchor="ctr"/>
                </a:tc>
              </a:tr>
              <a:tr h="535462">
                <a:tc>
                  <a:txBody>
                    <a:bodyPr/>
                    <a:lstStyle/>
                    <a:p>
                      <a:pPr algn="ctr"/>
                      <a:r>
                        <a:rPr lang="it-IT" dirty="0" smtClean="0"/>
                        <a:t>Riga A</a:t>
                      </a:r>
                      <a:endParaRPr lang="it-IT" dirty="0"/>
                    </a:p>
                  </a:txBody>
                  <a:tcPr vert="vert270"/>
                </a:tc>
                <a:tc>
                  <a:txBody>
                    <a:bodyPr/>
                    <a:lstStyle/>
                    <a:p>
                      <a:endParaRPr lang="it-IT" dirty="0"/>
                    </a:p>
                  </a:txBody>
                  <a:tcPr/>
                </a:tc>
                <a:tc>
                  <a:txBody>
                    <a:bodyPr/>
                    <a:lstStyle/>
                    <a:p>
                      <a:endParaRPr lang="it-IT" dirty="0"/>
                    </a:p>
                  </a:txBody>
                  <a:tcPr/>
                </a:tc>
                <a:tc>
                  <a:txBody>
                    <a:bodyPr/>
                    <a:lstStyle/>
                    <a:p>
                      <a:endParaRPr lang="it-IT" dirty="0"/>
                    </a:p>
                  </a:txBody>
                  <a:tcPr/>
                </a:tc>
              </a:tr>
              <a:tr h="535462">
                <a:tc>
                  <a:txBody>
                    <a:bodyPr/>
                    <a:lstStyle/>
                    <a:p>
                      <a:pPr algn="ctr"/>
                      <a:r>
                        <a:rPr lang="it-IT" dirty="0" smtClean="0"/>
                        <a:t>Riga B</a:t>
                      </a:r>
                      <a:endParaRPr lang="it-IT" dirty="0"/>
                    </a:p>
                  </a:txBody>
                  <a:tcPr vert="vert270"/>
                </a:tc>
                <a:tc>
                  <a:txBody>
                    <a:bodyPr/>
                    <a:lstStyle/>
                    <a:p>
                      <a:endParaRPr lang="it-IT"/>
                    </a:p>
                  </a:txBody>
                  <a:tcPr/>
                </a:tc>
                <a:tc>
                  <a:txBody>
                    <a:bodyPr/>
                    <a:lstStyle/>
                    <a:p>
                      <a:endParaRPr lang="it-IT"/>
                    </a:p>
                  </a:txBody>
                  <a:tcPr/>
                </a:tc>
                <a:tc>
                  <a:txBody>
                    <a:bodyPr/>
                    <a:lstStyle/>
                    <a:p>
                      <a:endParaRPr lang="it-IT"/>
                    </a:p>
                  </a:txBody>
                  <a:tcPr/>
                </a:tc>
              </a:tr>
              <a:tr h="535462">
                <a:tc>
                  <a:txBody>
                    <a:bodyPr/>
                    <a:lstStyle/>
                    <a:p>
                      <a:pPr algn="ctr"/>
                      <a:r>
                        <a:rPr lang="it-IT" dirty="0" smtClean="0"/>
                        <a:t>Riga C</a:t>
                      </a:r>
                      <a:endParaRPr lang="it-IT" dirty="0"/>
                    </a:p>
                  </a:txBody>
                  <a:tcPr vert="vert270"/>
                </a:tc>
                <a:tc>
                  <a:txBody>
                    <a:bodyPr/>
                    <a:lstStyle/>
                    <a:p>
                      <a:endParaRPr lang="it-IT"/>
                    </a:p>
                  </a:txBody>
                  <a:tcPr/>
                </a:tc>
                <a:tc>
                  <a:txBody>
                    <a:bodyPr/>
                    <a:lstStyle/>
                    <a:p>
                      <a:endParaRPr lang="it-IT"/>
                    </a:p>
                  </a:txBody>
                  <a:tcPr/>
                </a:tc>
                <a:tc>
                  <a:txBody>
                    <a:bodyPr/>
                    <a:lstStyle/>
                    <a:p>
                      <a:endParaRPr lang="it-IT" dirty="0"/>
                    </a:p>
                  </a:txBody>
                  <a:tcPr/>
                </a:tc>
              </a:tr>
            </a:tbl>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1079142" cy="369332"/>
          </a:xfrm>
          <a:prstGeom prst="rect">
            <a:avLst/>
          </a:prstGeom>
        </p:spPr>
        <p:txBody>
          <a:bodyPr wrap="none">
            <a:spAutoFit/>
          </a:bodyPr>
          <a:lstStyle/>
          <a:p>
            <a:r>
              <a:rPr lang="it-IT" b="1" u="sng" dirty="0" smtClean="0"/>
              <a:t>Immagini</a:t>
            </a:r>
            <a:endParaRPr lang="it-IT" b="1" u="sng" dirty="0"/>
          </a:p>
        </p:txBody>
      </p:sp>
      <p:pic>
        <p:nvPicPr>
          <p:cNvPr id="4098" name="Picture 2"/>
          <p:cNvPicPr>
            <a:picLocks noChangeAspect="1" noChangeArrowheads="1"/>
          </p:cNvPicPr>
          <p:nvPr/>
        </p:nvPicPr>
        <p:blipFill>
          <a:blip r:embed="rId2" cstate="print"/>
          <a:srcRect l="3636" t="5849" r="76624" b="84023"/>
          <a:stretch>
            <a:fillRect/>
          </a:stretch>
        </p:blipFill>
        <p:spPr bwMode="auto">
          <a:xfrm>
            <a:off x="166254" y="510638"/>
            <a:ext cx="2707574" cy="843148"/>
          </a:xfrm>
          <a:prstGeom prst="rect">
            <a:avLst/>
          </a:prstGeom>
          <a:noFill/>
          <a:ln w="9525">
            <a:noFill/>
            <a:miter lim="800000"/>
            <a:headEnd/>
            <a:tailEnd/>
          </a:ln>
        </p:spPr>
      </p:pic>
      <p:sp>
        <p:nvSpPr>
          <p:cNvPr id="6" name="Rettangolo 5"/>
          <p:cNvSpPr/>
          <p:nvPr/>
        </p:nvSpPr>
        <p:spPr>
          <a:xfrm>
            <a:off x="2921330" y="544769"/>
            <a:ext cx="6222670" cy="1754326"/>
          </a:xfrm>
          <a:prstGeom prst="rect">
            <a:avLst/>
          </a:prstGeom>
        </p:spPr>
        <p:txBody>
          <a:bodyPr wrap="square">
            <a:spAutoFit/>
          </a:bodyPr>
          <a:lstStyle/>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Illustrazioni </a:t>
            </a:r>
            <a:r>
              <a:rPr lang="it-IT" dirty="0" smtClean="0">
                <a:sym typeface="Symbol"/>
              </a:rPr>
              <a:t> </a:t>
            </a:r>
            <a:r>
              <a:rPr lang="it-IT" b="1" dirty="0" smtClean="0">
                <a:sym typeface="Symbol"/>
              </a:rPr>
              <a:t>Immagine </a:t>
            </a:r>
            <a:r>
              <a:rPr lang="it-IT" dirty="0" smtClean="0">
                <a:sym typeface="Symbol"/>
              </a:rPr>
              <a:t> apre la </a:t>
            </a:r>
            <a:r>
              <a:rPr lang="it-IT" i="1" dirty="0" smtClean="0">
                <a:sym typeface="Symbol"/>
              </a:rPr>
              <a:t>finestra di dialogo</a:t>
            </a:r>
            <a:r>
              <a:rPr lang="it-IT" dirty="0" smtClean="0">
                <a:sym typeface="Symbol"/>
              </a:rPr>
              <a:t> </a:t>
            </a:r>
            <a:r>
              <a:rPr lang="it-IT" b="1" dirty="0" smtClean="0">
                <a:sym typeface="Symbol"/>
              </a:rPr>
              <a:t>Inserisci immagine</a:t>
            </a:r>
            <a:r>
              <a:rPr lang="it-IT" dirty="0" smtClean="0">
                <a:sym typeface="Symbol"/>
              </a:rPr>
              <a:t>  consente di navigare all’interno delle risorse del computer per ricercare e selezionare file immagine da inserire</a:t>
            </a:r>
          </a:p>
          <a:p>
            <a:pPr algn="just"/>
            <a:r>
              <a:rPr lang="it-IT" u="sng" dirty="0" smtClean="0">
                <a:sym typeface="Symbol"/>
              </a:rPr>
              <a:t>NOTA</a:t>
            </a:r>
            <a:r>
              <a:rPr lang="it-IT" dirty="0" smtClean="0">
                <a:sym typeface="Symbol"/>
              </a:rPr>
              <a:t>: le immagini possono anche essere copiate da altre applicazioni e poi incollate direttamente sulla diapositiva</a:t>
            </a:r>
          </a:p>
        </p:txBody>
      </p:sp>
      <p:pic>
        <p:nvPicPr>
          <p:cNvPr id="4099" name="Picture 3"/>
          <p:cNvPicPr>
            <a:picLocks noChangeAspect="1" noChangeArrowheads="1"/>
          </p:cNvPicPr>
          <p:nvPr/>
        </p:nvPicPr>
        <p:blipFill>
          <a:blip r:embed="rId3" cstate="print"/>
          <a:srcRect/>
          <a:stretch>
            <a:fillRect/>
          </a:stretch>
        </p:blipFill>
        <p:spPr bwMode="auto">
          <a:xfrm>
            <a:off x="178007" y="1525800"/>
            <a:ext cx="2665376" cy="1692411"/>
          </a:xfrm>
          <a:prstGeom prst="rect">
            <a:avLst/>
          </a:prstGeom>
          <a:noFill/>
          <a:ln w="9525">
            <a:noFill/>
            <a:miter lim="800000"/>
            <a:headEnd/>
            <a:tailEnd/>
          </a:ln>
        </p:spPr>
      </p:pic>
      <p:sp>
        <p:nvSpPr>
          <p:cNvPr id="8" name="Ovale 7"/>
          <p:cNvSpPr/>
          <p:nvPr/>
        </p:nvSpPr>
        <p:spPr>
          <a:xfrm>
            <a:off x="213758" y="475013"/>
            <a:ext cx="653142" cy="8075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p:cNvCxnSpPr>
            <a:stCxn id="8" idx="4"/>
          </p:cNvCxnSpPr>
          <p:nvPr/>
        </p:nvCxnSpPr>
        <p:spPr>
          <a:xfrm>
            <a:off x="540329" y="1282534"/>
            <a:ext cx="5936" cy="29688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2921330" y="2410691"/>
            <a:ext cx="6139544" cy="923330"/>
          </a:xfrm>
          <a:prstGeom prst="rect">
            <a:avLst/>
          </a:prstGeom>
          <a:noFill/>
        </p:spPr>
        <p:txBody>
          <a:bodyPr wrap="square" rtlCol="0">
            <a:spAutoFit/>
          </a:bodyPr>
          <a:lstStyle/>
          <a:p>
            <a:pPr algn="just"/>
            <a:r>
              <a:rPr lang="it-IT" dirty="0" smtClean="0"/>
              <a:t>Selezionando un’immagine appare la </a:t>
            </a:r>
            <a:r>
              <a:rPr lang="it-IT" i="1" dirty="0" smtClean="0"/>
              <a:t>scheda contestuale </a:t>
            </a:r>
            <a:r>
              <a:rPr lang="it-IT" b="1" dirty="0" smtClean="0"/>
              <a:t>Strumenti immagine</a:t>
            </a:r>
            <a:r>
              <a:rPr lang="it-IT" dirty="0" smtClean="0"/>
              <a:t> </a:t>
            </a:r>
            <a:r>
              <a:rPr lang="it-IT" dirty="0" smtClean="0">
                <a:sym typeface="Symbol"/>
              </a:rPr>
              <a:t> </a:t>
            </a:r>
            <a:r>
              <a:rPr lang="it-IT" i="1" dirty="0" smtClean="0">
                <a:sym typeface="Symbol"/>
              </a:rPr>
              <a:t>scheda </a:t>
            </a:r>
            <a:r>
              <a:rPr lang="it-IT" b="1" dirty="0" smtClean="0">
                <a:sym typeface="Symbol"/>
              </a:rPr>
              <a:t>Formato</a:t>
            </a:r>
            <a:r>
              <a:rPr lang="it-IT" dirty="0" smtClean="0">
                <a:sym typeface="Symbol"/>
              </a:rPr>
              <a:t>  contiene i comandi utili alla formattazione dell’immagine</a:t>
            </a:r>
            <a:endParaRPr lang="it-IT" b="1" dirty="0"/>
          </a:p>
        </p:txBody>
      </p:sp>
      <p:pic>
        <p:nvPicPr>
          <p:cNvPr id="4100" name="Picture 4"/>
          <p:cNvPicPr>
            <a:picLocks noChangeAspect="1" noChangeArrowheads="1"/>
          </p:cNvPicPr>
          <p:nvPr/>
        </p:nvPicPr>
        <p:blipFill>
          <a:blip r:embed="rId4" cstate="print"/>
          <a:srcRect t="5849" r="83463" b="83880"/>
          <a:stretch>
            <a:fillRect/>
          </a:stretch>
        </p:blipFill>
        <p:spPr bwMode="auto">
          <a:xfrm>
            <a:off x="6875812" y="3455718"/>
            <a:ext cx="2268188" cy="855023"/>
          </a:xfrm>
          <a:prstGeom prst="rect">
            <a:avLst/>
          </a:prstGeom>
          <a:noFill/>
          <a:ln w="9525">
            <a:noFill/>
            <a:miter lim="800000"/>
            <a:headEnd/>
            <a:tailEnd/>
          </a:ln>
        </p:spPr>
      </p:pic>
      <p:sp>
        <p:nvSpPr>
          <p:cNvPr id="18" name="CasellaDiTesto 17"/>
          <p:cNvSpPr txBox="1"/>
          <p:nvPr/>
        </p:nvSpPr>
        <p:spPr>
          <a:xfrm>
            <a:off x="0" y="3503221"/>
            <a:ext cx="6852062" cy="646331"/>
          </a:xfrm>
          <a:prstGeom prst="rect">
            <a:avLst/>
          </a:prstGeom>
          <a:noFill/>
        </p:spPr>
        <p:txBody>
          <a:bodyPr wrap="square" rtlCol="0">
            <a:spAutoFit/>
          </a:bodyPr>
          <a:lstStyle/>
          <a:p>
            <a:pPr algn="just"/>
            <a:r>
              <a:rPr lang="it-IT" dirty="0" smtClean="0"/>
              <a:t>Le opzioni di regolazione dell’immagine sono disponibili in </a:t>
            </a:r>
            <a:r>
              <a:rPr lang="it-IT" i="1" dirty="0" smtClean="0"/>
              <a:t>scheda contestuale </a:t>
            </a:r>
            <a:r>
              <a:rPr lang="it-IT" b="1" dirty="0" smtClean="0"/>
              <a:t>Strumenti immagine</a:t>
            </a:r>
            <a:r>
              <a:rPr lang="it-IT" dirty="0" smtClean="0"/>
              <a:t> </a:t>
            </a:r>
            <a:r>
              <a:rPr lang="it-IT" dirty="0" smtClean="0">
                <a:sym typeface="Symbol"/>
              </a:rPr>
              <a:t> </a:t>
            </a:r>
            <a:r>
              <a:rPr lang="it-IT" i="1" dirty="0" smtClean="0">
                <a:sym typeface="Symbol"/>
              </a:rPr>
              <a:t>scheda </a:t>
            </a:r>
            <a:r>
              <a:rPr lang="it-IT" b="1" dirty="0" smtClean="0">
                <a:sym typeface="Symbol"/>
              </a:rPr>
              <a:t>Formato</a:t>
            </a:r>
            <a:r>
              <a:rPr lang="it-IT" dirty="0" smtClean="0">
                <a:sym typeface="Symbol"/>
              </a:rPr>
              <a:t>  </a:t>
            </a:r>
            <a:r>
              <a:rPr lang="it-IT" i="1" dirty="0" smtClean="0">
                <a:sym typeface="Symbol"/>
              </a:rPr>
              <a:t>gruppo</a:t>
            </a:r>
            <a:r>
              <a:rPr lang="it-IT" b="1" dirty="0" smtClean="0">
                <a:sym typeface="Symbol"/>
              </a:rPr>
              <a:t> Regola</a:t>
            </a:r>
            <a:endParaRPr lang="it-IT" b="1" i="1" dirty="0"/>
          </a:p>
        </p:txBody>
      </p:sp>
      <p:pic>
        <p:nvPicPr>
          <p:cNvPr id="4101" name="Picture 5"/>
          <p:cNvPicPr>
            <a:picLocks noChangeAspect="1" noChangeArrowheads="1"/>
          </p:cNvPicPr>
          <p:nvPr/>
        </p:nvPicPr>
        <p:blipFill>
          <a:blip r:embed="rId5" cstate="print"/>
          <a:srcRect/>
          <a:stretch>
            <a:fillRect/>
          </a:stretch>
        </p:blipFill>
        <p:spPr bwMode="auto">
          <a:xfrm>
            <a:off x="144236" y="4244997"/>
            <a:ext cx="2373028" cy="2541753"/>
          </a:xfrm>
          <a:prstGeom prst="rect">
            <a:avLst/>
          </a:prstGeom>
          <a:noFill/>
          <a:ln w="9525">
            <a:noFill/>
            <a:miter lim="800000"/>
            <a:headEnd/>
            <a:tailEnd/>
          </a:ln>
        </p:spPr>
      </p:pic>
      <p:sp>
        <p:nvSpPr>
          <p:cNvPr id="20" name="CasellaDiTesto 19"/>
          <p:cNvSpPr txBox="1"/>
          <p:nvPr/>
        </p:nvSpPr>
        <p:spPr>
          <a:xfrm>
            <a:off x="2671948" y="4272677"/>
            <a:ext cx="6472052" cy="2585323"/>
          </a:xfrm>
          <a:prstGeom prst="rect">
            <a:avLst/>
          </a:prstGeom>
          <a:noFill/>
        </p:spPr>
        <p:txBody>
          <a:bodyPr wrap="square" rtlCol="0">
            <a:spAutoFit/>
          </a:bodyPr>
          <a:lstStyle/>
          <a:p>
            <a:pPr algn="just">
              <a:buFont typeface="Arial" pitchFamily="34" charset="0"/>
              <a:buChar char="•"/>
            </a:pPr>
            <a:r>
              <a:rPr lang="it-IT" b="1" dirty="0" smtClean="0"/>
              <a:t>Luminosità</a:t>
            </a:r>
            <a:r>
              <a:rPr lang="it-IT" dirty="0" smtClean="0"/>
              <a:t> e </a:t>
            </a:r>
            <a:r>
              <a:rPr lang="it-IT" b="1" dirty="0" smtClean="0"/>
              <a:t>Contrasto</a:t>
            </a:r>
            <a:r>
              <a:rPr lang="it-IT" dirty="0" smtClean="0"/>
              <a:t> consentono di selezionare tra varie opzioni </a:t>
            </a:r>
            <a:r>
              <a:rPr lang="it-IT" dirty="0" err="1" smtClean="0"/>
              <a:t>pre-impostate</a:t>
            </a:r>
            <a:r>
              <a:rPr lang="it-IT" dirty="0" smtClean="0"/>
              <a:t>, oppure (selezionando </a:t>
            </a:r>
            <a:r>
              <a:rPr lang="it-IT" b="1" dirty="0" smtClean="0"/>
              <a:t>Opzioni correzione </a:t>
            </a:r>
            <a:r>
              <a:rPr lang="it-IT" b="1" dirty="0" err="1" smtClean="0"/>
              <a:t>immagine…</a:t>
            </a:r>
            <a:r>
              <a:rPr lang="it-IT" dirty="0" smtClean="0"/>
              <a:t>) di aprire la </a:t>
            </a:r>
            <a:r>
              <a:rPr lang="it-IT" i="1" dirty="0" smtClean="0"/>
              <a:t>finestra </a:t>
            </a:r>
            <a:r>
              <a:rPr lang="it-IT" b="1" dirty="0" smtClean="0"/>
              <a:t> Formato immagine</a:t>
            </a:r>
            <a:r>
              <a:rPr lang="it-IT" dirty="0" smtClean="0"/>
              <a:t>.</a:t>
            </a:r>
          </a:p>
          <a:p>
            <a:pPr algn="just">
              <a:buFont typeface="Arial" pitchFamily="34" charset="0"/>
              <a:buChar char="•"/>
            </a:pPr>
            <a:r>
              <a:rPr lang="it-IT" b="1" dirty="0" smtClean="0"/>
              <a:t>Ricolora </a:t>
            </a:r>
            <a:r>
              <a:rPr lang="it-IT" dirty="0" smtClean="0"/>
              <a:t> permette di ricolorare l’immagine e di attribuire la trasparenza (selezionando </a:t>
            </a:r>
            <a:r>
              <a:rPr lang="it-IT" b="1" dirty="0" smtClean="0"/>
              <a:t>Imposta colore trasparente</a:t>
            </a:r>
            <a:r>
              <a:rPr lang="it-IT" dirty="0" smtClean="0"/>
              <a:t> e poi cliccando nella zona dell’immagine che contiene il colore da rendere trasparente) ad un colore dell’immagine (è disponibile per le immagini </a:t>
            </a:r>
            <a:r>
              <a:rPr lang="it-IT" i="1" dirty="0" smtClean="0"/>
              <a:t>bitmap</a:t>
            </a:r>
            <a:r>
              <a:rPr lang="it-IT" dirty="0" smtClean="0"/>
              <a:t> che non abbiamo già trasparenze e per alcune </a:t>
            </a:r>
            <a:r>
              <a:rPr lang="it-IT" dirty="0" err="1" smtClean="0"/>
              <a:t>ClipArt</a:t>
            </a:r>
            <a:r>
              <a:rPr lang="it-IT" dirty="0" smtClean="0"/>
              <a:t>).</a:t>
            </a:r>
            <a:endParaRPr lang="it-IT" b="1"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tretch>
            <a:fillRect/>
          </a:stretch>
        </p:blipFill>
        <p:spPr bwMode="auto">
          <a:xfrm>
            <a:off x="170151" y="788905"/>
            <a:ext cx="2486025" cy="1076325"/>
          </a:xfrm>
          <a:prstGeom prst="rect">
            <a:avLst/>
          </a:prstGeom>
          <a:noFill/>
          <a:ln>
            <a:noFill/>
          </a:ln>
        </p:spPr>
      </p:pic>
      <p:pic>
        <p:nvPicPr>
          <p:cNvPr id="5124" name="Picture 4"/>
          <p:cNvPicPr>
            <a:picLocks noChangeAspect="1" noChangeArrowheads="1"/>
          </p:cNvPicPr>
          <p:nvPr/>
        </p:nvPicPr>
        <p:blipFill>
          <a:blip r:embed="rId3" cstate="print"/>
          <a:srcRect/>
          <a:stretch>
            <a:fillRect/>
          </a:stretch>
        </p:blipFill>
        <p:spPr bwMode="auto">
          <a:xfrm>
            <a:off x="3817109" y="723528"/>
            <a:ext cx="5191125" cy="2038350"/>
          </a:xfrm>
          <a:prstGeom prst="rect">
            <a:avLst/>
          </a:prstGeom>
          <a:noFill/>
          <a:ln w="9525">
            <a:noFill/>
            <a:miter lim="800000"/>
            <a:headEnd/>
            <a:tailEnd/>
          </a:ln>
        </p:spPr>
      </p:pic>
      <p:sp>
        <p:nvSpPr>
          <p:cNvPr id="5" name="Rettangolo 4"/>
          <p:cNvSpPr/>
          <p:nvPr/>
        </p:nvSpPr>
        <p:spPr>
          <a:xfrm>
            <a:off x="1" y="0"/>
            <a:ext cx="9144000" cy="646331"/>
          </a:xfrm>
          <a:prstGeom prst="rect">
            <a:avLst/>
          </a:prstGeom>
        </p:spPr>
        <p:txBody>
          <a:bodyPr wrap="square">
            <a:spAutoFit/>
          </a:bodyPr>
          <a:lstStyle/>
          <a:p>
            <a:pPr algn="just">
              <a:buFont typeface="Arial" pitchFamily="34" charset="0"/>
              <a:buChar char="•"/>
            </a:pPr>
            <a:r>
              <a:rPr lang="it-IT" b="1" dirty="0" smtClean="0"/>
              <a:t>Comprimi</a:t>
            </a:r>
            <a:r>
              <a:rPr lang="it-IT" dirty="0" smtClean="0"/>
              <a:t> apre la </a:t>
            </a:r>
            <a:r>
              <a:rPr lang="it-IT" i="1" dirty="0" smtClean="0"/>
              <a:t>finestra </a:t>
            </a:r>
            <a:r>
              <a:rPr lang="it-IT" b="1" dirty="0" smtClean="0"/>
              <a:t>Comprimi immagini</a:t>
            </a:r>
            <a:r>
              <a:rPr lang="it-IT" dirty="0" smtClean="0"/>
              <a:t> che permette di decidere se applicare la compressione alle sole immagini selezionate o a tutte le immagini della presentazione.</a:t>
            </a:r>
            <a:endParaRPr lang="it-IT" dirty="0"/>
          </a:p>
        </p:txBody>
      </p:sp>
      <p:sp>
        <p:nvSpPr>
          <p:cNvPr id="6" name="Ovale 5"/>
          <p:cNvSpPr/>
          <p:nvPr/>
        </p:nvSpPr>
        <p:spPr>
          <a:xfrm>
            <a:off x="190005" y="1472541"/>
            <a:ext cx="843148" cy="3800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a:stCxn id="6" idx="6"/>
            <a:endCxn id="5124" idx="1"/>
          </p:cNvCxnSpPr>
          <p:nvPr/>
        </p:nvCxnSpPr>
        <p:spPr>
          <a:xfrm>
            <a:off x="1033153" y="1662546"/>
            <a:ext cx="2783956" cy="8015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0" y="2814454"/>
            <a:ext cx="9144000" cy="646331"/>
          </a:xfrm>
          <a:prstGeom prst="rect">
            <a:avLst/>
          </a:prstGeom>
          <a:noFill/>
        </p:spPr>
        <p:txBody>
          <a:bodyPr wrap="square" rtlCol="0">
            <a:spAutoFit/>
          </a:bodyPr>
          <a:lstStyle/>
          <a:p>
            <a:pPr algn="just"/>
            <a:r>
              <a:rPr lang="it-IT" i="1" dirty="0" smtClean="0"/>
              <a:t>Eliminazione delle aree ritagliate e compressione sono molto utili per ridurre le dimensioni di una presentazione.</a:t>
            </a:r>
            <a:endParaRPr lang="it-IT" i="1" dirty="0"/>
          </a:p>
        </p:txBody>
      </p:sp>
      <p:sp>
        <p:nvSpPr>
          <p:cNvPr id="12" name="Rettangolo 11"/>
          <p:cNvSpPr/>
          <p:nvPr/>
        </p:nvSpPr>
        <p:spPr>
          <a:xfrm>
            <a:off x="0" y="3467597"/>
            <a:ext cx="9144000" cy="923330"/>
          </a:xfrm>
          <a:prstGeom prst="rect">
            <a:avLst/>
          </a:prstGeom>
        </p:spPr>
        <p:txBody>
          <a:bodyPr wrap="square">
            <a:spAutoFit/>
          </a:bodyPr>
          <a:lstStyle/>
          <a:p>
            <a:pPr algn="just">
              <a:buFont typeface="Arial" pitchFamily="34" charset="0"/>
              <a:buChar char="•"/>
            </a:pPr>
            <a:r>
              <a:rPr lang="it-IT" b="1" dirty="0" smtClean="0"/>
              <a:t>Cambia immagine </a:t>
            </a:r>
            <a:r>
              <a:rPr lang="it-IT" dirty="0" smtClean="0"/>
              <a:t>apre la </a:t>
            </a:r>
            <a:r>
              <a:rPr lang="it-IT" i="1" dirty="0" smtClean="0"/>
              <a:t>finestra </a:t>
            </a:r>
            <a:r>
              <a:rPr lang="it-IT" b="1" dirty="0" smtClean="0"/>
              <a:t>Inserisci immagine</a:t>
            </a:r>
            <a:r>
              <a:rPr lang="it-IT" dirty="0" smtClean="0"/>
              <a:t> permettendo la sostituzione dell’immagine selezionata mantenendone la formattazione e le dimensioni. </a:t>
            </a:r>
          </a:p>
          <a:p>
            <a:pPr algn="just">
              <a:buFont typeface="Arial" pitchFamily="34" charset="0"/>
              <a:buChar char="•"/>
            </a:pPr>
            <a:r>
              <a:rPr lang="it-IT" b="1" dirty="0" smtClean="0"/>
              <a:t>Reimposta immagine </a:t>
            </a:r>
            <a:r>
              <a:rPr lang="it-IT" dirty="0" smtClean="0"/>
              <a:t>ne elimina tutte le formattazioni applicate.</a:t>
            </a:r>
            <a:endParaRPr lang="it-IT" dirty="0"/>
          </a:p>
        </p:txBody>
      </p:sp>
      <p:pic>
        <p:nvPicPr>
          <p:cNvPr id="5125" name="Picture 5"/>
          <p:cNvPicPr>
            <a:picLocks noChangeAspect="1" noChangeArrowheads="1"/>
          </p:cNvPicPr>
          <p:nvPr/>
        </p:nvPicPr>
        <p:blipFill>
          <a:blip r:embed="rId4" cstate="print"/>
          <a:srcRect l="16364" t="5563" r="33333" b="83881"/>
          <a:stretch>
            <a:fillRect/>
          </a:stretch>
        </p:blipFill>
        <p:spPr bwMode="auto">
          <a:xfrm>
            <a:off x="166250" y="4773882"/>
            <a:ext cx="6899564" cy="878774"/>
          </a:xfrm>
          <a:prstGeom prst="rect">
            <a:avLst/>
          </a:prstGeom>
          <a:noFill/>
          <a:ln w="9525">
            <a:noFill/>
            <a:miter lim="800000"/>
            <a:headEnd/>
            <a:tailEnd/>
          </a:ln>
        </p:spPr>
      </p:pic>
      <p:sp>
        <p:nvSpPr>
          <p:cNvPr id="18" name="Rettangolo 17"/>
          <p:cNvSpPr/>
          <p:nvPr/>
        </p:nvSpPr>
        <p:spPr>
          <a:xfrm>
            <a:off x="0" y="5698660"/>
            <a:ext cx="9144000" cy="923330"/>
          </a:xfrm>
          <a:prstGeom prst="rect">
            <a:avLst/>
          </a:prstGeom>
        </p:spPr>
        <p:txBody>
          <a:bodyPr wrap="square">
            <a:spAutoFit/>
          </a:bodyPr>
          <a:lstStyle/>
          <a:p>
            <a:pPr algn="just"/>
            <a:r>
              <a:rPr lang="it-IT" i="1" dirty="0" smtClean="0"/>
              <a:t>scheda contestuale </a:t>
            </a:r>
            <a:r>
              <a:rPr lang="it-IT" b="1" dirty="0" smtClean="0"/>
              <a:t>Strumenti immagine</a:t>
            </a:r>
            <a:r>
              <a:rPr lang="it-IT" dirty="0" smtClean="0"/>
              <a:t> </a:t>
            </a:r>
            <a:r>
              <a:rPr lang="it-IT" dirty="0" smtClean="0">
                <a:sym typeface="Symbol"/>
              </a:rPr>
              <a:t> </a:t>
            </a:r>
            <a:r>
              <a:rPr lang="it-IT" i="1" dirty="0" smtClean="0">
                <a:sym typeface="Symbol"/>
              </a:rPr>
              <a:t>scheda </a:t>
            </a:r>
            <a:r>
              <a:rPr lang="it-IT" b="1" dirty="0" smtClean="0">
                <a:sym typeface="Symbol"/>
              </a:rPr>
              <a:t>Formato</a:t>
            </a:r>
            <a:r>
              <a:rPr lang="it-IT" dirty="0" smtClean="0">
                <a:sym typeface="Symbol"/>
              </a:rPr>
              <a:t>  </a:t>
            </a:r>
            <a:r>
              <a:rPr lang="it-IT" i="1" dirty="0" smtClean="0">
                <a:sym typeface="Symbol"/>
              </a:rPr>
              <a:t>gruppo</a:t>
            </a:r>
            <a:r>
              <a:rPr lang="it-IT" dirty="0" smtClean="0">
                <a:sym typeface="Symbol"/>
              </a:rPr>
              <a:t> </a:t>
            </a:r>
            <a:r>
              <a:rPr lang="it-IT" b="1" dirty="0" smtClean="0">
                <a:sym typeface="Symbol"/>
              </a:rPr>
              <a:t>Stili immagini </a:t>
            </a:r>
            <a:r>
              <a:rPr lang="it-IT" dirty="0" smtClean="0">
                <a:sym typeface="Symbol"/>
              </a:rPr>
              <a:t> permette di selezionare ed applicare stili immagine </a:t>
            </a:r>
            <a:r>
              <a:rPr lang="it-IT" dirty="0" err="1" smtClean="0">
                <a:sym typeface="Symbol"/>
              </a:rPr>
              <a:t>pre-impostati</a:t>
            </a:r>
            <a:r>
              <a:rPr lang="it-IT" dirty="0" smtClean="0">
                <a:sym typeface="Symbol"/>
              </a:rPr>
              <a:t> e di modificarne forma, bordo (colore, spessore, linea) ed effetti (ombreggiatura, riflesso,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5"/>
          <p:cNvPicPr>
            <a:picLocks noChangeAspect="1" noChangeArrowheads="1"/>
          </p:cNvPicPr>
          <p:nvPr/>
        </p:nvPicPr>
        <p:blipFill>
          <a:blip r:embed="rId3" cstate="print"/>
          <a:srcRect l="42338" t="39086" r="42164" b="40230"/>
          <a:stretch>
            <a:fillRect/>
          </a:stretch>
        </p:blipFill>
        <p:spPr bwMode="auto">
          <a:xfrm>
            <a:off x="201881" y="1223158"/>
            <a:ext cx="1866538" cy="1512000"/>
          </a:xfrm>
          <a:prstGeom prst="rect">
            <a:avLst/>
          </a:prstGeom>
          <a:noFill/>
          <a:ln w="9525">
            <a:noFill/>
            <a:miter lim="800000"/>
            <a:headEnd/>
            <a:tailEnd/>
          </a:ln>
        </p:spPr>
      </p:pic>
      <p:pic>
        <p:nvPicPr>
          <p:cNvPr id="2" name="Picture 5"/>
          <p:cNvPicPr>
            <a:picLocks noChangeAspect="1" noChangeArrowheads="1"/>
          </p:cNvPicPr>
          <p:nvPr/>
        </p:nvPicPr>
        <p:blipFill>
          <a:blip r:embed="rId4" cstate="print"/>
          <a:srcRect l="84084" t="5563" r="1284" b="83881"/>
          <a:stretch>
            <a:fillRect/>
          </a:stretch>
        </p:blipFill>
        <p:spPr bwMode="auto">
          <a:xfrm>
            <a:off x="166255" y="213755"/>
            <a:ext cx="2006930" cy="878774"/>
          </a:xfrm>
          <a:prstGeom prst="rect">
            <a:avLst/>
          </a:prstGeom>
          <a:noFill/>
          <a:ln w="9525">
            <a:noFill/>
            <a:miter lim="800000"/>
            <a:headEnd/>
            <a:tailEnd/>
          </a:ln>
        </p:spPr>
      </p:pic>
      <p:sp>
        <p:nvSpPr>
          <p:cNvPr id="6" name="Ovale 5"/>
          <p:cNvSpPr/>
          <p:nvPr/>
        </p:nvSpPr>
        <p:spPr>
          <a:xfrm>
            <a:off x="154379" y="249381"/>
            <a:ext cx="570016" cy="67689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a:stCxn id="6" idx="4"/>
          </p:cNvCxnSpPr>
          <p:nvPr/>
        </p:nvCxnSpPr>
        <p:spPr>
          <a:xfrm>
            <a:off x="439387" y="926274"/>
            <a:ext cx="118753" cy="29688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166254" y="4512633"/>
            <a:ext cx="4821381" cy="1754326"/>
          </a:xfrm>
          <a:prstGeom prst="rect">
            <a:avLst/>
          </a:prstGeom>
          <a:noFill/>
        </p:spPr>
        <p:txBody>
          <a:bodyPr wrap="square" rtlCol="0">
            <a:spAutoFit/>
          </a:bodyPr>
          <a:lstStyle/>
          <a:p>
            <a:pPr algn="just"/>
            <a:r>
              <a:rPr lang="it-IT" i="1" dirty="0" smtClean="0"/>
              <a:t>scheda contestuale </a:t>
            </a:r>
            <a:r>
              <a:rPr lang="it-IT" b="1" dirty="0" smtClean="0"/>
              <a:t>Strumenti immagine</a:t>
            </a:r>
            <a:r>
              <a:rPr lang="it-IT" dirty="0" smtClean="0"/>
              <a:t> </a:t>
            </a:r>
            <a:r>
              <a:rPr lang="it-IT" dirty="0" smtClean="0">
                <a:sym typeface="Symbol"/>
              </a:rPr>
              <a:t> </a:t>
            </a:r>
            <a:r>
              <a:rPr lang="it-IT" i="1" dirty="0" smtClean="0">
                <a:sym typeface="Symbol"/>
              </a:rPr>
              <a:t>scheda </a:t>
            </a:r>
            <a:r>
              <a:rPr lang="it-IT" b="1" dirty="0" smtClean="0">
                <a:sym typeface="Symbol"/>
              </a:rPr>
              <a:t>Formato</a:t>
            </a:r>
            <a:r>
              <a:rPr lang="it-IT" dirty="0" smtClean="0">
                <a:sym typeface="Symbol"/>
              </a:rPr>
              <a:t>  </a:t>
            </a:r>
            <a:r>
              <a:rPr lang="it-IT" i="1" dirty="0" smtClean="0">
                <a:sym typeface="Symbol"/>
              </a:rPr>
              <a:t>gruppo</a:t>
            </a:r>
            <a:r>
              <a:rPr lang="it-IT" b="1" dirty="0" smtClean="0">
                <a:sym typeface="Symbol"/>
              </a:rPr>
              <a:t> Dimensioni </a:t>
            </a:r>
            <a:r>
              <a:rPr lang="it-IT" dirty="0" smtClean="0">
                <a:sym typeface="Symbol"/>
              </a:rPr>
              <a:t> </a:t>
            </a:r>
            <a:r>
              <a:rPr lang="it-IT" b="1" dirty="0" smtClean="0">
                <a:sym typeface="Symbol"/>
              </a:rPr>
              <a:t>Ritaglia</a:t>
            </a:r>
            <a:r>
              <a:rPr lang="it-IT" b="1" dirty="0" smtClean="0"/>
              <a:t> </a:t>
            </a:r>
            <a:r>
              <a:rPr lang="it-IT" dirty="0" smtClean="0">
                <a:sym typeface="Symbol"/>
              </a:rPr>
              <a:t> </a:t>
            </a:r>
            <a:r>
              <a:rPr lang="it-IT" dirty="0" smtClean="0"/>
              <a:t>vengono visualizzati i quadratini di ritaglio </a:t>
            </a:r>
            <a:r>
              <a:rPr lang="it-IT" dirty="0" smtClean="0">
                <a:sym typeface="Symbol"/>
              </a:rPr>
              <a:t> posizionandosi sopra di essi il cursore cambia forma  cliccare e trascinare fino ritagliare l’immagine quanto desiderato  </a:t>
            </a:r>
            <a:endParaRPr lang="it-IT" dirty="0"/>
          </a:p>
        </p:txBody>
      </p:sp>
      <p:sp>
        <p:nvSpPr>
          <p:cNvPr id="14" name="Ovale 13"/>
          <p:cNvSpPr/>
          <p:nvPr/>
        </p:nvSpPr>
        <p:spPr>
          <a:xfrm>
            <a:off x="1828800" y="1175662"/>
            <a:ext cx="344385" cy="29688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p:cNvSpPr/>
          <p:nvPr/>
        </p:nvSpPr>
        <p:spPr>
          <a:xfrm>
            <a:off x="985651" y="2446321"/>
            <a:ext cx="344385" cy="29688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p:cNvSpPr/>
          <p:nvPr/>
        </p:nvSpPr>
        <p:spPr>
          <a:xfrm>
            <a:off x="106875" y="1805053"/>
            <a:ext cx="344385" cy="296883"/>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1876301" y="819397"/>
            <a:ext cx="296883" cy="32063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Ovale 23"/>
          <p:cNvSpPr/>
          <p:nvPr/>
        </p:nvSpPr>
        <p:spPr>
          <a:xfrm>
            <a:off x="1341911" y="261257"/>
            <a:ext cx="819398" cy="66501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5" name="Connettore 2 24"/>
          <p:cNvCxnSpPr>
            <a:stCxn id="24" idx="6"/>
          </p:cNvCxnSpPr>
          <p:nvPr/>
        </p:nvCxnSpPr>
        <p:spPr>
          <a:xfrm>
            <a:off x="2161309" y="593766"/>
            <a:ext cx="45126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0" name="CasellaDiTesto 29"/>
          <p:cNvSpPr txBox="1"/>
          <p:nvPr/>
        </p:nvSpPr>
        <p:spPr>
          <a:xfrm>
            <a:off x="2458192" y="249381"/>
            <a:ext cx="6685808" cy="923330"/>
          </a:xfrm>
          <a:prstGeom prst="rect">
            <a:avLst/>
          </a:prstGeom>
          <a:noFill/>
        </p:spPr>
        <p:txBody>
          <a:bodyPr wrap="square" rtlCol="0">
            <a:spAutoFit/>
          </a:bodyPr>
          <a:lstStyle/>
          <a:p>
            <a:pPr algn="just"/>
            <a:r>
              <a:rPr lang="it-IT" dirty="0" smtClean="0"/>
              <a:t>Permettono di ridimensionare l’immagine ad una Altezza e Larghezza specifiche.</a:t>
            </a:r>
          </a:p>
          <a:p>
            <a:pPr algn="just"/>
            <a:endParaRPr lang="it-IT" dirty="0"/>
          </a:p>
        </p:txBody>
      </p:sp>
      <p:sp>
        <p:nvSpPr>
          <p:cNvPr id="33" name="CasellaDiTesto 32"/>
          <p:cNvSpPr txBox="1"/>
          <p:nvPr/>
        </p:nvSpPr>
        <p:spPr>
          <a:xfrm>
            <a:off x="5676405" y="4488882"/>
            <a:ext cx="3265714" cy="1477328"/>
          </a:xfrm>
          <a:prstGeom prst="rect">
            <a:avLst/>
          </a:prstGeom>
          <a:noFill/>
        </p:spPr>
        <p:txBody>
          <a:bodyPr wrap="square" rtlCol="0">
            <a:spAutoFit/>
          </a:bodyPr>
          <a:lstStyle/>
          <a:p>
            <a:pPr algn="just"/>
            <a:r>
              <a:rPr lang="it-IT" dirty="0" smtClean="0"/>
              <a:t>La </a:t>
            </a:r>
            <a:r>
              <a:rPr lang="it-IT" i="1" dirty="0" smtClean="0"/>
              <a:t>finestra</a:t>
            </a:r>
            <a:r>
              <a:rPr lang="it-IT" dirty="0" smtClean="0"/>
              <a:t> </a:t>
            </a:r>
            <a:r>
              <a:rPr lang="it-IT" b="1" dirty="0" smtClean="0"/>
              <a:t>Dimensioni e posizione </a:t>
            </a:r>
            <a:r>
              <a:rPr lang="it-IT" dirty="0" smtClean="0"/>
              <a:t>consente di modificare le dimensioni e la posizione dell’immagine o di specificarne un testo alternativo</a:t>
            </a:r>
            <a:endParaRPr lang="it-IT" dirty="0"/>
          </a:p>
        </p:txBody>
      </p:sp>
      <p:pic>
        <p:nvPicPr>
          <p:cNvPr id="6148" name="Picture 4"/>
          <p:cNvPicPr>
            <a:picLocks noChangeAspect="1" noChangeArrowheads="1"/>
          </p:cNvPicPr>
          <p:nvPr/>
        </p:nvPicPr>
        <p:blipFill>
          <a:blip r:embed="rId5" cstate="print"/>
          <a:srcRect/>
          <a:stretch>
            <a:fillRect/>
          </a:stretch>
        </p:blipFill>
        <p:spPr bwMode="auto">
          <a:xfrm>
            <a:off x="5809013" y="985659"/>
            <a:ext cx="3094356" cy="3391890"/>
          </a:xfrm>
          <a:prstGeom prst="rect">
            <a:avLst/>
          </a:prstGeom>
          <a:noFill/>
          <a:ln w="9525">
            <a:noFill/>
            <a:miter lim="800000"/>
            <a:headEnd/>
            <a:tailEnd/>
          </a:ln>
        </p:spPr>
      </p:pic>
      <p:cxnSp>
        <p:nvCxnSpPr>
          <p:cNvPr id="18" name="Connettore 2 17"/>
          <p:cNvCxnSpPr/>
          <p:nvPr/>
        </p:nvCxnSpPr>
        <p:spPr>
          <a:xfrm>
            <a:off x="2185060" y="843154"/>
            <a:ext cx="3657600" cy="58188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7" name="Rettangolo 36"/>
          <p:cNvSpPr/>
          <p:nvPr/>
        </p:nvSpPr>
        <p:spPr>
          <a:xfrm>
            <a:off x="5890161" y="2980715"/>
            <a:ext cx="2375065" cy="53439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8" name="Connettore 2 37"/>
          <p:cNvCxnSpPr/>
          <p:nvPr/>
        </p:nvCxnSpPr>
        <p:spPr>
          <a:xfrm flipV="1">
            <a:off x="1935678" y="3414160"/>
            <a:ext cx="3954483" cy="29094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0" name="CasellaDiTesto 39"/>
          <p:cNvSpPr txBox="1"/>
          <p:nvPr/>
        </p:nvSpPr>
        <p:spPr>
          <a:xfrm>
            <a:off x="2256312" y="3004462"/>
            <a:ext cx="3111335" cy="584775"/>
          </a:xfrm>
          <a:prstGeom prst="rect">
            <a:avLst/>
          </a:prstGeom>
          <a:noFill/>
        </p:spPr>
        <p:txBody>
          <a:bodyPr wrap="square" rtlCol="0">
            <a:spAutoFit/>
          </a:bodyPr>
          <a:lstStyle/>
          <a:p>
            <a:r>
              <a:rPr lang="it-IT" sz="1600" dirty="0" smtClean="0"/>
              <a:t>visualizza quanta parte di immagine è stata ritagliata </a:t>
            </a:r>
            <a:endParaRPr lang="it-IT" sz="1600" dirty="0"/>
          </a:p>
        </p:txBody>
      </p:sp>
      <p:sp>
        <p:nvSpPr>
          <p:cNvPr id="22" name="CasellaDiTesto 21"/>
          <p:cNvSpPr txBox="1"/>
          <p:nvPr/>
        </p:nvSpPr>
        <p:spPr>
          <a:xfrm>
            <a:off x="0" y="6258250"/>
            <a:ext cx="9144000" cy="646331"/>
          </a:xfrm>
          <a:prstGeom prst="rect">
            <a:avLst/>
          </a:prstGeom>
          <a:noFill/>
        </p:spPr>
        <p:txBody>
          <a:bodyPr wrap="square" rtlCol="0">
            <a:spAutoFit/>
          </a:bodyPr>
          <a:lstStyle/>
          <a:p>
            <a:pPr algn="just"/>
            <a:r>
              <a:rPr lang="it-IT" u="sng" dirty="0" smtClean="0"/>
              <a:t>NOTA</a:t>
            </a:r>
            <a:r>
              <a:rPr lang="it-IT" dirty="0" smtClean="0"/>
              <a:t>: l’immagine modificata può essere salvata selezionando </a:t>
            </a:r>
            <a:r>
              <a:rPr lang="it-IT" b="1" dirty="0" smtClean="0"/>
              <a:t>Salva come immagine</a:t>
            </a:r>
            <a:r>
              <a:rPr lang="it-IT" dirty="0" smtClean="0"/>
              <a:t> dal menù contestuale che appare cliccando con il tasto destro sull’immagine.</a:t>
            </a:r>
            <a:endParaRPr lang="it-IT" dirty="0"/>
          </a:p>
        </p:txBody>
      </p:sp>
      <p:pic>
        <p:nvPicPr>
          <p:cNvPr id="32" name="Picture 4" descr="http://www.ecocardiografia.info/foto/Eustach.jpeg"/>
          <p:cNvPicPr>
            <a:picLocks noChangeAspect="1" noChangeArrowheads="1"/>
          </p:cNvPicPr>
          <p:nvPr/>
        </p:nvPicPr>
        <p:blipFill>
          <a:blip r:embed="rId6" cstate="print"/>
          <a:srcRect l="20755" t="11925" r="27358" b="35273"/>
          <a:stretch>
            <a:fillRect/>
          </a:stretch>
        </p:blipFill>
        <p:spPr bwMode="auto">
          <a:xfrm>
            <a:off x="249381" y="2873829"/>
            <a:ext cx="1764000" cy="1443272"/>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843501" cy="369332"/>
          </a:xfrm>
          <a:prstGeom prst="rect">
            <a:avLst/>
          </a:prstGeom>
        </p:spPr>
        <p:txBody>
          <a:bodyPr wrap="none">
            <a:spAutoFit/>
          </a:bodyPr>
          <a:lstStyle/>
          <a:p>
            <a:r>
              <a:rPr lang="it-IT" b="1" u="sng" dirty="0" err="1" smtClean="0"/>
              <a:t>ClipArt</a:t>
            </a:r>
            <a:endParaRPr lang="it-IT" b="1" u="sng" dirty="0"/>
          </a:p>
        </p:txBody>
      </p:sp>
      <p:sp>
        <p:nvSpPr>
          <p:cNvPr id="3" name="Rettangolo 2"/>
          <p:cNvSpPr/>
          <p:nvPr/>
        </p:nvSpPr>
        <p:spPr>
          <a:xfrm>
            <a:off x="3004457" y="437891"/>
            <a:ext cx="6139543" cy="923330"/>
          </a:xfrm>
          <a:prstGeom prst="rect">
            <a:avLst/>
          </a:prstGeom>
        </p:spPr>
        <p:txBody>
          <a:bodyPr wrap="square">
            <a:spAutoFit/>
          </a:bodyPr>
          <a:lstStyle/>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Illustrazioni </a:t>
            </a:r>
            <a:r>
              <a:rPr lang="it-IT" dirty="0" smtClean="0">
                <a:sym typeface="Symbol"/>
              </a:rPr>
              <a:t> </a:t>
            </a:r>
            <a:r>
              <a:rPr lang="it-IT" b="1" dirty="0" err="1" smtClean="0">
                <a:sym typeface="Symbol"/>
              </a:rPr>
              <a:t>ClipArt</a:t>
            </a:r>
            <a:r>
              <a:rPr lang="it-IT" b="1" dirty="0" smtClean="0">
                <a:sym typeface="Symbol"/>
              </a:rPr>
              <a:t> </a:t>
            </a:r>
            <a:r>
              <a:rPr lang="it-IT" dirty="0" smtClean="0">
                <a:sym typeface="Symbol"/>
              </a:rPr>
              <a:t> mostra il </a:t>
            </a:r>
            <a:r>
              <a:rPr lang="it-IT" i="1" dirty="0" smtClean="0">
                <a:sym typeface="Symbol"/>
              </a:rPr>
              <a:t>riquadro attività</a:t>
            </a:r>
            <a:r>
              <a:rPr lang="it-IT" dirty="0" smtClean="0">
                <a:sym typeface="Symbol"/>
              </a:rPr>
              <a:t> </a:t>
            </a:r>
            <a:r>
              <a:rPr lang="it-IT" b="1" dirty="0" err="1" smtClean="0">
                <a:sym typeface="Symbol"/>
              </a:rPr>
              <a:t>ClipArt</a:t>
            </a:r>
            <a:r>
              <a:rPr lang="it-IT" dirty="0" smtClean="0">
                <a:sym typeface="Symbol"/>
              </a:rPr>
              <a:t>, che permette di cercare ed inserire </a:t>
            </a:r>
            <a:r>
              <a:rPr lang="it-IT" dirty="0" err="1" smtClean="0">
                <a:sym typeface="Symbol"/>
              </a:rPr>
              <a:t>ClipArt</a:t>
            </a:r>
            <a:r>
              <a:rPr lang="it-IT" dirty="0" smtClean="0">
                <a:sym typeface="Symbol"/>
              </a:rPr>
              <a:t> nella presentazione</a:t>
            </a:r>
          </a:p>
        </p:txBody>
      </p:sp>
      <p:pic>
        <p:nvPicPr>
          <p:cNvPr id="4" name="Picture 2"/>
          <p:cNvPicPr>
            <a:picLocks noChangeAspect="1" noChangeArrowheads="1"/>
          </p:cNvPicPr>
          <p:nvPr/>
        </p:nvPicPr>
        <p:blipFill>
          <a:blip r:embed="rId2" cstate="print"/>
          <a:srcRect l="3636" t="5849" r="76624" b="84023"/>
          <a:stretch>
            <a:fillRect/>
          </a:stretch>
        </p:blipFill>
        <p:spPr bwMode="auto">
          <a:xfrm>
            <a:off x="166254" y="510638"/>
            <a:ext cx="2707574" cy="843148"/>
          </a:xfrm>
          <a:prstGeom prst="rect">
            <a:avLst/>
          </a:prstGeom>
          <a:noFill/>
          <a:ln w="9525">
            <a:noFill/>
            <a:miter lim="800000"/>
            <a:headEnd/>
            <a:tailEnd/>
          </a:ln>
        </p:spPr>
      </p:pic>
      <p:sp>
        <p:nvSpPr>
          <p:cNvPr id="5" name="Ovale 4"/>
          <p:cNvSpPr/>
          <p:nvPr/>
        </p:nvSpPr>
        <p:spPr>
          <a:xfrm>
            <a:off x="653145" y="475013"/>
            <a:ext cx="653142" cy="8075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1" name="Picture 3"/>
          <p:cNvPicPr>
            <a:picLocks noChangeAspect="1" noChangeArrowheads="1"/>
          </p:cNvPicPr>
          <p:nvPr/>
        </p:nvPicPr>
        <p:blipFill>
          <a:blip r:embed="rId3" cstate="print"/>
          <a:srcRect l="85974" t="15977" b="3569"/>
          <a:stretch>
            <a:fillRect/>
          </a:stretch>
        </p:blipFill>
        <p:spPr bwMode="auto">
          <a:xfrm>
            <a:off x="166254" y="1460668"/>
            <a:ext cx="1516189" cy="5278582"/>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2180546" y="1927948"/>
            <a:ext cx="1465256" cy="163465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2180546" y="3685490"/>
            <a:ext cx="1465256" cy="1634650"/>
          </a:xfrm>
          <a:prstGeom prst="rect">
            <a:avLst/>
          </a:prstGeom>
          <a:noFill/>
          <a:ln w="9525">
            <a:noFill/>
            <a:miter lim="800000"/>
            <a:headEnd/>
            <a:tailEnd/>
          </a:ln>
        </p:spPr>
      </p:pic>
      <p:sp>
        <p:nvSpPr>
          <p:cNvPr id="15" name="Rettangolo 14"/>
          <p:cNvSpPr/>
          <p:nvPr/>
        </p:nvSpPr>
        <p:spPr>
          <a:xfrm>
            <a:off x="201880" y="1615044"/>
            <a:ext cx="1484415" cy="1056904"/>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2173184" y="1447293"/>
            <a:ext cx="3716977" cy="369332"/>
          </a:xfrm>
          <a:prstGeom prst="rect">
            <a:avLst/>
          </a:prstGeom>
        </p:spPr>
        <p:txBody>
          <a:bodyPr wrap="square">
            <a:spAutoFit/>
          </a:bodyPr>
          <a:lstStyle/>
          <a:p>
            <a:pPr algn="just"/>
            <a:r>
              <a:rPr lang="it-IT" dirty="0" smtClean="0">
                <a:sym typeface="Symbol"/>
              </a:rPr>
              <a:t>impostazione dei parametri di ricerca</a:t>
            </a:r>
          </a:p>
        </p:txBody>
      </p:sp>
      <p:cxnSp>
        <p:nvCxnSpPr>
          <p:cNvPr id="17" name="Connettore 2 16"/>
          <p:cNvCxnSpPr>
            <a:stCxn id="16" idx="1"/>
          </p:cNvCxnSpPr>
          <p:nvPr/>
        </p:nvCxnSpPr>
        <p:spPr>
          <a:xfrm flipH="1">
            <a:off x="1674422" y="1631959"/>
            <a:ext cx="498762" cy="22059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5" name="Rettangolo 24"/>
          <p:cNvSpPr/>
          <p:nvPr/>
        </p:nvSpPr>
        <p:spPr>
          <a:xfrm>
            <a:off x="225630" y="1995056"/>
            <a:ext cx="1365663" cy="3087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Rettangolo 25"/>
          <p:cNvSpPr/>
          <p:nvPr/>
        </p:nvSpPr>
        <p:spPr>
          <a:xfrm>
            <a:off x="225630" y="2327565"/>
            <a:ext cx="1365663" cy="30875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7" name="Connettore 2 26"/>
          <p:cNvCxnSpPr>
            <a:stCxn id="25" idx="3"/>
          </p:cNvCxnSpPr>
          <p:nvPr/>
        </p:nvCxnSpPr>
        <p:spPr>
          <a:xfrm flipV="1">
            <a:off x="1591293" y="2137558"/>
            <a:ext cx="558141" cy="1187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a:stCxn id="26" idx="3"/>
          </p:cNvCxnSpPr>
          <p:nvPr/>
        </p:nvCxnSpPr>
        <p:spPr>
          <a:xfrm>
            <a:off x="1591293" y="2481944"/>
            <a:ext cx="534390" cy="143691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 name="Rettangolo 39"/>
          <p:cNvSpPr/>
          <p:nvPr/>
        </p:nvSpPr>
        <p:spPr>
          <a:xfrm>
            <a:off x="3716977" y="2041060"/>
            <a:ext cx="5427024" cy="1200329"/>
          </a:xfrm>
          <a:prstGeom prst="rect">
            <a:avLst/>
          </a:prstGeom>
        </p:spPr>
        <p:txBody>
          <a:bodyPr wrap="square">
            <a:spAutoFit/>
          </a:bodyPr>
          <a:lstStyle/>
          <a:p>
            <a:pPr algn="just"/>
            <a:r>
              <a:rPr lang="it-IT" dirty="0" smtClean="0">
                <a:sym typeface="Symbol"/>
              </a:rPr>
              <a:t>Per inserire la </a:t>
            </a:r>
            <a:r>
              <a:rPr lang="it-IT" dirty="0" err="1" smtClean="0">
                <a:sym typeface="Symbol"/>
              </a:rPr>
              <a:t>ClipArt</a:t>
            </a:r>
            <a:r>
              <a:rPr lang="it-IT" dirty="0" smtClean="0">
                <a:sym typeface="Symbol"/>
              </a:rPr>
              <a:t> nella presentazione cliccarci sopra </a:t>
            </a:r>
            <a:r>
              <a:rPr lang="it-IT" u="sng" dirty="0" smtClean="0">
                <a:sym typeface="Symbol"/>
              </a:rPr>
              <a:t>oppure</a:t>
            </a:r>
            <a:r>
              <a:rPr lang="it-IT" dirty="0" smtClean="0">
                <a:sym typeface="Symbol"/>
              </a:rPr>
              <a:t>  posizionarsi sulla </a:t>
            </a:r>
            <a:r>
              <a:rPr lang="it-IT" dirty="0" err="1" smtClean="0">
                <a:sym typeface="Symbol"/>
              </a:rPr>
              <a:t>ClipArt</a:t>
            </a:r>
            <a:r>
              <a:rPr lang="it-IT" dirty="0" smtClean="0">
                <a:sym typeface="Symbol"/>
              </a:rPr>
              <a:t> con il mouse e cliccare sulla freccia che appare alla sua destra  si apre il menù contestuale  selezionare </a:t>
            </a:r>
            <a:r>
              <a:rPr lang="it-IT" b="1" dirty="0" smtClean="0">
                <a:sym typeface="Symbol"/>
              </a:rPr>
              <a:t>Inserisci</a:t>
            </a:r>
            <a:endParaRPr lang="it-IT" dirty="0" smtClean="0">
              <a:sym typeface="Symbol"/>
            </a:endParaRPr>
          </a:p>
        </p:txBody>
      </p:sp>
      <p:grpSp>
        <p:nvGrpSpPr>
          <p:cNvPr id="44" name="Gruppo 43"/>
          <p:cNvGrpSpPr/>
          <p:nvPr/>
        </p:nvGrpSpPr>
        <p:grpSpPr>
          <a:xfrm>
            <a:off x="3930733" y="3310634"/>
            <a:ext cx="1888177" cy="2009512"/>
            <a:chOff x="3800104" y="3322509"/>
            <a:chExt cx="1888177" cy="2009512"/>
          </a:xfrm>
        </p:grpSpPr>
        <p:pic>
          <p:nvPicPr>
            <p:cNvPr id="2059" name="Picture 11"/>
            <p:cNvPicPr>
              <a:picLocks noChangeAspect="1" noChangeArrowheads="1"/>
            </p:cNvPicPr>
            <p:nvPr/>
          </p:nvPicPr>
          <p:blipFill>
            <a:blip r:embed="rId6" cstate="print"/>
            <a:srcRect l="80260" t="54996" r="1818" b="14667"/>
            <a:stretch>
              <a:fillRect/>
            </a:stretch>
          </p:blipFill>
          <p:spPr bwMode="auto">
            <a:xfrm>
              <a:off x="3800104" y="3322509"/>
              <a:ext cx="1888176" cy="1997634"/>
            </a:xfrm>
            <a:prstGeom prst="rect">
              <a:avLst/>
            </a:prstGeom>
            <a:noFill/>
            <a:ln w="9525">
              <a:noFill/>
              <a:miter lim="800000"/>
              <a:headEnd/>
              <a:tailEnd/>
            </a:ln>
          </p:spPr>
        </p:pic>
        <p:sp>
          <p:nvSpPr>
            <p:cNvPr id="43" name="Rettangolo 42"/>
            <p:cNvSpPr/>
            <p:nvPr/>
          </p:nvSpPr>
          <p:spPr>
            <a:xfrm>
              <a:off x="5462649" y="4738255"/>
              <a:ext cx="225632" cy="593766"/>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46" name="Rettangolo 45"/>
          <p:cNvSpPr/>
          <p:nvPr/>
        </p:nvSpPr>
        <p:spPr>
          <a:xfrm>
            <a:off x="2012867" y="5441408"/>
            <a:ext cx="6869875" cy="1200329"/>
          </a:xfrm>
          <a:prstGeom prst="rect">
            <a:avLst/>
          </a:prstGeom>
        </p:spPr>
        <p:txBody>
          <a:bodyPr wrap="square">
            <a:spAutoFit/>
          </a:bodyPr>
          <a:lstStyle/>
          <a:p>
            <a:pPr algn="just"/>
            <a:r>
              <a:rPr lang="it-IT" dirty="0" smtClean="0"/>
              <a:t>Selezionando una </a:t>
            </a:r>
            <a:r>
              <a:rPr lang="it-IT" dirty="0" err="1" smtClean="0"/>
              <a:t>ClipArt</a:t>
            </a:r>
            <a:r>
              <a:rPr lang="it-IT" dirty="0" smtClean="0"/>
              <a:t> appare la </a:t>
            </a:r>
            <a:r>
              <a:rPr lang="it-IT" i="1" dirty="0" smtClean="0"/>
              <a:t>scheda contestuale </a:t>
            </a:r>
            <a:r>
              <a:rPr lang="it-IT" b="1" dirty="0" smtClean="0"/>
              <a:t>Strumenti immagine</a:t>
            </a:r>
            <a:r>
              <a:rPr lang="it-IT" dirty="0" smtClean="0"/>
              <a:t> </a:t>
            </a:r>
            <a:r>
              <a:rPr lang="it-IT" dirty="0" smtClean="0">
                <a:sym typeface="Symbol"/>
              </a:rPr>
              <a:t> </a:t>
            </a:r>
            <a:r>
              <a:rPr lang="it-IT" i="1" dirty="0" smtClean="0">
                <a:sym typeface="Symbol"/>
              </a:rPr>
              <a:t>scheda </a:t>
            </a:r>
            <a:r>
              <a:rPr lang="it-IT" b="1" dirty="0" smtClean="0">
                <a:sym typeface="Symbol"/>
              </a:rPr>
              <a:t>Formato</a:t>
            </a:r>
            <a:r>
              <a:rPr lang="it-IT" dirty="0" smtClean="0">
                <a:sym typeface="Symbol"/>
              </a:rPr>
              <a:t>  contiene i comandi utili alla formattazione della </a:t>
            </a:r>
            <a:r>
              <a:rPr lang="it-IT" dirty="0" err="1" smtClean="0">
                <a:sym typeface="Symbol"/>
              </a:rPr>
              <a:t>ClipArt</a:t>
            </a:r>
            <a:r>
              <a:rPr lang="it-IT" dirty="0" smtClean="0">
                <a:sym typeface="Symbol"/>
              </a:rPr>
              <a:t> </a:t>
            </a:r>
          </a:p>
          <a:p>
            <a:pPr algn="just"/>
            <a:r>
              <a:rPr lang="it-IT" u="sng" dirty="0" smtClean="0">
                <a:sym typeface="Symbol"/>
              </a:rPr>
              <a:t>NOTA</a:t>
            </a:r>
            <a:r>
              <a:rPr lang="it-IT" dirty="0" smtClean="0">
                <a:sym typeface="Symbol"/>
              </a:rPr>
              <a:t>: è uguale alla scheda Formato per la modifica delle immagini</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795795" cy="369332"/>
          </a:xfrm>
          <a:prstGeom prst="rect">
            <a:avLst/>
          </a:prstGeom>
        </p:spPr>
        <p:txBody>
          <a:bodyPr wrap="none">
            <a:spAutoFit/>
          </a:bodyPr>
          <a:lstStyle/>
          <a:p>
            <a:r>
              <a:rPr lang="it-IT" b="1" u="sng" dirty="0" smtClean="0"/>
              <a:t>Forme</a:t>
            </a:r>
            <a:endParaRPr lang="it-IT" b="1" u="sng" dirty="0"/>
          </a:p>
        </p:txBody>
      </p:sp>
      <p:sp>
        <p:nvSpPr>
          <p:cNvPr id="4" name="Rettangolo 3"/>
          <p:cNvSpPr/>
          <p:nvPr/>
        </p:nvSpPr>
        <p:spPr>
          <a:xfrm>
            <a:off x="3004457" y="437891"/>
            <a:ext cx="6139543" cy="923330"/>
          </a:xfrm>
          <a:prstGeom prst="rect">
            <a:avLst/>
          </a:prstGeom>
        </p:spPr>
        <p:txBody>
          <a:bodyPr wrap="square">
            <a:spAutoFit/>
          </a:bodyPr>
          <a:lstStyle/>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Illustrazioni </a:t>
            </a:r>
            <a:r>
              <a:rPr lang="it-IT" dirty="0" smtClean="0">
                <a:sym typeface="Symbol"/>
              </a:rPr>
              <a:t> </a:t>
            </a:r>
            <a:r>
              <a:rPr lang="it-IT" b="1" dirty="0" smtClean="0">
                <a:sym typeface="Symbol"/>
              </a:rPr>
              <a:t>Forme </a:t>
            </a:r>
            <a:r>
              <a:rPr lang="it-IT" dirty="0" smtClean="0">
                <a:sym typeface="Symbol"/>
              </a:rPr>
              <a:t> si apre il menù che consente di selezionare ed inserire forme predefinite (linee, rettangoli, frecce, diagrammi, …)</a:t>
            </a:r>
          </a:p>
        </p:txBody>
      </p:sp>
      <p:pic>
        <p:nvPicPr>
          <p:cNvPr id="1026" name="Picture 2"/>
          <p:cNvPicPr>
            <a:picLocks noChangeAspect="1" noChangeArrowheads="1"/>
          </p:cNvPicPr>
          <p:nvPr/>
        </p:nvPicPr>
        <p:blipFill>
          <a:blip r:embed="rId2" cstate="print"/>
          <a:srcRect/>
          <a:stretch>
            <a:fillRect/>
          </a:stretch>
        </p:blipFill>
        <p:spPr bwMode="auto">
          <a:xfrm>
            <a:off x="198782" y="1413163"/>
            <a:ext cx="1796273" cy="4232597"/>
          </a:xfrm>
          <a:prstGeom prst="rect">
            <a:avLst/>
          </a:prstGeom>
          <a:noFill/>
          <a:ln w="9525">
            <a:noFill/>
            <a:miter lim="800000"/>
            <a:headEnd/>
            <a:tailEnd/>
          </a:ln>
        </p:spPr>
      </p:pic>
      <p:pic>
        <p:nvPicPr>
          <p:cNvPr id="6" name="Picture 2"/>
          <p:cNvPicPr>
            <a:picLocks noChangeAspect="1" noChangeArrowheads="1"/>
          </p:cNvPicPr>
          <p:nvPr/>
        </p:nvPicPr>
        <p:blipFill>
          <a:blip r:embed="rId3" cstate="print"/>
          <a:srcRect l="3636" t="5849" r="76624" b="84023"/>
          <a:stretch>
            <a:fillRect/>
          </a:stretch>
        </p:blipFill>
        <p:spPr bwMode="auto">
          <a:xfrm>
            <a:off x="166254" y="510638"/>
            <a:ext cx="2707574" cy="843148"/>
          </a:xfrm>
          <a:prstGeom prst="rect">
            <a:avLst/>
          </a:prstGeom>
          <a:noFill/>
          <a:ln w="9525">
            <a:noFill/>
            <a:miter lim="800000"/>
            <a:headEnd/>
            <a:tailEnd/>
          </a:ln>
        </p:spPr>
      </p:pic>
      <p:sp>
        <p:nvSpPr>
          <p:cNvPr id="7" name="Ovale 6"/>
          <p:cNvSpPr/>
          <p:nvPr/>
        </p:nvSpPr>
        <p:spPr>
          <a:xfrm>
            <a:off x="1436917" y="510639"/>
            <a:ext cx="653142" cy="8075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027" name="Picture 3"/>
          <p:cNvPicPr>
            <a:picLocks noChangeAspect="1" noChangeArrowheads="1"/>
          </p:cNvPicPr>
          <p:nvPr/>
        </p:nvPicPr>
        <p:blipFill>
          <a:blip r:embed="rId4" cstate="print"/>
          <a:srcRect l="173" r="9437" b="83881"/>
          <a:stretch>
            <a:fillRect/>
          </a:stretch>
        </p:blipFill>
        <p:spPr bwMode="auto">
          <a:xfrm>
            <a:off x="0" y="5866410"/>
            <a:ext cx="9161236" cy="991590"/>
          </a:xfrm>
          <a:prstGeom prst="rect">
            <a:avLst/>
          </a:prstGeom>
          <a:noFill/>
          <a:ln w="9525">
            <a:noFill/>
            <a:miter lim="800000"/>
            <a:headEnd/>
            <a:tailEnd/>
          </a:ln>
        </p:spPr>
      </p:pic>
      <p:cxnSp>
        <p:nvCxnSpPr>
          <p:cNvPr id="10" name="Connettore 2 9"/>
          <p:cNvCxnSpPr>
            <a:stCxn id="7" idx="3"/>
          </p:cNvCxnSpPr>
          <p:nvPr/>
        </p:nvCxnSpPr>
        <p:spPr>
          <a:xfrm flipH="1">
            <a:off x="1365662" y="1199901"/>
            <a:ext cx="166905" cy="37951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Rettangolo 12"/>
          <p:cNvSpPr/>
          <p:nvPr/>
        </p:nvSpPr>
        <p:spPr>
          <a:xfrm>
            <a:off x="2262248" y="2282574"/>
            <a:ext cx="6596743" cy="2308324"/>
          </a:xfrm>
          <a:prstGeom prst="rect">
            <a:avLst/>
          </a:prstGeom>
        </p:spPr>
        <p:txBody>
          <a:bodyPr wrap="square">
            <a:spAutoFit/>
          </a:bodyPr>
          <a:lstStyle/>
          <a:p>
            <a:pPr algn="just"/>
            <a:r>
              <a:rPr lang="it-IT" dirty="0" smtClean="0"/>
              <a:t>Selezionando una forma appare la </a:t>
            </a:r>
            <a:r>
              <a:rPr lang="it-IT" i="1" dirty="0" smtClean="0"/>
              <a:t>scheda contestuale </a:t>
            </a:r>
            <a:r>
              <a:rPr lang="it-IT" b="1" dirty="0" smtClean="0"/>
              <a:t>Strumenti disegno</a:t>
            </a:r>
            <a:r>
              <a:rPr lang="it-IT" dirty="0" smtClean="0"/>
              <a:t> </a:t>
            </a:r>
            <a:r>
              <a:rPr lang="it-IT" dirty="0" smtClean="0">
                <a:sym typeface="Symbol"/>
              </a:rPr>
              <a:t> </a:t>
            </a:r>
            <a:r>
              <a:rPr lang="it-IT" i="1" dirty="0" smtClean="0">
                <a:sym typeface="Symbol"/>
              </a:rPr>
              <a:t>scheda </a:t>
            </a:r>
            <a:r>
              <a:rPr lang="it-IT" b="1" dirty="0" smtClean="0">
                <a:sym typeface="Symbol"/>
              </a:rPr>
              <a:t>Formato</a:t>
            </a:r>
            <a:r>
              <a:rPr lang="it-IT" dirty="0" smtClean="0">
                <a:sym typeface="Symbol"/>
              </a:rPr>
              <a:t>  contiene i comandi utili alla formattazione della forma</a:t>
            </a:r>
          </a:p>
          <a:p>
            <a:pPr marL="342900" indent="-342900" algn="just">
              <a:buFont typeface="+mj-lt"/>
              <a:buAutoNum type="arabicPeriod"/>
            </a:pPr>
            <a:r>
              <a:rPr lang="it-IT" i="1" dirty="0" smtClean="0">
                <a:sym typeface="Symbol"/>
              </a:rPr>
              <a:t>gruppo</a:t>
            </a:r>
            <a:r>
              <a:rPr lang="it-IT" dirty="0" smtClean="0">
                <a:sym typeface="Symbol"/>
              </a:rPr>
              <a:t> </a:t>
            </a:r>
            <a:r>
              <a:rPr lang="it-IT" b="1" dirty="0" smtClean="0">
                <a:sym typeface="Symbol"/>
              </a:rPr>
              <a:t>Stili forma </a:t>
            </a:r>
            <a:r>
              <a:rPr lang="it-IT" dirty="0" smtClean="0">
                <a:sym typeface="Symbol"/>
              </a:rPr>
              <a:t> permette di selezionare ed applicare stili forma </a:t>
            </a:r>
            <a:r>
              <a:rPr lang="it-IT" dirty="0" err="1" smtClean="0">
                <a:sym typeface="Symbol"/>
              </a:rPr>
              <a:t>pre-impostati</a:t>
            </a:r>
            <a:r>
              <a:rPr lang="it-IT" dirty="0" smtClean="0">
                <a:sym typeface="Symbol"/>
              </a:rPr>
              <a:t> e di modificarne riempimento, contorno (colore, spessore, linea) ed effetti (ombreggiatura, riflesso, …)</a:t>
            </a:r>
            <a:endParaRPr lang="it-IT" dirty="0" smtClean="0"/>
          </a:p>
          <a:p>
            <a:pPr marL="342900" indent="-342900" algn="just">
              <a:buFont typeface="+mj-lt"/>
              <a:buAutoNum type="arabicPeriod"/>
            </a:pPr>
            <a:r>
              <a:rPr lang="it-IT" i="1" dirty="0" smtClean="0">
                <a:sym typeface="Symbol"/>
              </a:rPr>
              <a:t>gruppo</a:t>
            </a:r>
            <a:r>
              <a:rPr lang="it-IT" dirty="0" smtClean="0">
                <a:sym typeface="Symbol"/>
              </a:rPr>
              <a:t> </a:t>
            </a:r>
            <a:r>
              <a:rPr lang="it-IT" b="1" dirty="0" err="1" smtClean="0">
                <a:sym typeface="Symbol"/>
              </a:rPr>
              <a:t>WordArt</a:t>
            </a:r>
            <a:r>
              <a:rPr lang="it-IT" b="1" dirty="0" smtClean="0">
                <a:sym typeface="Symbol"/>
              </a:rPr>
              <a:t> </a:t>
            </a:r>
            <a:r>
              <a:rPr lang="it-IT" dirty="0" smtClean="0">
                <a:sym typeface="Symbol"/>
              </a:rPr>
              <a:t> permette di applicare/modificare le formattazioni al testo </a:t>
            </a:r>
            <a:r>
              <a:rPr lang="it-IT" dirty="0" err="1" smtClean="0">
                <a:sym typeface="Symbol"/>
              </a:rPr>
              <a:t>WordArt</a:t>
            </a:r>
            <a:r>
              <a:rPr lang="it-IT" dirty="0" smtClean="0">
                <a:sym typeface="Symbol"/>
              </a:rPr>
              <a:t> contenuto nella forma</a:t>
            </a:r>
            <a:endParaRPr lang="it-IT"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90944" y="200525"/>
            <a:ext cx="2618509" cy="1323439"/>
          </a:xfrm>
          <a:prstGeom prst="rect">
            <a:avLst/>
          </a:prstGeom>
          <a:ln w="38100">
            <a:solidFill>
              <a:srgbClr val="00B050"/>
            </a:solidFill>
          </a:ln>
        </p:spPr>
        <p:txBody>
          <a:bodyPr wrap="square">
            <a:spAutoFit/>
          </a:bodyPr>
          <a:lstStyle/>
          <a:p>
            <a:pPr algn="just"/>
            <a:r>
              <a:rPr lang="it-IT" sz="1600" b="1" dirty="0" smtClean="0"/>
              <a:t>punti o quadratini di ridimensionamento: </a:t>
            </a:r>
            <a:r>
              <a:rPr lang="it-IT" sz="1600" dirty="0" smtClean="0"/>
              <a:t>è possibile trascinare questi elementi per modificare la dimensione dell'oggetto.</a:t>
            </a:r>
            <a:endParaRPr lang="it-IT" sz="1600" dirty="0"/>
          </a:p>
        </p:txBody>
      </p:sp>
      <p:sp>
        <p:nvSpPr>
          <p:cNvPr id="7" name="Rettangolo 6"/>
          <p:cNvSpPr/>
          <p:nvPr/>
        </p:nvSpPr>
        <p:spPr>
          <a:xfrm>
            <a:off x="3164774" y="216264"/>
            <a:ext cx="2642260" cy="830997"/>
          </a:xfrm>
          <a:prstGeom prst="rect">
            <a:avLst/>
          </a:prstGeom>
          <a:ln w="38100">
            <a:solidFill>
              <a:schemeClr val="accent2"/>
            </a:solidFill>
          </a:ln>
        </p:spPr>
        <p:txBody>
          <a:bodyPr wrap="square">
            <a:spAutoFit/>
          </a:bodyPr>
          <a:lstStyle/>
          <a:p>
            <a:pPr marL="4763" lvl="1" algn="just"/>
            <a:r>
              <a:rPr lang="it-IT" sz="1600" b="1" dirty="0" smtClean="0"/>
              <a:t>punto di manipolazione di rotazione:</a:t>
            </a:r>
            <a:r>
              <a:rPr lang="it-IT" sz="1600" dirty="0" smtClean="0"/>
              <a:t> utilizzarla per ruotare la forma</a:t>
            </a:r>
            <a:endParaRPr lang="it-IT" sz="1600" dirty="0"/>
          </a:p>
        </p:txBody>
      </p:sp>
      <p:sp>
        <p:nvSpPr>
          <p:cNvPr id="9" name="Rettangolo 8"/>
          <p:cNvSpPr/>
          <p:nvPr/>
        </p:nvSpPr>
        <p:spPr>
          <a:xfrm>
            <a:off x="5979228" y="220132"/>
            <a:ext cx="2381002" cy="830997"/>
          </a:xfrm>
          <a:prstGeom prst="rect">
            <a:avLst/>
          </a:prstGeom>
          <a:ln w="38100">
            <a:solidFill>
              <a:schemeClr val="accent6">
                <a:lumMod val="75000"/>
              </a:schemeClr>
            </a:solidFill>
          </a:ln>
        </p:spPr>
        <p:txBody>
          <a:bodyPr wrap="square">
            <a:spAutoFit/>
          </a:bodyPr>
          <a:lstStyle/>
          <a:p>
            <a:pPr algn="just"/>
            <a:r>
              <a:rPr lang="it-IT" sz="1600" b="1" dirty="0" smtClean="0"/>
              <a:t>strumento Cambia forma:</a:t>
            </a:r>
            <a:r>
              <a:rPr lang="it-IT" sz="1600" dirty="0" smtClean="0"/>
              <a:t> consente di modificare la maggior parte delle forme</a:t>
            </a:r>
            <a:endParaRPr lang="it-IT" sz="1600" dirty="0"/>
          </a:p>
        </p:txBody>
      </p:sp>
      <p:grpSp>
        <p:nvGrpSpPr>
          <p:cNvPr id="11" name="Gruppo 10"/>
          <p:cNvGrpSpPr/>
          <p:nvPr/>
        </p:nvGrpSpPr>
        <p:grpSpPr>
          <a:xfrm>
            <a:off x="3182587" y="1591293"/>
            <a:ext cx="1187532" cy="1413163"/>
            <a:chOff x="3705102" y="1199407"/>
            <a:chExt cx="1187532" cy="1413163"/>
          </a:xfrm>
        </p:grpSpPr>
        <p:pic>
          <p:nvPicPr>
            <p:cNvPr id="2" name="Picture 2"/>
            <p:cNvPicPr>
              <a:picLocks noChangeAspect="1" noChangeArrowheads="1"/>
            </p:cNvPicPr>
            <p:nvPr/>
          </p:nvPicPr>
          <p:blipFill>
            <a:blip r:embed="rId3" cstate="print"/>
            <a:srcRect l="66667" t="63622" r="24675" b="19403"/>
            <a:stretch>
              <a:fillRect/>
            </a:stretch>
          </p:blipFill>
          <p:spPr bwMode="auto">
            <a:xfrm>
              <a:off x="3705102" y="1199407"/>
              <a:ext cx="1187532" cy="1413163"/>
            </a:xfrm>
            <a:prstGeom prst="rect">
              <a:avLst/>
            </a:prstGeom>
            <a:noFill/>
            <a:ln w="9525">
              <a:noFill/>
              <a:miter lim="800000"/>
              <a:headEnd/>
              <a:tailEnd/>
            </a:ln>
          </p:spPr>
        </p:pic>
        <p:sp>
          <p:nvSpPr>
            <p:cNvPr id="5" name="Ovale 4"/>
            <p:cNvSpPr/>
            <p:nvPr/>
          </p:nvSpPr>
          <p:spPr>
            <a:xfrm>
              <a:off x="3847605" y="1448792"/>
              <a:ext cx="252000" cy="2520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Ovale 5"/>
            <p:cNvSpPr/>
            <p:nvPr/>
          </p:nvSpPr>
          <p:spPr>
            <a:xfrm>
              <a:off x="3845625" y="1814947"/>
              <a:ext cx="252000" cy="2520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4227616" y="1199410"/>
              <a:ext cx="252000" cy="25200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4215741" y="1567545"/>
              <a:ext cx="252000" cy="252000"/>
            </a:xfrm>
            <a:prstGeom prst="ellipse">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cxnSp>
        <p:nvCxnSpPr>
          <p:cNvPr id="13" name="Connettore 2 12"/>
          <p:cNvCxnSpPr>
            <a:endCxn id="5" idx="1"/>
          </p:cNvCxnSpPr>
          <p:nvPr/>
        </p:nvCxnSpPr>
        <p:spPr>
          <a:xfrm>
            <a:off x="2909455" y="1531917"/>
            <a:ext cx="452540" cy="345666"/>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a:endCxn id="6" idx="0"/>
          </p:cNvCxnSpPr>
          <p:nvPr/>
        </p:nvCxnSpPr>
        <p:spPr>
          <a:xfrm>
            <a:off x="2897579" y="1508166"/>
            <a:ext cx="551531" cy="698667"/>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ttore 2 17"/>
          <p:cNvCxnSpPr/>
          <p:nvPr/>
        </p:nvCxnSpPr>
        <p:spPr>
          <a:xfrm flipH="1">
            <a:off x="3831101" y="1045028"/>
            <a:ext cx="64005" cy="540000"/>
          </a:xfrm>
          <a:prstGeom prst="straightConnector1">
            <a:avLst/>
          </a:prstGeom>
          <a:ln w="1905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a:endCxn id="10" idx="6"/>
          </p:cNvCxnSpPr>
          <p:nvPr/>
        </p:nvCxnSpPr>
        <p:spPr>
          <a:xfrm flipH="1">
            <a:off x="3945226" y="1045028"/>
            <a:ext cx="2051814" cy="1040403"/>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296527" y="3277587"/>
            <a:ext cx="2110321" cy="369332"/>
          </a:xfrm>
          <a:prstGeom prst="rect">
            <a:avLst/>
          </a:prstGeom>
          <a:noFill/>
        </p:spPr>
        <p:txBody>
          <a:bodyPr wrap="none" rtlCol="0">
            <a:spAutoFit/>
          </a:bodyPr>
          <a:lstStyle/>
          <a:p>
            <a:r>
              <a:rPr lang="it-IT" b="1" u="sng" dirty="0" smtClean="0"/>
              <a:t>Ridimensionamento</a:t>
            </a:r>
            <a:endParaRPr lang="it-IT" b="1" u="sng" dirty="0"/>
          </a:p>
        </p:txBody>
      </p:sp>
      <p:sp>
        <p:nvSpPr>
          <p:cNvPr id="34" name="CasellaDiTesto 33"/>
          <p:cNvSpPr txBox="1"/>
          <p:nvPr/>
        </p:nvSpPr>
        <p:spPr>
          <a:xfrm>
            <a:off x="3740946" y="3277587"/>
            <a:ext cx="1135375" cy="369332"/>
          </a:xfrm>
          <a:prstGeom prst="rect">
            <a:avLst/>
          </a:prstGeom>
          <a:noFill/>
        </p:spPr>
        <p:txBody>
          <a:bodyPr wrap="none" rtlCol="0">
            <a:spAutoFit/>
          </a:bodyPr>
          <a:lstStyle/>
          <a:p>
            <a:r>
              <a:rPr lang="it-IT" b="1" u="sng" dirty="0" smtClean="0"/>
              <a:t>Rotazione</a:t>
            </a:r>
            <a:endParaRPr lang="it-IT" b="1" u="sng" dirty="0"/>
          </a:p>
        </p:txBody>
      </p:sp>
      <p:sp>
        <p:nvSpPr>
          <p:cNvPr id="35" name="CasellaDiTesto 34"/>
          <p:cNvSpPr txBox="1"/>
          <p:nvPr/>
        </p:nvSpPr>
        <p:spPr>
          <a:xfrm>
            <a:off x="6878324" y="3277587"/>
            <a:ext cx="1028102" cy="369332"/>
          </a:xfrm>
          <a:prstGeom prst="rect">
            <a:avLst/>
          </a:prstGeom>
          <a:noFill/>
        </p:spPr>
        <p:txBody>
          <a:bodyPr wrap="none" rtlCol="0">
            <a:spAutoFit/>
          </a:bodyPr>
          <a:lstStyle/>
          <a:p>
            <a:r>
              <a:rPr lang="it-IT" b="1" u="sng" dirty="0" smtClean="0"/>
              <a:t>Modifica</a:t>
            </a:r>
            <a:endParaRPr lang="it-IT" b="1" u="sng" dirty="0"/>
          </a:p>
        </p:txBody>
      </p:sp>
      <p:grpSp>
        <p:nvGrpSpPr>
          <p:cNvPr id="58" name="Gruppo 57"/>
          <p:cNvGrpSpPr/>
          <p:nvPr/>
        </p:nvGrpSpPr>
        <p:grpSpPr>
          <a:xfrm>
            <a:off x="3275480" y="3847601"/>
            <a:ext cx="2066306" cy="1430977"/>
            <a:chOff x="2788605" y="3728851"/>
            <a:chExt cx="2066306" cy="1430977"/>
          </a:xfrm>
        </p:grpSpPr>
        <p:pic>
          <p:nvPicPr>
            <p:cNvPr id="4098" name="Picture 2"/>
            <p:cNvPicPr>
              <a:picLocks noChangeAspect="1" noChangeArrowheads="1"/>
            </p:cNvPicPr>
            <p:nvPr/>
          </p:nvPicPr>
          <p:blipFill>
            <a:blip r:embed="rId4" cstate="print"/>
            <a:srcRect l="58182" t="63723" r="33333" b="20000"/>
            <a:stretch>
              <a:fillRect/>
            </a:stretch>
          </p:blipFill>
          <p:spPr bwMode="auto">
            <a:xfrm>
              <a:off x="2788605" y="3764477"/>
              <a:ext cx="1163782" cy="1395351"/>
            </a:xfrm>
            <a:prstGeom prst="rect">
              <a:avLst/>
            </a:prstGeom>
            <a:noFill/>
            <a:ln w="9525">
              <a:noFill/>
              <a:miter lim="800000"/>
              <a:headEnd/>
              <a:tailEnd/>
            </a:ln>
          </p:spPr>
        </p:pic>
        <p:pic>
          <p:nvPicPr>
            <p:cNvPr id="4099" name="Picture 3"/>
            <p:cNvPicPr>
              <a:picLocks noChangeAspect="1" noChangeArrowheads="1"/>
            </p:cNvPicPr>
            <p:nvPr/>
          </p:nvPicPr>
          <p:blipFill>
            <a:blip r:embed="rId5" cstate="print"/>
            <a:srcRect l="58918" t="67074" r="33896" b="21567"/>
            <a:stretch>
              <a:fillRect/>
            </a:stretch>
          </p:blipFill>
          <p:spPr bwMode="auto">
            <a:xfrm>
              <a:off x="3869259" y="4025735"/>
              <a:ext cx="985652" cy="973776"/>
            </a:xfrm>
            <a:prstGeom prst="rect">
              <a:avLst/>
            </a:prstGeom>
            <a:noFill/>
            <a:ln w="9525">
              <a:noFill/>
              <a:miter lim="800000"/>
              <a:headEnd/>
              <a:tailEnd/>
            </a:ln>
          </p:spPr>
        </p:pic>
        <p:sp>
          <p:nvSpPr>
            <p:cNvPr id="42" name="Arco 41"/>
            <p:cNvSpPr/>
            <p:nvPr/>
          </p:nvSpPr>
          <p:spPr>
            <a:xfrm>
              <a:off x="3216117" y="3728851"/>
              <a:ext cx="432000" cy="432000"/>
            </a:xfrm>
            <a:prstGeom prst="arc">
              <a:avLst>
                <a:gd name="adj1" fmla="val 9218148"/>
                <a:gd name="adj2" fmla="val 1969718"/>
              </a:avLst>
            </a:prstGeom>
            <a:ln w="19050">
              <a:solidFill>
                <a:schemeClr val="tx1"/>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53" name="Ovale 52"/>
            <p:cNvSpPr/>
            <p:nvPr/>
          </p:nvSpPr>
          <p:spPr>
            <a:xfrm>
              <a:off x="3311236" y="3810002"/>
              <a:ext cx="252000" cy="252000"/>
            </a:xfrm>
            <a:prstGeom prst="ellipse">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7" name="Gruppo 56"/>
          <p:cNvGrpSpPr/>
          <p:nvPr/>
        </p:nvGrpSpPr>
        <p:grpSpPr>
          <a:xfrm>
            <a:off x="395724" y="3906973"/>
            <a:ext cx="1911926" cy="1389413"/>
            <a:chOff x="265099" y="3835723"/>
            <a:chExt cx="1911926" cy="1389413"/>
          </a:xfrm>
        </p:grpSpPr>
        <p:pic>
          <p:nvPicPr>
            <p:cNvPr id="4102" name="Picture 6"/>
            <p:cNvPicPr>
              <a:picLocks noChangeAspect="1" noChangeArrowheads="1"/>
            </p:cNvPicPr>
            <p:nvPr/>
          </p:nvPicPr>
          <p:blipFill>
            <a:blip r:embed="rId6" cstate="print"/>
            <a:srcRect l="55455" t="65965" r="36926" b="17827"/>
            <a:stretch>
              <a:fillRect/>
            </a:stretch>
          </p:blipFill>
          <p:spPr bwMode="auto">
            <a:xfrm>
              <a:off x="336349" y="3835723"/>
              <a:ext cx="1045029" cy="1389413"/>
            </a:xfrm>
            <a:prstGeom prst="rect">
              <a:avLst/>
            </a:prstGeom>
            <a:noFill/>
            <a:ln w="9525">
              <a:noFill/>
              <a:miter lim="800000"/>
              <a:headEnd/>
              <a:tailEnd/>
            </a:ln>
          </p:spPr>
        </p:pic>
        <p:pic>
          <p:nvPicPr>
            <p:cNvPr id="4103" name="Picture 7"/>
            <p:cNvPicPr>
              <a:picLocks noChangeAspect="1" noChangeArrowheads="1"/>
            </p:cNvPicPr>
            <p:nvPr/>
          </p:nvPicPr>
          <p:blipFill>
            <a:blip r:embed="rId7" cstate="print"/>
            <a:srcRect l="57446" t="68736" r="36580" b="19905"/>
            <a:stretch>
              <a:fillRect/>
            </a:stretch>
          </p:blipFill>
          <p:spPr bwMode="auto">
            <a:xfrm>
              <a:off x="1357628" y="4037605"/>
              <a:ext cx="819397" cy="973776"/>
            </a:xfrm>
            <a:prstGeom prst="rect">
              <a:avLst/>
            </a:prstGeom>
            <a:noFill/>
            <a:ln w="9525">
              <a:noFill/>
              <a:miter lim="800000"/>
              <a:headEnd/>
              <a:tailEnd/>
            </a:ln>
          </p:spPr>
        </p:pic>
        <p:cxnSp>
          <p:nvCxnSpPr>
            <p:cNvPr id="48" name="Connettore 2 47"/>
            <p:cNvCxnSpPr/>
            <p:nvPr/>
          </p:nvCxnSpPr>
          <p:spPr>
            <a:xfrm>
              <a:off x="265099" y="4583869"/>
              <a:ext cx="468000" cy="0"/>
            </a:xfrm>
            <a:prstGeom prst="straightConnector1">
              <a:avLst/>
            </a:prstGeom>
            <a:ln w="19050">
              <a:solidFill>
                <a:schemeClr val="tx1"/>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54" name="Ovale 53"/>
            <p:cNvSpPr/>
            <p:nvPr/>
          </p:nvSpPr>
          <p:spPr>
            <a:xfrm>
              <a:off x="378030" y="4451263"/>
              <a:ext cx="252000" cy="2520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9" name="Gruppo 58"/>
          <p:cNvGrpSpPr/>
          <p:nvPr/>
        </p:nvGrpSpPr>
        <p:grpSpPr>
          <a:xfrm>
            <a:off x="6353282" y="3966350"/>
            <a:ext cx="2078186" cy="1187532"/>
            <a:chOff x="5795157" y="3847600"/>
            <a:chExt cx="2078186" cy="1187532"/>
          </a:xfrm>
        </p:grpSpPr>
        <p:pic>
          <p:nvPicPr>
            <p:cNvPr id="4100" name="Picture 4"/>
            <p:cNvPicPr>
              <a:picLocks noChangeAspect="1" noChangeArrowheads="1"/>
            </p:cNvPicPr>
            <p:nvPr/>
          </p:nvPicPr>
          <p:blipFill>
            <a:blip r:embed="rId8" cstate="print"/>
            <a:srcRect l="58917" t="64857" r="33377" b="21567"/>
            <a:stretch>
              <a:fillRect/>
            </a:stretch>
          </p:blipFill>
          <p:spPr bwMode="auto">
            <a:xfrm>
              <a:off x="5795157" y="3847600"/>
              <a:ext cx="1056904" cy="1163781"/>
            </a:xfrm>
            <a:prstGeom prst="rect">
              <a:avLst/>
            </a:prstGeom>
            <a:noFill/>
            <a:ln w="9525">
              <a:noFill/>
              <a:miter lim="800000"/>
              <a:headEnd/>
              <a:tailEnd/>
            </a:ln>
          </p:spPr>
        </p:pic>
        <p:pic>
          <p:nvPicPr>
            <p:cNvPr id="4101" name="Picture 5"/>
            <p:cNvPicPr>
              <a:picLocks noChangeAspect="1" noChangeArrowheads="1"/>
            </p:cNvPicPr>
            <p:nvPr/>
          </p:nvPicPr>
          <p:blipFill>
            <a:blip r:embed="rId9" cstate="print"/>
            <a:srcRect l="59697" t="67766" r="33723" b="21290"/>
            <a:stretch>
              <a:fillRect/>
            </a:stretch>
          </p:blipFill>
          <p:spPr bwMode="auto">
            <a:xfrm>
              <a:off x="6970818" y="4096981"/>
              <a:ext cx="902525" cy="938151"/>
            </a:xfrm>
            <a:prstGeom prst="rect">
              <a:avLst/>
            </a:prstGeom>
            <a:noFill/>
            <a:ln w="9525">
              <a:noFill/>
              <a:miter lim="800000"/>
              <a:headEnd/>
              <a:tailEnd/>
            </a:ln>
          </p:spPr>
        </p:pic>
        <p:cxnSp>
          <p:nvCxnSpPr>
            <p:cNvPr id="52" name="Connettore 2 51"/>
            <p:cNvCxnSpPr/>
            <p:nvPr/>
          </p:nvCxnSpPr>
          <p:spPr>
            <a:xfrm rot="5400000">
              <a:off x="6105779" y="4273133"/>
              <a:ext cx="468000" cy="0"/>
            </a:xfrm>
            <a:prstGeom prst="straightConnector1">
              <a:avLst/>
            </a:prstGeom>
            <a:ln w="19050">
              <a:solidFill>
                <a:schemeClr val="tx1"/>
              </a:solidFill>
              <a:headEnd type="stealth" w="lg" len="med"/>
              <a:tailEnd type="stealth" w="lg" len="med"/>
            </a:ln>
          </p:spPr>
          <p:style>
            <a:lnRef idx="1">
              <a:schemeClr val="accent1"/>
            </a:lnRef>
            <a:fillRef idx="0">
              <a:schemeClr val="accent1"/>
            </a:fillRef>
            <a:effectRef idx="0">
              <a:schemeClr val="accent1"/>
            </a:effectRef>
            <a:fontRef idx="minor">
              <a:schemeClr val="tx1"/>
            </a:fontRef>
          </p:style>
        </p:cxnSp>
        <p:sp>
          <p:nvSpPr>
            <p:cNvPr id="55" name="Ovale 54"/>
            <p:cNvSpPr/>
            <p:nvPr/>
          </p:nvSpPr>
          <p:spPr>
            <a:xfrm>
              <a:off x="6196940" y="4166257"/>
              <a:ext cx="252000" cy="252000"/>
            </a:xfrm>
            <a:prstGeom prst="ellipse">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62" name="CasellaDiTesto 61"/>
          <p:cNvSpPr txBox="1"/>
          <p:nvPr/>
        </p:nvSpPr>
        <p:spPr>
          <a:xfrm>
            <a:off x="0" y="5842660"/>
            <a:ext cx="9229001" cy="369332"/>
          </a:xfrm>
          <a:prstGeom prst="rect">
            <a:avLst/>
          </a:prstGeom>
          <a:noFill/>
        </p:spPr>
        <p:txBody>
          <a:bodyPr wrap="none" rtlCol="0">
            <a:spAutoFit/>
          </a:bodyPr>
          <a:lstStyle/>
          <a:p>
            <a:r>
              <a:rPr lang="it-IT" dirty="0" smtClean="0"/>
              <a:t>NOTA: ridimensionamento e rotazione si applicano anche ad immagini, caselle di testo e </a:t>
            </a:r>
            <a:r>
              <a:rPr lang="it-IT" dirty="0" err="1" smtClean="0"/>
              <a:t>ClipArt</a:t>
            </a:r>
            <a:r>
              <a:rPr lang="it-IT" dirty="0" smtClean="0"/>
              <a:t>, </a:t>
            </a:r>
            <a:endParaRPr lang="it-IT"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bwMode="auto">
          <a:xfrm>
            <a:off x="3386076" y="1531915"/>
            <a:ext cx="2124075" cy="895350"/>
          </a:xfrm>
          <a:prstGeom prst="rect">
            <a:avLst/>
          </a:prstGeom>
          <a:noFill/>
          <a:ln w="9525">
            <a:noFill/>
            <a:miter lim="800000"/>
            <a:headEnd/>
            <a:tailEnd/>
          </a:ln>
        </p:spPr>
      </p:pic>
      <p:sp>
        <p:nvSpPr>
          <p:cNvPr id="4" name="Rettangolo 3"/>
          <p:cNvSpPr/>
          <p:nvPr/>
        </p:nvSpPr>
        <p:spPr>
          <a:xfrm>
            <a:off x="0" y="0"/>
            <a:ext cx="9144000" cy="1477328"/>
          </a:xfrm>
          <a:prstGeom prst="rect">
            <a:avLst/>
          </a:prstGeom>
        </p:spPr>
        <p:txBody>
          <a:bodyPr wrap="square">
            <a:spAutoFit/>
          </a:bodyPr>
          <a:lstStyle/>
          <a:p>
            <a:pPr algn="just"/>
            <a:r>
              <a:rPr lang="it-IT" i="1" dirty="0" smtClean="0"/>
              <a:t>scheda contestuale </a:t>
            </a:r>
            <a:r>
              <a:rPr lang="it-IT" b="1" dirty="0" smtClean="0"/>
              <a:t>Strumenti disegno</a:t>
            </a:r>
            <a:r>
              <a:rPr lang="it-IT" dirty="0" smtClean="0"/>
              <a:t> </a:t>
            </a:r>
            <a:r>
              <a:rPr lang="it-IT" dirty="0" smtClean="0">
                <a:sym typeface="Symbol"/>
              </a:rPr>
              <a:t> </a:t>
            </a:r>
            <a:r>
              <a:rPr lang="it-IT" i="1" dirty="0" smtClean="0">
                <a:sym typeface="Symbol"/>
              </a:rPr>
              <a:t>scheda </a:t>
            </a:r>
            <a:r>
              <a:rPr lang="it-IT" b="1" dirty="0" smtClean="0">
                <a:sym typeface="Symbol"/>
              </a:rPr>
              <a:t>Formato</a:t>
            </a:r>
            <a:r>
              <a:rPr lang="it-IT" dirty="0" smtClean="0">
                <a:sym typeface="Symbol"/>
              </a:rPr>
              <a:t>  </a:t>
            </a:r>
            <a:r>
              <a:rPr lang="it-IT" i="1" dirty="0" smtClean="0">
                <a:sym typeface="Symbol"/>
              </a:rPr>
              <a:t>gruppo</a:t>
            </a:r>
            <a:r>
              <a:rPr lang="it-IT" dirty="0" smtClean="0">
                <a:sym typeface="Symbol"/>
              </a:rPr>
              <a:t> </a:t>
            </a:r>
            <a:r>
              <a:rPr lang="it-IT" b="1" dirty="0" smtClean="0">
                <a:sym typeface="Symbol"/>
              </a:rPr>
              <a:t>Inserisci forme</a:t>
            </a:r>
            <a:r>
              <a:rPr lang="it-IT" dirty="0" smtClean="0">
                <a:sym typeface="Symbol"/>
              </a:rPr>
              <a:t> </a:t>
            </a:r>
          </a:p>
          <a:p>
            <a:pPr marL="342900" indent="-342900" algn="just">
              <a:buFont typeface="+mj-lt"/>
              <a:buAutoNum type="arabicPeriod"/>
            </a:pPr>
            <a:r>
              <a:rPr lang="it-IT" b="1" dirty="0" smtClean="0">
                <a:sym typeface="Symbol"/>
              </a:rPr>
              <a:t>Cambia forma</a:t>
            </a:r>
            <a:r>
              <a:rPr lang="it-IT" dirty="0" smtClean="0">
                <a:sym typeface="Symbol"/>
              </a:rPr>
              <a:t>  consente di cambiare la forma del disegno selezionato lasciandone invariata la formattazione</a:t>
            </a:r>
          </a:p>
          <a:p>
            <a:pPr marL="342900" indent="-342900" algn="just">
              <a:buFont typeface="+mj-lt"/>
              <a:buAutoNum type="arabicPeriod"/>
            </a:pPr>
            <a:r>
              <a:rPr lang="it-IT" b="1" dirty="0" smtClean="0">
                <a:sym typeface="Symbol"/>
              </a:rPr>
              <a:t>Converti in figura a mano libera</a:t>
            </a:r>
            <a:r>
              <a:rPr lang="it-IT" dirty="0" smtClean="0">
                <a:sym typeface="Symbol"/>
              </a:rPr>
              <a:t>  consente di modificare la forma del disegno convertendola in una forma a mano libera  abilita il </a:t>
            </a:r>
            <a:r>
              <a:rPr lang="it-IT" i="1" dirty="0" smtClean="0">
                <a:sym typeface="Symbol"/>
              </a:rPr>
              <a:t>comando </a:t>
            </a:r>
            <a:r>
              <a:rPr lang="it-IT" b="1" dirty="0" smtClean="0">
                <a:sym typeface="Symbol"/>
              </a:rPr>
              <a:t>Modifica punti</a:t>
            </a:r>
            <a:endParaRPr lang="it-IT" b="1" dirty="0"/>
          </a:p>
        </p:txBody>
      </p:sp>
      <p:grpSp>
        <p:nvGrpSpPr>
          <p:cNvPr id="21" name="Gruppo 20"/>
          <p:cNvGrpSpPr/>
          <p:nvPr/>
        </p:nvGrpSpPr>
        <p:grpSpPr>
          <a:xfrm>
            <a:off x="0" y="2529443"/>
            <a:ext cx="8823366" cy="1745672"/>
            <a:chOff x="0" y="2481943"/>
            <a:chExt cx="8823366" cy="1745672"/>
          </a:xfrm>
        </p:grpSpPr>
        <p:pic>
          <p:nvPicPr>
            <p:cNvPr id="3074" name="Picture 2"/>
            <p:cNvPicPr>
              <a:picLocks noChangeAspect="1" noChangeArrowheads="1"/>
            </p:cNvPicPr>
            <p:nvPr/>
          </p:nvPicPr>
          <p:blipFill>
            <a:blip r:embed="rId4" cstate="print"/>
            <a:srcRect l="66667" t="63622" r="24675" b="19403"/>
            <a:stretch>
              <a:fillRect/>
            </a:stretch>
          </p:blipFill>
          <p:spPr bwMode="auto">
            <a:xfrm>
              <a:off x="154380" y="2814452"/>
              <a:ext cx="1187532" cy="1413163"/>
            </a:xfrm>
            <a:prstGeom prst="rect">
              <a:avLst/>
            </a:prstGeom>
            <a:noFill/>
            <a:ln w="9525">
              <a:noFill/>
              <a:miter lim="800000"/>
              <a:headEnd/>
              <a:tailEnd/>
            </a:ln>
          </p:spPr>
        </p:pic>
        <p:pic>
          <p:nvPicPr>
            <p:cNvPr id="3075" name="Picture 3"/>
            <p:cNvPicPr>
              <a:picLocks noChangeAspect="1" noChangeArrowheads="1"/>
            </p:cNvPicPr>
            <p:nvPr/>
          </p:nvPicPr>
          <p:blipFill>
            <a:blip r:embed="rId5" cstate="print"/>
            <a:srcRect l="49740" t="36627" r="42468" b="48395"/>
            <a:stretch>
              <a:fillRect/>
            </a:stretch>
          </p:blipFill>
          <p:spPr bwMode="auto">
            <a:xfrm>
              <a:off x="2513610" y="2873826"/>
              <a:ext cx="1068779" cy="1246909"/>
            </a:xfrm>
            <a:prstGeom prst="rect">
              <a:avLst/>
            </a:prstGeom>
            <a:noFill/>
            <a:ln w="9525">
              <a:noFill/>
              <a:miter lim="800000"/>
              <a:headEnd/>
              <a:tailEnd/>
            </a:ln>
          </p:spPr>
        </p:pic>
        <p:pic>
          <p:nvPicPr>
            <p:cNvPr id="3076" name="Picture 4"/>
            <p:cNvPicPr>
              <a:picLocks noChangeAspect="1" noChangeArrowheads="1"/>
            </p:cNvPicPr>
            <p:nvPr/>
          </p:nvPicPr>
          <p:blipFill>
            <a:blip r:embed="rId6" cstate="print"/>
            <a:srcRect l="49957" t="38801" r="42857" b="48075"/>
            <a:stretch>
              <a:fillRect/>
            </a:stretch>
          </p:blipFill>
          <p:spPr bwMode="auto">
            <a:xfrm>
              <a:off x="4754087" y="2992581"/>
              <a:ext cx="985652" cy="1092530"/>
            </a:xfrm>
            <a:prstGeom prst="rect">
              <a:avLst/>
            </a:prstGeom>
            <a:noFill/>
            <a:ln w="9525">
              <a:noFill/>
              <a:miter lim="800000"/>
              <a:headEnd/>
              <a:tailEnd/>
            </a:ln>
          </p:spPr>
        </p:pic>
        <p:pic>
          <p:nvPicPr>
            <p:cNvPr id="3077" name="Picture 5"/>
            <p:cNvPicPr>
              <a:picLocks noChangeAspect="1" noChangeArrowheads="1"/>
            </p:cNvPicPr>
            <p:nvPr/>
          </p:nvPicPr>
          <p:blipFill>
            <a:blip r:embed="rId7" cstate="print"/>
            <a:srcRect l="50346" t="39908" r="35715" b="45970"/>
            <a:stretch>
              <a:fillRect/>
            </a:stretch>
          </p:blipFill>
          <p:spPr bwMode="auto">
            <a:xfrm>
              <a:off x="6911438" y="2956956"/>
              <a:ext cx="1911928" cy="1175657"/>
            </a:xfrm>
            <a:prstGeom prst="rect">
              <a:avLst/>
            </a:prstGeom>
            <a:noFill/>
            <a:ln w="9525">
              <a:noFill/>
              <a:miter lim="800000"/>
              <a:headEnd/>
              <a:tailEnd/>
            </a:ln>
          </p:spPr>
        </p:pic>
        <p:sp>
          <p:nvSpPr>
            <p:cNvPr id="9" name="CasellaDiTesto 8"/>
            <p:cNvSpPr txBox="1"/>
            <p:nvPr/>
          </p:nvSpPr>
          <p:spPr>
            <a:xfrm>
              <a:off x="0" y="2481943"/>
              <a:ext cx="1994457" cy="338554"/>
            </a:xfrm>
            <a:prstGeom prst="rect">
              <a:avLst/>
            </a:prstGeom>
            <a:noFill/>
          </p:spPr>
          <p:txBody>
            <a:bodyPr wrap="none" rtlCol="0">
              <a:spAutoFit/>
            </a:bodyPr>
            <a:lstStyle/>
            <a:p>
              <a:r>
                <a:rPr lang="it-IT" sz="1600" dirty="0" smtClean="0"/>
                <a:t>immagine selezionata</a:t>
              </a:r>
              <a:endParaRPr lang="it-IT" sz="1600" dirty="0"/>
            </a:p>
          </p:txBody>
        </p:sp>
        <p:sp>
          <p:nvSpPr>
            <p:cNvPr id="10" name="CasellaDiTesto 9"/>
            <p:cNvSpPr txBox="1"/>
            <p:nvPr/>
          </p:nvSpPr>
          <p:spPr>
            <a:xfrm>
              <a:off x="1876302" y="2481943"/>
              <a:ext cx="2339439" cy="584775"/>
            </a:xfrm>
            <a:prstGeom prst="rect">
              <a:avLst/>
            </a:prstGeom>
            <a:noFill/>
          </p:spPr>
          <p:txBody>
            <a:bodyPr wrap="square" rtlCol="0">
              <a:spAutoFit/>
            </a:bodyPr>
            <a:lstStyle/>
            <a:p>
              <a:pPr algn="ctr"/>
              <a:r>
                <a:rPr lang="it-IT" sz="1600" dirty="0" smtClean="0"/>
                <a:t>convertita in figura a mano libera</a:t>
              </a:r>
              <a:endParaRPr lang="it-IT" sz="1600" dirty="0"/>
            </a:p>
          </p:txBody>
        </p:sp>
        <p:sp>
          <p:nvSpPr>
            <p:cNvPr id="11" name="CasellaDiTesto 10"/>
            <p:cNvSpPr txBox="1"/>
            <p:nvPr/>
          </p:nvSpPr>
          <p:spPr>
            <a:xfrm>
              <a:off x="4085112" y="2481943"/>
              <a:ext cx="2339439" cy="584775"/>
            </a:xfrm>
            <a:prstGeom prst="rect">
              <a:avLst/>
            </a:prstGeom>
            <a:noFill/>
          </p:spPr>
          <p:txBody>
            <a:bodyPr wrap="square" rtlCol="0">
              <a:spAutoFit/>
            </a:bodyPr>
            <a:lstStyle/>
            <a:p>
              <a:pPr algn="ctr"/>
              <a:r>
                <a:rPr lang="it-IT" sz="1600" dirty="0" smtClean="0"/>
                <a:t>applicato comando  modifica punti</a:t>
              </a:r>
              <a:endParaRPr lang="it-IT" sz="1600" dirty="0"/>
            </a:p>
          </p:txBody>
        </p:sp>
        <p:sp>
          <p:nvSpPr>
            <p:cNvPr id="12" name="CasellaDiTesto 11"/>
            <p:cNvSpPr txBox="1"/>
            <p:nvPr/>
          </p:nvSpPr>
          <p:spPr>
            <a:xfrm>
              <a:off x="6365174" y="2481943"/>
              <a:ext cx="2339439" cy="338554"/>
            </a:xfrm>
            <a:prstGeom prst="rect">
              <a:avLst/>
            </a:prstGeom>
            <a:noFill/>
          </p:spPr>
          <p:txBody>
            <a:bodyPr wrap="square" rtlCol="0">
              <a:spAutoFit/>
            </a:bodyPr>
            <a:lstStyle/>
            <a:p>
              <a:pPr algn="ctr"/>
              <a:r>
                <a:rPr lang="it-IT" sz="1600" dirty="0" smtClean="0"/>
                <a:t>modificati punti</a:t>
              </a:r>
              <a:endParaRPr lang="it-IT" sz="1600" dirty="0"/>
            </a:p>
          </p:txBody>
        </p:sp>
      </p:gr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2" cstate="print"/>
          <a:srcRect/>
          <a:stretch>
            <a:fillRect/>
          </a:stretch>
        </p:blipFill>
        <p:spPr bwMode="auto">
          <a:xfrm>
            <a:off x="1185863" y="1555049"/>
            <a:ext cx="6772275" cy="3676650"/>
          </a:xfrm>
          <a:prstGeom prst="rect">
            <a:avLst/>
          </a:prstGeom>
          <a:noFill/>
          <a:ln w="9525">
            <a:noFill/>
            <a:miter lim="800000"/>
            <a:headEnd/>
            <a:tailEnd/>
          </a:ln>
        </p:spPr>
      </p:pic>
      <p:sp>
        <p:nvSpPr>
          <p:cNvPr id="8" name="Rettangolo 7"/>
          <p:cNvSpPr/>
          <p:nvPr/>
        </p:nvSpPr>
        <p:spPr>
          <a:xfrm>
            <a:off x="0" y="0"/>
            <a:ext cx="1058303" cy="369332"/>
          </a:xfrm>
          <a:prstGeom prst="rect">
            <a:avLst/>
          </a:prstGeom>
        </p:spPr>
        <p:txBody>
          <a:bodyPr wrap="none">
            <a:spAutoFit/>
          </a:bodyPr>
          <a:lstStyle/>
          <a:p>
            <a:r>
              <a:rPr lang="it-IT" b="1" u="sng" dirty="0" err="1" smtClean="0"/>
              <a:t>SmartArt</a:t>
            </a:r>
            <a:endParaRPr lang="it-IT" b="1" u="sng" dirty="0"/>
          </a:p>
        </p:txBody>
      </p:sp>
      <p:sp>
        <p:nvSpPr>
          <p:cNvPr id="14" name="Rettangolo 13"/>
          <p:cNvSpPr/>
          <p:nvPr/>
        </p:nvSpPr>
        <p:spPr>
          <a:xfrm>
            <a:off x="3004457" y="437891"/>
            <a:ext cx="6139543" cy="646331"/>
          </a:xfrm>
          <a:prstGeom prst="rect">
            <a:avLst/>
          </a:prstGeom>
        </p:spPr>
        <p:txBody>
          <a:bodyPr wrap="square">
            <a:spAutoFit/>
          </a:bodyPr>
          <a:lstStyle/>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Illustrazioni </a:t>
            </a:r>
            <a:r>
              <a:rPr lang="it-IT" dirty="0" smtClean="0">
                <a:sym typeface="Symbol"/>
              </a:rPr>
              <a:t> </a:t>
            </a:r>
            <a:r>
              <a:rPr lang="it-IT" b="1" dirty="0" err="1" smtClean="0">
                <a:sym typeface="Symbol"/>
              </a:rPr>
              <a:t>SmartArt</a:t>
            </a:r>
            <a:r>
              <a:rPr lang="it-IT" b="1" dirty="0" smtClean="0">
                <a:sym typeface="Symbol"/>
              </a:rPr>
              <a:t> </a:t>
            </a:r>
            <a:r>
              <a:rPr lang="it-IT" dirty="0" smtClean="0">
                <a:sym typeface="Symbol"/>
              </a:rPr>
              <a:t> si apre la </a:t>
            </a:r>
            <a:r>
              <a:rPr lang="it-IT" i="1" dirty="0" smtClean="0">
                <a:sym typeface="Symbol"/>
              </a:rPr>
              <a:t>finestra di dialogo</a:t>
            </a:r>
            <a:r>
              <a:rPr lang="it-IT" dirty="0" smtClean="0">
                <a:sym typeface="Symbol"/>
              </a:rPr>
              <a:t> </a:t>
            </a:r>
            <a:r>
              <a:rPr lang="it-IT" b="1" dirty="0" smtClean="0">
                <a:sym typeface="Symbol"/>
              </a:rPr>
              <a:t>Scegli elemento grafico </a:t>
            </a:r>
            <a:r>
              <a:rPr lang="it-IT" b="1" dirty="0" err="1" smtClean="0">
                <a:sym typeface="Symbol"/>
              </a:rPr>
              <a:t>SmartArt</a:t>
            </a:r>
            <a:endParaRPr lang="it-IT" dirty="0" smtClean="0">
              <a:sym typeface="Symbol"/>
            </a:endParaRPr>
          </a:p>
        </p:txBody>
      </p:sp>
      <p:pic>
        <p:nvPicPr>
          <p:cNvPr id="15" name="Picture 2"/>
          <p:cNvPicPr>
            <a:picLocks noChangeAspect="1" noChangeArrowheads="1"/>
          </p:cNvPicPr>
          <p:nvPr/>
        </p:nvPicPr>
        <p:blipFill>
          <a:blip r:embed="rId3" cstate="print"/>
          <a:srcRect l="3636" t="5849" r="76624" b="84023"/>
          <a:stretch>
            <a:fillRect/>
          </a:stretch>
        </p:blipFill>
        <p:spPr bwMode="auto">
          <a:xfrm>
            <a:off x="166254" y="510638"/>
            <a:ext cx="2707574" cy="843148"/>
          </a:xfrm>
          <a:prstGeom prst="rect">
            <a:avLst/>
          </a:prstGeom>
          <a:noFill/>
          <a:ln w="9525">
            <a:noFill/>
            <a:miter lim="800000"/>
            <a:headEnd/>
            <a:tailEnd/>
          </a:ln>
        </p:spPr>
      </p:pic>
      <p:sp>
        <p:nvSpPr>
          <p:cNvPr id="16" name="Ovale 15"/>
          <p:cNvSpPr/>
          <p:nvPr/>
        </p:nvSpPr>
        <p:spPr>
          <a:xfrm>
            <a:off x="1436917" y="510639"/>
            <a:ext cx="653142" cy="8075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7" name="Connettore 2 16"/>
          <p:cNvCxnSpPr>
            <a:stCxn id="16" idx="3"/>
          </p:cNvCxnSpPr>
          <p:nvPr/>
        </p:nvCxnSpPr>
        <p:spPr>
          <a:xfrm flipH="1">
            <a:off x="1365662" y="1199901"/>
            <a:ext cx="166905" cy="37951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344383" y="5557652"/>
            <a:ext cx="2030681" cy="338554"/>
          </a:xfrm>
          <a:prstGeom prst="rect">
            <a:avLst/>
          </a:prstGeom>
          <a:noFill/>
        </p:spPr>
        <p:txBody>
          <a:bodyPr wrap="square" rtlCol="0">
            <a:spAutoFit/>
          </a:bodyPr>
          <a:lstStyle/>
          <a:p>
            <a:pPr algn="ctr"/>
            <a:r>
              <a:rPr lang="it-IT" sz="1600" dirty="0" smtClean="0"/>
              <a:t>suddivisione in gruppi</a:t>
            </a:r>
            <a:endParaRPr lang="it-IT" sz="1600" dirty="0"/>
          </a:p>
        </p:txBody>
      </p:sp>
      <p:sp>
        <p:nvSpPr>
          <p:cNvPr id="21" name="CasellaDiTesto 20"/>
          <p:cNvSpPr txBox="1"/>
          <p:nvPr/>
        </p:nvSpPr>
        <p:spPr>
          <a:xfrm>
            <a:off x="3230087" y="5581402"/>
            <a:ext cx="2030681" cy="830997"/>
          </a:xfrm>
          <a:prstGeom prst="rect">
            <a:avLst/>
          </a:prstGeom>
          <a:noFill/>
        </p:spPr>
        <p:txBody>
          <a:bodyPr wrap="square" rtlCol="0">
            <a:spAutoFit/>
          </a:bodyPr>
          <a:lstStyle/>
          <a:p>
            <a:pPr algn="ctr"/>
            <a:r>
              <a:rPr lang="it-IT" sz="1600" dirty="0" smtClean="0"/>
              <a:t>visualizzazione di tutti gli oggetti del gruppo selezionato</a:t>
            </a:r>
            <a:endParaRPr lang="it-IT" sz="1600" dirty="0"/>
          </a:p>
        </p:txBody>
      </p:sp>
      <p:sp>
        <p:nvSpPr>
          <p:cNvPr id="22" name="CasellaDiTesto 21"/>
          <p:cNvSpPr txBox="1"/>
          <p:nvPr/>
        </p:nvSpPr>
        <p:spPr>
          <a:xfrm>
            <a:off x="5902036" y="5581402"/>
            <a:ext cx="2291938" cy="830997"/>
          </a:xfrm>
          <a:prstGeom prst="rect">
            <a:avLst/>
          </a:prstGeom>
          <a:noFill/>
        </p:spPr>
        <p:txBody>
          <a:bodyPr wrap="square" rtlCol="0">
            <a:spAutoFit/>
          </a:bodyPr>
          <a:lstStyle/>
          <a:p>
            <a:pPr algn="ctr"/>
            <a:r>
              <a:rPr lang="it-IT" sz="1600" dirty="0" smtClean="0"/>
              <a:t>anteprima e breve descrizione dell’oggetto selezionato</a:t>
            </a:r>
            <a:endParaRPr lang="it-IT" sz="1600" dirty="0"/>
          </a:p>
        </p:txBody>
      </p:sp>
      <p:cxnSp>
        <p:nvCxnSpPr>
          <p:cNvPr id="25" name="Connettore 2 24"/>
          <p:cNvCxnSpPr>
            <a:stCxn id="20" idx="0"/>
          </p:cNvCxnSpPr>
          <p:nvPr/>
        </p:nvCxnSpPr>
        <p:spPr>
          <a:xfrm flipV="1">
            <a:off x="1359724" y="4678878"/>
            <a:ext cx="255320" cy="87877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a:stCxn id="21" idx="0"/>
          </p:cNvCxnSpPr>
          <p:nvPr/>
        </p:nvCxnSpPr>
        <p:spPr>
          <a:xfrm flipH="1" flipV="1">
            <a:off x="4227616" y="4892634"/>
            <a:ext cx="17812" cy="68876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Connettore 2 30"/>
          <p:cNvCxnSpPr>
            <a:stCxn id="22" idx="0"/>
          </p:cNvCxnSpPr>
          <p:nvPr/>
        </p:nvCxnSpPr>
        <p:spPr>
          <a:xfrm flipH="1" flipV="1">
            <a:off x="6947065" y="4476997"/>
            <a:ext cx="100940" cy="110440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34199" t="21255" r="12468" b="12699"/>
          <a:stretch>
            <a:fillRect/>
          </a:stretch>
        </p:blipFill>
        <p:spPr bwMode="auto">
          <a:xfrm>
            <a:off x="551012" y="454231"/>
            <a:ext cx="8041977" cy="6044539"/>
          </a:xfrm>
          <a:prstGeom prst="rect">
            <a:avLst/>
          </a:prstGeom>
          <a:noFill/>
          <a:ln w="9525">
            <a:noFill/>
            <a:miter lim="800000"/>
            <a:headEnd/>
            <a:tailEnd/>
          </a:ln>
        </p:spPr>
      </p:pic>
      <p:sp>
        <p:nvSpPr>
          <p:cNvPr id="3" name="Rettangolo 2"/>
          <p:cNvSpPr/>
          <p:nvPr/>
        </p:nvSpPr>
        <p:spPr>
          <a:xfrm>
            <a:off x="0" y="0"/>
            <a:ext cx="5949449" cy="369332"/>
          </a:xfrm>
          <a:prstGeom prst="rect">
            <a:avLst/>
          </a:prstGeom>
        </p:spPr>
        <p:txBody>
          <a:bodyPr wrap="none">
            <a:spAutoFit/>
          </a:bodyPr>
          <a:lstStyle/>
          <a:p>
            <a:r>
              <a:rPr lang="it-IT" b="1" u="sng" dirty="0" smtClean="0"/>
              <a:t>Utilizzare </a:t>
            </a:r>
            <a:r>
              <a:rPr lang="it-IT" b="1" u="sng" dirty="0" err="1" smtClean="0"/>
              <a:t>SmartArt</a:t>
            </a:r>
            <a:r>
              <a:rPr lang="it-IT" b="1" u="sng" dirty="0" smtClean="0"/>
              <a:t> per rappresentare graficamente i concetti</a:t>
            </a:r>
            <a:endParaRPr lang="it-IT" b="1" u="sng"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7802088" cy="7017306"/>
          </a:xfrm>
          <a:prstGeom prst="rect">
            <a:avLst/>
          </a:prstGeom>
          <a:noFill/>
        </p:spPr>
        <p:txBody>
          <a:bodyPr wrap="square" rtlCol="0">
            <a:spAutoFit/>
          </a:bodyPr>
          <a:lstStyle/>
          <a:p>
            <a:pPr marL="342900" indent="-342900" algn="just">
              <a:buAutoNum type="alphaLcParenR"/>
            </a:pPr>
            <a:r>
              <a:rPr lang="it-IT" b="1" dirty="0" smtClean="0"/>
              <a:t>Pulsante di Office</a:t>
            </a:r>
            <a:r>
              <a:rPr lang="it-IT" dirty="0" smtClean="0"/>
              <a:t>: menù di comandi di uso comune quali Apri, Salva, Stampa, … (sostituisce il menù file di PowerPoint 2003). Fornisce l’accesso alla finestra Opzioni di PowerPoint.</a:t>
            </a:r>
          </a:p>
          <a:p>
            <a:pPr marL="342900" indent="-342900" algn="just">
              <a:buAutoNum type="alphaLcParenR"/>
            </a:pPr>
            <a:r>
              <a:rPr lang="it-IT" b="1" dirty="0" smtClean="0"/>
              <a:t>Barra degli strumenti di Accesso rapido</a:t>
            </a:r>
            <a:r>
              <a:rPr lang="it-IT" dirty="0" smtClean="0"/>
              <a:t>:</a:t>
            </a:r>
            <a:r>
              <a:rPr lang="it-IT" b="1" dirty="0" smtClean="0"/>
              <a:t> </a:t>
            </a:r>
            <a:r>
              <a:rPr lang="it-IT" dirty="0" smtClean="0"/>
              <a:t>barra personalizzabile che contiene i comandi di uso frequente. Per default presenta Salva, Annulla e Ripristina. Per personalizzarla premere il pulsante freccia a destra della barra</a:t>
            </a:r>
            <a:endParaRPr lang="it-IT" b="1" dirty="0" smtClean="0"/>
          </a:p>
          <a:p>
            <a:pPr marL="342900" indent="-342900" algn="just">
              <a:buAutoNum type="alphaLcParenR"/>
            </a:pPr>
            <a:r>
              <a:rPr lang="it-IT" b="1" dirty="0" smtClean="0"/>
              <a:t>Barra del Titolo</a:t>
            </a:r>
            <a:r>
              <a:rPr lang="it-IT" dirty="0" smtClean="0"/>
              <a:t>: visualizza il nome del file aperto e il nome dell’applicativo. Contiene i pulsanti di riduzione a icona, ripristino/ingrandisci e chiusura. Ospita le “linguette” delle schede contestuali.</a:t>
            </a:r>
          </a:p>
          <a:p>
            <a:pPr marL="342900" indent="-342900" algn="just">
              <a:buAutoNum type="alphaLcParenR"/>
            </a:pPr>
            <a:r>
              <a:rPr lang="it-IT" b="1" dirty="0" smtClean="0"/>
              <a:t>Barra multifunzione</a:t>
            </a:r>
            <a:r>
              <a:rPr lang="it-IT" dirty="0" smtClean="0"/>
              <a:t>: strutturata in schede suddivise in gruppi di comandi omogenei, rappresenta il centro di controllo per la creazione di una presentazione</a:t>
            </a:r>
          </a:p>
          <a:p>
            <a:pPr marL="342900" indent="-342900" algn="just">
              <a:buAutoNum type="alphaLcParenR"/>
            </a:pPr>
            <a:r>
              <a:rPr lang="it-IT" b="1" dirty="0" smtClean="0"/>
              <a:t>Riquadro diapositive/struttura</a:t>
            </a:r>
            <a:r>
              <a:rPr lang="it-IT" dirty="0" smtClean="0"/>
              <a:t>: mostra l’anteprima delle diapositive (miniature) o la struttura di testo della presentazione</a:t>
            </a:r>
          </a:p>
          <a:p>
            <a:pPr marL="342900" indent="-342900" algn="just">
              <a:buAutoNum type="alphaLcParenR"/>
            </a:pPr>
            <a:r>
              <a:rPr lang="it-IT" b="1" dirty="0" smtClean="0"/>
              <a:t>Riquadro attività</a:t>
            </a:r>
            <a:r>
              <a:rPr lang="it-IT" dirty="0" smtClean="0"/>
              <a:t>: fornisce opzioni aggiuntive per alcuni comandi selezionati dalla barra multifunzione</a:t>
            </a:r>
          </a:p>
          <a:p>
            <a:pPr marL="342900" indent="-342900" algn="just">
              <a:buFont typeface="+mj-lt"/>
              <a:buAutoNum type="alphaLcParenR"/>
            </a:pPr>
            <a:r>
              <a:rPr lang="it-IT" b="1" dirty="0" smtClean="0"/>
              <a:t>Righello orizzontale/verticale</a:t>
            </a:r>
          </a:p>
          <a:p>
            <a:pPr marL="342900" indent="-342900" algn="just">
              <a:buFont typeface="+mj-lt"/>
              <a:buAutoNum type="alphaLcParenR"/>
            </a:pPr>
            <a:r>
              <a:rPr lang="it-IT" b="1" dirty="0" smtClean="0"/>
              <a:t>Riquadro diapositiva</a:t>
            </a:r>
            <a:r>
              <a:rPr lang="it-IT" dirty="0" smtClean="0"/>
              <a:t>: area di lavoro principale in cui aggiungere gli oggetti alla diapositiva. Mostra la diapositiva selezionata. </a:t>
            </a:r>
          </a:p>
          <a:p>
            <a:pPr marL="342900" indent="-342900" algn="just">
              <a:buFont typeface="+mj-lt"/>
              <a:buAutoNum type="alphaLcParenR"/>
            </a:pPr>
            <a:r>
              <a:rPr lang="it-IT" b="1" dirty="0" smtClean="0"/>
              <a:t>Riquadro note</a:t>
            </a:r>
            <a:r>
              <a:rPr lang="it-IT" dirty="0" smtClean="0"/>
              <a:t>: spazio per l’inserimento delle note relative ad ogni diapositiva</a:t>
            </a:r>
          </a:p>
          <a:p>
            <a:pPr marL="342900" indent="-342900" algn="just">
              <a:buFont typeface="+mj-lt"/>
              <a:buAutoNum type="alphaLcParenR"/>
            </a:pPr>
            <a:r>
              <a:rPr lang="it-IT" b="1" dirty="0" smtClean="0"/>
              <a:t>Barra di stato</a:t>
            </a:r>
            <a:r>
              <a:rPr lang="it-IT" dirty="0" smtClean="0"/>
              <a:t>: mostra informazioni utili quali il numero della diapositiva corrente, il numero totale di diapositive, il tema applicato, la lingua. Comprende lo zoom e i </a:t>
            </a:r>
            <a:r>
              <a:rPr lang="it-IT" u="sng" dirty="0" smtClean="0"/>
              <a:t>pulsanti di visualizzazione</a:t>
            </a:r>
            <a:r>
              <a:rPr lang="it-IT" dirty="0" smtClean="0"/>
              <a:t>. Può essere personalizzata tramite il menù contestuale che appare cliccando con il tasto destro sulla barra.</a:t>
            </a:r>
          </a:p>
        </p:txBody>
      </p:sp>
      <p:pic>
        <p:nvPicPr>
          <p:cNvPr id="3" name="Picture 5"/>
          <p:cNvPicPr>
            <a:picLocks noChangeAspect="1" noChangeArrowheads="1"/>
          </p:cNvPicPr>
          <p:nvPr/>
        </p:nvPicPr>
        <p:blipFill>
          <a:blip r:embed="rId3" cstate="print"/>
          <a:srcRect l="2971" r="89413" b="97152"/>
          <a:stretch>
            <a:fillRect/>
          </a:stretch>
        </p:blipFill>
        <p:spPr bwMode="auto">
          <a:xfrm>
            <a:off x="7792809" y="783778"/>
            <a:ext cx="1101808" cy="250055"/>
          </a:xfrm>
          <a:prstGeom prst="rect">
            <a:avLst/>
          </a:prstGeom>
          <a:noFill/>
          <a:ln w="9525">
            <a:noFill/>
            <a:miter lim="800000"/>
            <a:headEnd/>
            <a:tailEnd/>
          </a:ln>
        </p:spPr>
      </p:pic>
      <p:pic>
        <p:nvPicPr>
          <p:cNvPr id="3074" name="Picture 2"/>
          <p:cNvPicPr>
            <a:picLocks noChangeAspect="1" noChangeArrowheads="1"/>
          </p:cNvPicPr>
          <p:nvPr/>
        </p:nvPicPr>
        <p:blipFill>
          <a:blip r:embed="rId4" cstate="print"/>
          <a:srcRect/>
          <a:stretch>
            <a:fillRect/>
          </a:stretch>
        </p:blipFill>
        <p:spPr bwMode="auto">
          <a:xfrm>
            <a:off x="7781563" y="1082079"/>
            <a:ext cx="1136805" cy="1482992"/>
          </a:xfrm>
          <a:prstGeom prst="rect">
            <a:avLst/>
          </a:prstGeom>
          <a:noFill/>
          <a:ln w="9525">
            <a:noFill/>
            <a:miter lim="800000"/>
            <a:headEnd/>
            <a:tailEnd/>
          </a:ln>
        </p:spPr>
      </p:pic>
      <p:pic>
        <p:nvPicPr>
          <p:cNvPr id="5" name="Picture 5"/>
          <p:cNvPicPr>
            <a:picLocks noChangeAspect="1" noChangeArrowheads="1"/>
          </p:cNvPicPr>
          <p:nvPr/>
        </p:nvPicPr>
        <p:blipFill>
          <a:blip r:embed="rId3" cstate="print"/>
          <a:srcRect l="-234" t="22" r="96294" b="94973"/>
          <a:stretch>
            <a:fillRect/>
          </a:stretch>
        </p:blipFill>
        <p:spPr bwMode="auto">
          <a:xfrm>
            <a:off x="7980218" y="154380"/>
            <a:ext cx="570016" cy="439387"/>
          </a:xfrm>
          <a:prstGeom prst="rect">
            <a:avLst/>
          </a:prstGeom>
          <a:noFill/>
          <a:ln w="9525">
            <a:noFill/>
            <a:miter lim="800000"/>
            <a:headEnd/>
            <a:tailEnd/>
          </a:ln>
        </p:spPr>
      </p:pic>
      <p:sp>
        <p:nvSpPr>
          <p:cNvPr id="6" name="Ovale 5"/>
          <p:cNvSpPr/>
          <p:nvPr/>
        </p:nvSpPr>
        <p:spPr>
          <a:xfrm>
            <a:off x="8680862" y="760021"/>
            <a:ext cx="288000" cy="288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Picture 5"/>
          <p:cNvPicPr>
            <a:picLocks noChangeAspect="1" noChangeArrowheads="1"/>
          </p:cNvPicPr>
          <p:nvPr/>
        </p:nvPicPr>
        <p:blipFill>
          <a:blip r:embed="rId3" cstate="print"/>
          <a:srcRect l="80909" t="96282" r="13636" b="80"/>
          <a:stretch>
            <a:fillRect/>
          </a:stretch>
        </p:blipFill>
        <p:spPr bwMode="auto">
          <a:xfrm>
            <a:off x="7942738" y="5189507"/>
            <a:ext cx="733477" cy="296884"/>
          </a:xfrm>
          <a:prstGeom prst="rect">
            <a:avLst/>
          </a:prstGeom>
          <a:noFill/>
          <a:ln w="9525">
            <a:noFill/>
            <a:miter lim="800000"/>
            <a:headEnd/>
            <a:tailEnd/>
          </a:ln>
        </p:spPr>
      </p:pic>
      <p:sp>
        <p:nvSpPr>
          <p:cNvPr id="12" name="Ovale 11"/>
          <p:cNvSpPr/>
          <p:nvPr/>
        </p:nvSpPr>
        <p:spPr>
          <a:xfrm>
            <a:off x="8039653" y="505937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13" name="Ovale 12"/>
          <p:cNvSpPr/>
          <p:nvPr/>
        </p:nvSpPr>
        <p:spPr>
          <a:xfrm>
            <a:off x="8247471" y="505937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14" name="Ovale 13"/>
          <p:cNvSpPr/>
          <p:nvPr/>
        </p:nvSpPr>
        <p:spPr>
          <a:xfrm>
            <a:off x="8455289" y="505937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15" name="CasellaDiTesto 14"/>
          <p:cNvSpPr txBox="1"/>
          <p:nvPr/>
        </p:nvSpPr>
        <p:spPr>
          <a:xfrm>
            <a:off x="7754586" y="5569517"/>
            <a:ext cx="1436914" cy="1169551"/>
          </a:xfrm>
          <a:prstGeom prst="rect">
            <a:avLst/>
          </a:prstGeom>
          <a:noFill/>
        </p:spPr>
        <p:txBody>
          <a:bodyPr wrap="square" rtlCol="0">
            <a:spAutoFit/>
          </a:bodyPr>
          <a:lstStyle/>
          <a:p>
            <a:pPr marL="82550" indent="-82550" algn="just">
              <a:buFont typeface="+mj-lt"/>
              <a:buAutoNum type="arabicPeriod"/>
            </a:pPr>
            <a:r>
              <a:rPr lang="it-IT" sz="1400" dirty="0" smtClean="0"/>
              <a:t>Visualizzazione normale</a:t>
            </a:r>
          </a:p>
          <a:p>
            <a:pPr marL="82550" indent="-82550" algn="just">
              <a:buFont typeface="+mj-lt"/>
              <a:buAutoNum type="arabicPeriod"/>
            </a:pPr>
            <a:r>
              <a:rPr lang="it-IT" sz="1400" dirty="0" smtClean="0"/>
              <a:t>Sequenza dispositive</a:t>
            </a:r>
          </a:p>
          <a:p>
            <a:pPr marL="82550" indent="-82550" algn="just">
              <a:buFont typeface="+mj-lt"/>
              <a:buAutoNum type="arabicPeriod"/>
            </a:pPr>
            <a:r>
              <a:rPr lang="it-IT" sz="1400" dirty="0" smtClean="0"/>
              <a:t>Presentazione </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ma 1"/>
          <p:cNvGraphicFramePr/>
          <p:nvPr/>
        </p:nvGraphicFramePr>
        <p:xfrm>
          <a:off x="190006" y="1056905"/>
          <a:ext cx="8763990" cy="55457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ttangolo 2"/>
          <p:cNvSpPr/>
          <p:nvPr/>
        </p:nvSpPr>
        <p:spPr>
          <a:xfrm>
            <a:off x="857993" y="114196"/>
            <a:ext cx="7546769" cy="738664"/>
          </a:xfrm>
          <a:prstGeom prst="rect">
            <a:avLst/>
          </a:prstGeom>
        </p:spPr>
        <p:txBody>
          <a:bodyPr wrap="square">
            <a:spAutoFit/>
          </a:bodyPr>
          <a:lstStyle/>
          <a:p>
            <a:pPr algn="ctr"/>
            <a:r>
              <a:rPr lang="en-GB" sz="2400" b="1" dirty="0" smtClean="0">
                <a:solidFill>
                  <a:schemeClr val="accent6">
                    <a:lumMod val="75000"/>
                  </a:schemeClr>
                </a:solidFill>
                <a:cs typeface="Times New Roman" pitchFamily="18" charset="0"/>
              </a:rPr>
              <a:t>MAJOR ADVERSE CONSEQUENCES OF SEVERE ALKALEMIA</a:t>
            </a:r>
            <a:endParaRPr lang="it-IT" sz="2400" b="1" dirty="0" smtClean="0">
              <a:solidFill>
                <a:schemeClr val="accent6">
                  <a:lumMod val="75000"/>
                </a:schemeClr>
              </a:solidFill>
              <a:cs typeface="Times New Roman" pitchFamily="18" charset="0"/>
            </a:endParaRPr>
          </a:p>
          <a:p>
            <a:pPr algn="ctr"/>
            <a:r>
              <a:rPr lang="fr-FR" dirty="0" smtClean="0">
                <a:cs typeface="Times New Roman" pitchFamily="18" charset="0"/>
              </a:rPr>
              <a:t>(</a:t>
            </a:r>
            <a:r>
              <a:rPr lang="fr-FR" dirty="0" err="1" smtClean="0">
                <a:cs typeface="Times New Roman" pitchFamily="18" charset="0"/>
              </a:rPr>
              <a:t>Adroguè</a:t>
            </a:r>
            <a:r>
              <a:rPr lang="fr-FR" dirty="0" smtClean="0">
                <a:cs typeface="Times New Roman" pitchFamily="18" charset="0"/>
              </a:rPr>
              <a:t> HJ, </a:t>
            </a:r>
            <a:r>
              <a:rPr lang="fr-FR" dirty="0" err="1" smtClean="0">
                <a:cs typeface="Times New Roman" pitchFamily="18" charset="0"/>
              </a:rPr>
              <a:t>Madias</a:t>
            </a:r>
            <a:r>
              <a:rPr lang="fr-FR" dirty="0" smtClean="0">
                <a:cs typeface="Times New Roman" pitchFamily="18" charset="0"/>
              </a:rPr>
              <a:t> NE, N </a:t>
            </a:r>
            <a:r>
              <a:rPr lang="fr-FR" dirty="0" err="1" smtClean="0">
                <a:cs typeface="Times New Roman" pitchFamily="18" charset="0"/>
              </a:rPr>
              <a:t>Engl</a:t>
            </a:r>
            <a:r>
              <a:rPr lang="fr-FR" dirty="0" smtClean="0">
                <a:cs typeface="Times New Roman" pitchFamily="18" charset="0"/>
              </a:rPr>
              <a:t> J Med 1998; 338:107-111)</a:t>
            </a:r>
            <a:endParaRPr lang="it-IT" dirty="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l="15411" t="30955" r="14459" b="13127"/>
          <a:stretch>
            <a:fillRect/>
          </a:stretch>
        </p:blipFill>
        <p:spPr bwMode="auto">
          <a:xfrm>
            <a:off x="1250823" y="4045343"/>
            <a:ext cx="5550909" cy="2686366"/>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l="27013" t="22539" r="18442" b="36236"/>
          <a:stretch>
            <a:fillRect/>
          </a:stretch>
        </p:blipFill>
        <p:spPr bwMode="auto">
          <a:xfrm>
            <a:off x="1250823" y="898166"/>
            <a:ext cx="5549855" cy="2545886"/>
          </a:xfrm>
          <a:prstGeom prst="rect">
            <a:avLst/>
          </a:prstGeom>
          <a:noFill/>
          <a:ln w="9525">
            <a:noFill/>
            <a:miter lim="800000"/>
            <a:headEnd/>
            <a:tailEnd/>
          </a:ln>
        </p:spPr>
      </p:pic>
      <p:sp>
        <p:nvSpPr>
          <p:cNvPr id="6" name="CasellaDiTesto 5"/>
          <p:cNvSpPr txBox="1"/>
          <p:nvPr/>
        </p:nvSpPr>
        <p:spPr>
          <a:xfrm>
            <a:off x="-35611" y="178122"/>
            <a:ext cx="3610084" cy="584775"/>
          </a:xfrm>
          <a:prstGeom prst="rect">
            <a:avLst/>
          </a:prstGeom>
          <a:noFill/>
        </p:spPr>
        <p:txBody>
          <a:bodyPr wrap="square" rtlCol="0">
            <a:spAutoFit/>
          </a:bodyPr>
          <a:lstStyle/>
          <a:p>
            <a:r>
              <a:rPr lang="it-IT" sz="1600" b="1" dirty="0" smtClean="0"/>
              <a:t>riquadro di testo</a:t>
            </a:r>
            <a:r>
              <a:rPr lang="it-IT" sz="1600" dirty="0" smtClean="0"/>
              <a:t> consente di immettere ed organizzare rapidamente il testo</a:t>
            </a:r>
            <a:endParaRPr lang="it-IT" sz="1600" b="1" dirty="0"/>
          </a:p>
        </p:txBody>
      </p:sp>
      <p:sp>
        <p:nvSpPr>
          <p:cNvPr id="7" name="Rettangolo 6"/>
          <p:cNvSpPr/>
          <p:nvPr/>
        </p:nvSpPr>
        <p:spPr>
          <a:xfrm>
            <a:off x="1258799" y="914389"/>
            <a:ext cx="1781299" cy="2517569"/>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9" name="Connettore 2 8"/>
          <p:cNvCxnSpPr/>
          <p:nvPr/>
        </p:nvCxnSpPr>
        <p:spPr>
          <a:xfrm>
            <a:off x="760028" y="727271"/>
            <a:ext cx="451255" cy="28213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3194478" y="926265"/>
            <a:ext cx="2700000" cy="6480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3194478" y="1757536"/>
            <a:ext cx="2700000" cy="6480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CasellaDiTesto 11"/>
          <p:cNvSpPr txBox="1"/>
          <p:nvPr/>
        </p:nvSpPr>
        <p:spPr>
          <a:xfrm>
            <a:off x="5712047" y="11875"/>
            <a:ext cx="2885704" cy="830997"/>
          </a:xfrm>
          <a:prstGeom prst="rect">
            <a:avLst/>
          </a:prstGeom>
          <a:noFill/>
        </p:spPr>
        <p:txBody>
          <a:bodyPr wrap="square" rtlCol="0">
            <a:spAutoFit/>
          </a:bodyPr>
          <a:lstStyle/>
          <a:p>
            <a:pPr algn="just"/>
            <a:r>
              <a:rPr lang="it-IT" sz="1600" b="1" dirty="0" smtClean="0"/>
              <a:t>forme</a:t>
            </a:r>
            <a:r>
              <a:rPr lang="it-IT" sz="1600" dirty="0" smtClean="0"/>
              <a:t> questo oggetto/layout ne prevede 3, ma possono esserne aggiunte/eliminate</a:t>
            </a:r>
            <a:endParaRPr lang="it-IT" sz="1600" b="1" dirty="0"/>
          </a:p>
        </p:txBody>
      </p:sp>
      <p:cxnSp>
        <p:nvCxnSpPr>
          <p:cNvPr id="13" name="Connettore 2 12"/>
          <p:cNvCxnSpPr>
            <a:stCxn id="12" idx="2"/>
          </p:cNvCxnSpPr>
          <p:nvPr/>
        </p:nvCxnSpPr>
        <p:spPr>
          <a:xfrm flipH="1">
            <a:off x="5913929" y="842872"/>
            <a:ext cx="1240970" cy="285284"/>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6" name="Connettore 2 15"/>
          <p:cNvCxnSpPr>
            <a:stCxn id="12" idx="2"/>
          </p:cNvCxnSpPr>
          <p:nvPr/>
        </p:nvCxnSpPr>
        <p:spPr>
          <a:xfrm flipH="1">
            <a:off x="5866427" y="842872"/>
            <a:ext cx="1288472" cy="98592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Ovale 20"/>
          <p:cNvSpPr/>
          <p:nvPr/>
        </p:nvSpPr>
        <p:spPr>
          <a:xfrm>
            <a:off x="3313232" y="2719441"/>
            <a:ext cx="890648" cy="391885"/>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Ovale 21"/>
          <p:cNvSpPr/>
          <p:nvPr/>
        </p:nvSpPr>
        <p:spPr>
          <a:xfrm>
            <a:off x="3313232" y="1852542"/>
            <a:ext cx="890648" cy="391885"/>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CasellaDiTesto 22"/>
          <p:cNvSpPr txBox="1"/>
          <p:nvPr/>
        </p:nvSpPr>
        <p:spPr>
          <a:xfrm>
            <a:off x="5807035" y="3431959"/>
            <a:ext cx="3336966" cy="584775"/>
          </a:xfrm>
          <a:prstGeom prst="rect">
            <a:avLst/>
          </a:prstGeom>
          <a:noFill/>
        </p:spPr>
        <p:txBody>
          <a:bodyPr wrap="square" rtlCol="0">
            <a:spAutoFit/>
          </a:bodyPr>
          <a:lstStyle/>
          <a:p>
            <a:r>
              <a:rPr lang="it-IT" sz="1600" b="1" dirty="0" smtClean="0"/>
              <a:t>testo segnaposto </a:t>
            </a:r>
            <a:r>
              <a:rPr lang="it-IT" sz="1600" dirty="0" smtClean="0"/>
              <a:t>può essere sostituito con del testo personalizzato</a:t>
            </a:r>
            <a:endParaRPr lang="it-IT" sz="1600" dirty="0"/>
          </a:p>
        </p:txBody>
      </p:sp>
      <p:cxnSp>
        <p:nvCxnSpPr>
          <p:cNvPr id="24" name="Connettore 2 23"/>
          <p:cNvCxnSpPr>
            <a:stCxn id="23" idx="1"/>
            <a:endCxn id="21" idx="6"/>
          </p:cNvCxnSpPr>
          <p:nvPr/>
        </p:nvCxnSpPr>
        <p:spPr>
          <a:xfrm flipH="1" flipV="1">
            <a:off x="4203880" y="2915384"/>
            <a:ext cx="1603155" cy="808963"/>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ttore 2 29"/>
          <p:cNvCxnSpPr>
            <a:stCxn id="23" idx="1"/>
            <a:endCxn id="22" idx="6"/>
          </p:cNvCxnSpPr>
          <p:nvPr/>
        </p:nvCxnSpPr>
        <p:spPr>
          <a:xfrm flipH="1" flipV="1">
            <a:off x="4203880" y="2048485"/>
            <a:ext cx="1603155" cy="167586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66" name="CasellaDiTesto 65"/>
          <p:cNvSpPr txBox="1"/>
          <p:nvPr/>
        </p:nvSpPr>
        <p:spPr>
          <a:xfrm>
            <a:off x="23750" y="4049476"/>
            <a:ext cx="782265" cy="338554"/>
          </a:xfrm>
          <a:prstGeom prst="rect">
            <a:avLst/>
          </a:prstGeom>
          <a:noFill/>
        </p:spPr>
        <p:txBody>
          <a:bodyPr wrap="none" rtlCol="0">
            <a:spAutoFit/>
          </a:bodyPr>
          <a:lstStyle/>
          <a:p>
            <a:r>
              <a:rPr lang="it-IT" sz="1600" b="1" dirty="0" smtClean="0"/>
              <a:t>2 livelli</a:t>
            </a:r>
            <a:endParaRPr lang="it-IT" sz="1600" b="1" dirty="0"/>
          </a:p>
        </p:txBody>
      </p:sp>
      <p:cxnSp>
        <p:nvCxnSpPr>
          <p:cNvPr id="67" name="Connettore 2 66"/>
          <p:cNvCxnSpPr>
            <a:stCxn id="66" idx="3"/>
          </p:cNvCxnSpPr>
          <p:nvPr/>
        </p:nvCxnSpPr>
        <p:spPr>
          <a:xfrm>
            <a:off x="806015" y="4218753"/>
            <a:ext cx="583397" cy="8011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69" name="Connettore 2 68"/>
          <p:cNvCxnSpPr>
            <a:stCxn id="66" idx="3"/>
          </p:cNvCxnSpPr>
          <p:nvPr/>
        </p:nvCxnSpPr>
        <p:spPr>
          <a:xfrm>
            <a:off x="806015" y="4218753"/>
            <a:ext cx="809029" cy="36512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0"/>
            <a:ext cx="9144000" cy="646331"/>
          </a:xfrm>
          <a:prstGeom prst="rect">
            <a:avLst/>
          </a:prstGeom>
        </p:spPr>
        <p:txBody>
          <a:bodyPr wrap="square">
            <a:spAutoFit/>
          </a:bodyPr>
          <a:lstStyle/>
          <a:p>
            <a:pPr algn="just"/>
            <a:r>
              <a:rPr lang="it-IT" dirty="0" smtClean="0"/>
              <a:t>Selezionando un oggetto </a:t>
            </a:r>
            <a:r>
              <a:rPr lang="it-IT" b="1" dirty="0" err="1" smtClean="0"/>
              <a:t>SmartArt</a:t>
            </a:r>
            <a:r>
              <a:rPr lang="it-IT" b="1" dirty="0" smtClean="0"/>
              <a:t> </a:t>
            </a:r>
            <a:r>
              <a:rPr lang="it-IT" dirty="0" smtClean="0"/>
              <a:t>appare la </a:t>
            </a:r>
            <a:r>
              <a:rPr lang="it-IT" i="1" dirty="0" smtClean="0"/>
              <a:t>scheda contestuale </a:t>
            </a:r>
            <a:r>
              <a:rPr lang="it-IT" b="1" dirty="0" smtClean="0"/>
              <a:t>Strumenti </a:t>
            </a:r>
            <a:r>
              <a:rPr lang="it-IT" b="1" dirty="0" err="1" smtClean="0"/>
              <a:t>SmartArt</a:t>
            </a:r>
            <a:r>
              <a:rPr lang="it-IT" dirty="0" smtClean="0"/>
              <a:t> </a:t>
            </a:r>
            <a:r>
              <a:rPr lang="it-IT" dirty="0" smtClean="0">
                <a:sym typeface="Symbol"/>
              </a:rPr>
              <a:t>con </a:t>
            </a:r>
            <a:r>
              <a:rPr lang="it-IT" i="1" dirty="0" smtClean="0">
                <a:sym typeface="Symbol"/>
              </a:rPr>
              <a:t>scheda </a:t>
            </a:r>
            <a:r>
              <a:rPr lang="it-IT" b="1" dirty="0" smtClean="0">
                <a:sym typeface="Symbol"/>
              </a:rPr>
              <a:t>Progettazione</a:t>
            </a:r>
            <a:r>
              <a:rPr lang="it-IT" dirty="0" smtClean="0">
                <a:sym typeface="Symbol"/>
              </a:rPr>
              <a:t> e</a:t>
            </a:r>
            <a:r>
              <a:rPr lang="it-IT" i="1" dirty="0" smtClean="0">
                <a:sym typeface="Symbol"/>
              </a:rPr>
              <a:t> scheda </a:t>
            </a:r>
            <a:r>
              <a:rPr lang="it-IT" b="1" dirty="0" smtClean="0">
                <a:sym typeface="Symbol"/>
              </a:rPr>
              <a:t>Formato</a:t>
            </a:r>
            <a:r>
              <a:rPr lang="it-IT" dirty="0" smtClean="0">
                <a:sym typeface="Symbol"/>
              </a:rPr>
              <a:t>.</a:t>
            </a:r>
          </a:p>
        </p:txBody>
      </p:sp>
      <p:pic>
        <p:nvPicPr>
          <p:cNvPr id="5" name="Picture 2"/>
          <p:cNvPicPr>
            <a:picLocks noChangeAspect="1" noChangeArrowheads="1"/>
          </p:cNvPicPr>
          <p:nvPr/>
        </p:nvPicPr>
        <p:blipFill>
          <a:blip r:embed="rId2" cstate="print"/>
          <a:srcRect l="50111" t="5497" r="8959" b="83578"/>
          <a:stretch>
            <a:fillRect/>
          </a:stretch>
        </p:blipFill>
        <p:spPr bwMode="auto">
          <a:xfrm>
            <a:off x="1603169" y="1781922"/>
            <a:ext cx="5640779" cy="913771"/>
          </a:xfrm>
          <a:prstGeom prst="rect">
            <a:avLst/>
          </a:prstGeom>
          <a:noFill/>
          <a:ln w="9525">
            <a:noFill/>
            <a:miter lim="800000"/>
            <a:headEnd/>
            <a:tailEnd/>
          </a:ln>
        </p:spPr>
      </p:pic>
      <p:sp>
        <p:nvSpPr>
          <p:cNvPr id="6" name="Rettangolo 5"/>
          <p:cNvSpPr/>
          <p:nvPr/>
        </p:nvSpPr>
        <p:spPr>
          <a:xfrm>
            <a:off x="0" y="807517"/>
            <a:ext cx="9144000" cy="369332"/>
          </a:xfrm>
          <a:prstGeom prst="rect">
            <a:avLst/>
          </a:prstGeom>
        </p:spPr>
        <p:txBody>
          <a:bodyPr wrap="square">
            <a:spAutoFit/>
          </a:bodyPr>
          <a:lstStyle/>
          <a:p>
            <a:pPr algn="just"/>
            <a:r>
              <a:rPr lang="it-IT" i="1" dirty="0" smtClean="0"/>
              <a:t>scheda contestuale </a:t>
            </a:r>
            <a:r>
              <a:rPr lang="it-IT" b="1" dirty="0" smtClean="0"/>
              <a:t>Strumenti </a:t>
            </a:r>
            <a:r>
              <a:rPr lang="it-IT" b="1" dirty="0" err="1" smtClean="0"/>
              <a:t>SmartArt</a:t>
            </a:r>
            <a:r>
              <a:rPr lang="it-IT" dirty="0" smtClean="0"/>
              <a:t> </a:t>
            </a:r>
            <a:r>
              <a:rPr lang="it-IT" dirty="0" smtClean="0">
                <a:sym typeface="Symbol"/>
              </a:rPr>
              <a:t></a:t>
            </a:r>
            <a:r>
              <a:rPr lang="it-IT" i="1" dirty="0" smtClean="0">
                <a:sym typeface="Symbol"/>
              </a:rPr>
              <a:t> </a:t>
            </a:r>
            <a:r>
              <a:rPr lang="it-IT" b="1" dirty="0" smtClean="0">
                <a:sym typeface="Symbol"/>
              </a:rPr>
              <a:t>Progettazione</a:t>
            </a:r>
            <a:endParaRPr lang="it-IT" dirty="0" smtClean="0">
              <a:sym typeface="Symbol"/>
            </a:endParaRPr>
          </a:p>
        </p:txBody>
      </p:sp>
      <p:sp>
        <p:nvSpPr>
          <p:cNvPr id="7" name="CasellaDiTesto 6"/>
          <p:cNvSpPr txBox="1"/>
          <p:nvPr/>
        </p:nvSpPr>
        <p:spPr>
          <a:xfrm>
            <a:off x="1" y="1140027"/>
            <a:ext cx="9144000" cy="646331"/>
          </a:xfrm>
          <a:prstGeom prst="rect">
            <a:avLst/>
          </a:prstGeom>
          <a:noFill/>
        </p:spPr>
        <p:txBody>
          <a:bodyPr wrap="square" rtlCol="0">
            <a:spAutoFit/>
          </a:bodyPr>
          <a:lstStyle/>
          <a:p>
            <a:pPr>
              <a:buFont typeface="Arial" pitchFamily="34" charset="0"/>
              <a:buChar char="•"/>
            </a:pPr>
            <a:r>
              <a:rPr lang="it-IT" i="1" dirty="0" smtClean="0"/>
              <a:t>gruppo</a:t>
            </a:r>
            <a:r>
              <a:rPr lang="it-IT" dirty="0" smtClean="0"/>
              <a:t> </a:t>
            </a:r>
            <a:r>
              <a:rPr lang="it-IT" b="1" dirty="0" smtClean="0"/>
              <a:t>Stili </a:t>
            </a:r>
            <a:r>
              <a:rPr lang="it-IT" b="1" dirty="0" err="1" smtClean="0"/>
              <a:t>SmartArt</a:t>
            </a:r>
            <a:r>
              <a:rPr lang="it-IT" dirty="0" smtClean="0"/>
              <a:t> </a:t>
            </a:r>
            <a:r>
              <a:rPr lang="it-IT" dirty="0" smtClean="0">
                <a:sym typeface="Symbol"/>
              </a:rPr>
              <a:t> consente di applicare uno stile </a:t>
            </a:r>
            <a:r>
              <a:rPr lang="it-IT" dirty="0" err="1" smtClean="0">
                <a:sym typeface="Symbol"/>
              </a:rPr>
              <a:t>preimpostato</a:t>
            </a:r>
            <a:r>
              <a:rPr lang="it-IT" dirty="0" smtClean="0">
                <a:sym typeface="Symbol"/>
              </a:rPr>
              <a:t> all’oggetto </a:t>
            </a:r>
            <a:r>
              <a:rPr lang="it-IT" dirty="0" err="1" smtClean="0">
                <a:sym typeface="Symbol"/>
              </a:rPr>
              <a:t>SmartArt</a:t>
            </a:r>
            <a:r>
              <a:rPr lang="it-IT" dirty="0" smtClean="0">
                <a:sym typeface="Symbol"/>
              </a:rPr>
              <a:t> selezionato e di cambiarne la combinazione dei colori</a:t>
            </a:r>
            <a:endParaRPr lang="it-IT" i="1" dirty="0"/>
          </a:p>
        </p:txBody>
      </p:sp>
      <p:sp>
        <p:nvSpPr>
          <p:cNvPr id="8" name="CasellaDiTesto 7"/>
          <p:cNvSpPr txBox="1"/>
          <p:nvPr/>
        </p:nvSpPr>
        <p:spPr>
          <a:xfrm>
            <a:off x="0" y="2897571"/>
            <a:ext cx="9144000" cy="923330"/>
          </a:xfrm>
          <a:prstGeom prst="rect">
            <a:avLst/>
          </a:prstGeom>
          <a:noFill/>
        </p:spPr>
        <p:txBody>
          <a:bodyPr wrap="square" rtlCol="0">
            <a:spAutoFit/>
          </a:bodyPr>
          <a:lstStyle/>
          <a:p>
            <a:pPr>
              <a:buFont typeface="Arial" pitchFamily="34" charset="0"/>
              <a:buChar char="•"/>
            </a:pPr>
            <a:r>
              <a:rPr lang="it-IT" i="1" dirty="0" smtClean="0"/>
              <a:t>gruppo</a:t>
            </a:r>
            <a:r>
              <a:rPr lang="it-IT" dirty="0" smtClean="0"/>
              <a:t> </a:t>
            </a:r>
            <a:r>
              <a:rPr lang="it-IT" b="1" dirty="0" smtClean="0"/>
              <a:t>Layout </a:t>
            </a:r>
            <a:r>
              <a:rPr lang="it-IT" dirty="0" smtClean="0">
                <a:sym typeface="Symbol"/>
              </a:rPr>
              <a:t> cambia il layout dell’oggetto: propone l’elenco di tutti gli oggetti appartenenti allo stesso raggruppamento; selezionando </a:t>
            </a:r>
            <a:r>
              <a:rPr lang="it-IT" b="1" dirty="0" smtClean="0">
                <a:sym typeface="Symbol"/>
              </a:rPr>
              <a:t>Altri layout..</a:t>
            </a:r>
            <a:r>
              <a:rPr lang="it-IT" dirty="0" smtClean="0">
                <a:sym typeface="Symbol"/>
              </a:rPr>
              <a:t> apre </a:t>
            </a:r>
            <a:r>
              <a:rPr lang="it-IT" i="1" dirty="0" smtClean="0">
                <a:sym typeface="Symbol"/>
              </a:rPr>
              <a:t>finestra di dialogo</a:t>
            </a:r>
            <a:r>
              <a:rPr lang="it-IT" dirty="0" smtClean="0">
                <a:sym typeface="Symbol"/>
              </a:rPr>
              <a:t> </a:t>
            </a:r>
            <a:r>
              <a:rPr lang="it-IT" b="1" dirty="0" smtClean="0">
                <a:sym typeface="Symbol"/>
              </a:rPr>
              <a:t>Scegli elemento grafico </a:t>
            </a:r>
            <a:r>
              <a:rPr lang="it-IT" b="1" dirty="0" err="1" smtClean="0">
                <a:sym typeface="Symbol"/>
              </a:rPr>
              <a:t>SmartArt</a:t>
            </a:r>
            <a:r>
              <a:rPr lang="it-IT" dirty="0" smtClean="0">
                <a:sym typeface="Symbol"/>
              </a:rPr>
              <a:t> in cui sono disponibili tutti gli oggetti </a:t>
            </a:r>
            <a:r>
              <a:rPr lang="it-IT" dirty="0" err="1" smtClean="0">
                <a:sym typeface="Symbol"/>
              </a:rPr>
              <a:t>SmartArt</a:t>
            </a:r>
            <a:endParaRPr lang="it-IT" i="1" dirty="0"/>
          </a:p>
        </p:txBody>
      </p:sp>
      <p:pic>
        <p:nvPicPr>
          <p:cNvPr id="9" name="Picture 2"/>
          <p:cNvPicPr>
            <a:picLocks noChangeAspect="1" noChangeArrowheads="1"/>
          </p:cNvPicPr>
          <p:nvPr/>
        </p:nvPicPr>
        <p:blipFill>
          <a:blip r:embed="rId2" cstate="print"/>
          <a:srcRect l="23610" t="6128" r="49741" b="83368"/>
          <a:stretch>
            <a:fillRect/>
          </a:stretch>
        </p:blipFill>
        <p:spPr bwMode="auto">
          <a:xfrm>
            <a:off x="2595970" y="3811970"/>
            <a:ext cx="3655177" cy="874442"/>
          </a:xfrm>
          <a:prstGeom prst="rect">
            <a:avLst/>
          </a:prstGeom>
          <a:noFill/>
          <a:ln w="9525">
            <a:noFill/>
            <a:miter lim="800000"/>
            <a:headEnd/>
            <a:tailEnd/>
          </a:ln>
        </p:spPr>
      </p:pic>
      <p:sp>
        <p:nvSpPr>
          <p:cNvPr id="10" name="CasellaDiTesto 9"/>
          <p:cNvSpPr txBox="1"/>
          <p:nvPr/>
        </p:nvSpPr>
        <p:spPr>
          <a:xfrm>
            <a:off x="0" y="4940125"/>
            <a:ext cx="9144000" cy="369332"/>
          </a:xfrm>
          <a:prstGeom prst="rect">
            <a:avLst/>
          </a:prstGeom>
          <a:noFill/>
        </p:spPr>
        <p:txBody>
          <a:bodyPr wrap="square" rtlCol="0">
            <a:spAutoFit/>
          </a:bodyPr>
          <a:lstStyle/>
          <a:p>
            <a:pPr>
              <a:buFont typeface="Arial" pitchFamily="34" charset="0"/>
              <a:buChar char="•"/>
            </a:pPr>
            <a:r>
              <a:rPr lang="it-IT" i="1" dirty="0" smtClean="0"/>
              <a:t>gruppo</a:t>
            </a:r>
            <a:r>
              <a:rPr lang="it-IT" dirty="0" smtClean="0"/>
              <a:t> </a:t>
            </a:r>
            <a:r>
              <a:rPr lang="it-IT" b="1" dirty="0" smtClean="0"/>
              <a:t>Reimposta </a:t>
            </a:r>
            <a:r>
              <a:rPr lang="it-IT" dirty="0" smtClean="0">
                <a:sym typeface="Symbol"/>
              </a:rPr>
              <a:t> elimina tutte le modifiche di formattazione applicate all’oggetto</a:t>
            </a:r>
            <a:endParaRPr lang="it-IT" i="1" dirty="0"/>
          </a:p>
        </p:txBody>
      </p:sp>
      <p:pic>
        <p:nvPicPr>
          <p:cNvPr id="11" name="Picture 2"/>
          <p:cNvPicPr>
            <a:picLocks noChangeAspect="1" noChangeArrowheads="1"/>
          </p:cNvPicPr>
          <p:nvPr/>
        </p:nvPicPr>
        <p:blipFill>
          <a:blip r:embed="rId2" cstate="print"/>
          <a:srcRect l="90659" t="6093" r="1818" b="83595"/>
          <a:stretch>
            <a:fillRect/>
          </a:stretch>
        </p:blipFill>
        <p:spPr bwMode="auto">
          <a:xfrm>
            <a:off x="4056073" y="5403266"/>
            <a:ext cx="1031855" cy="8584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cstate="print"/>
          <a:srcRect l="-1" t="5672" r="76412" b="83403"/>
          <a:stretch>
            <a:fillRect/>
          </a:stretch>
        </p:blipFill>
        <p:spPr bwMode="auto">
          <a:xfrm>
            <a:off x="213758" y="1033155"/>
            <a:ext cx="3235467" cy="909490"/>
          </a:xfrm>
          <a:prstGeom prst="rect">
            <a:avLst/>
          </a:prstGeom>
          <a:noFill/>
          <a:ln w="9525">
            <a:noFill/>
            <a:miter lim="800000"/>
            <a:headEnd/>
            <a:tailEnd/>
          </a:ln>
        </p:spPr>
      </p:pic>
      <p:pic>
        <p:nvPicPr>
          <p:cNvPr id="1031" name="Picture 7"/>
          <p:cNvPicPr>
            <a:picLocks noChangeAspect="1" noChangeArrowheads="1"/>
          </p:cNvPicPr>
          <p:nvPr/>
        </p:nvPicPr>
        <p:blipFill>
          <a:blip r:embed="rId4" cstate="print"/>
          <a:srcRect/>
          <a:stretch>
            <a:fillRect/>
          </a:stretch>
        </p:blipFill>
        <p:spPr bwMode="auto">
          <a:xfrm>
            <a:off x="209242" y="2173556"/>
            <a:ext cx="1647825" cy="1085850"/>
          </a:xfrm>
          <a:prstGeom prst="rect">
            <a:avLst/>
          </a:prstGeom>
          <a:noFill/>
          <a:ln w="9525">
            <a:noFill/>
            <a:miter lim="800000"/>
            <a:headEnd/>
            <a:tailEnd/>
          </a:ln>
        </p:spPr>
      </p:pic>
      <p:pic>
        <p:nvPicPr>
          <p:cNvPr id="1032" name="Picture 8"/>
          <p:cNvPicPr>
            <a:picLocks noChangeAspect="1" noChangeArrowheads="1"/>
          </p:cNvPicPr>
          <p:nvPr/>
        </p:nvPicPr>
        <p:blipFill>
          <a:blip r:embed="rId5" cstate="print"/>
          <a:srcRect/>
          <a:stretch>
            <a:fillRect/>
          </a:stretch>
        </p:blipFill>
        <p:spPr bwMode="auto">
          <a:xfrm>
            <a:off x="1968892" y="2183328"/>
            <a:ext cx="1857375" cy="876300"/>
          </a:xfrm>
          <a:prstGeom prst="rect">
            <a:avLst/>
          </a:prstGeom>
          <a:noFill/>
          <a:ln w="9525">
            <a:noFill/>
            <a:miter lim="800000"/>
            <a:headEnd/>
            <a:tailEnd/>
          </a:ln>
        </p:spPr>
      </p:pic>
      <p:sp>
        <p:nvSpPr>
          <p:cNvPr id="15" name="CasellaDiTesto 14"/>
          <p:cNvSpPr txBox="1"/>
          <p:nvPr/>
        </p:nvSpPr>
        <p:spPr>
          <a:xfrm>
            <a:off x="0" y="0"/>
            <a:ext cx="9144000" cy="923330"/>
          </a:xfrm>
          <a:prstGeom prst="rect">
            <a:avLst/>
          </a:prstGeom>
          <a:noFill/>
        </p:spPr>
        <p:txBody>
          <a:bodyPr wrap="square" rtlCol="0">
            <a:spAutoFit/>
          </a:bodyPr>
          <a:lstStyle/>
          <a:p>
            <a:pPr>
              <a:buFont typeface="Arial" pitchFamily="34" charset="0"/>
              <a:buChar char="•"/>
            </a:pPr>
            <a:r>
              <a:rPr lang="it-IT" i="1" dirty="0" smtClean="0"/>
              <a:t>gruppo</a:t>
            </a:r>
            <a:r>
              <a:rPr lang="it-IT" dirty="0" smtClean="0"/>
              <a:t> </a:t>
            </a:r>
            <a:r>
              <a:rPr lang="it-IT" b="1" dirty="0" smtClean="0"/>
              <a:t>Crea elemento grafico</a:t>
            </a:r>
            <a:r>
              <a:rPr lang="it-IT" dirty="0" smtClean="0"/>
              <a:t> </a:t>
            </a:r>
            <a:r>
              <a:rPr lang="it-IT" dirty="0" smtClean="0">
                <a:sym typeface="Symbol"/>
              </a:rPr>
              <a:t> contiene i comandi per organizzare la struttura dell’oggetto. Le voci attive variano in base alla selezione all’interno dell’oggetto e alla tipologia di oggetto </a:t>
            </a:r>
            <a:r>
              <a:rPr lang="it-IT" dirty="0" err="1" smtClean="0">
                <a:sym typeface="Symbol"/>
              </a:rPr>
              <a:t>SmartArt</a:t>
            </a:r>
            <a:r>
              <a:rPr lang="it-IT" dirty="0" smtClean="0">
                <a:sym typeface="Symbol"/>
              </a:rPr>
              <a:t>.</a:t>
            </a:r>
            <a:endParaRPr lang="it-IT" i="1" dirty="0"/>
          </a:p>
        </p:txBody>
      </p:sp>
      <p:sp>
        <p:nvSpPr>
          <p:cNvPr id="17" name="Rettangolo 16"/>
          <p:cNvSpPr/>
          <p:nvPr/>
        </p:nvSpPr>
        <p:spPr>
          <a:xfrm>
            <a:off x="201895" y="1045018"/>
            <a:ext cx="605627" cy="724405"/>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2 18"/>
          <p:cNvCxnSpPr/>
          <p:nvPr/>
        </p:nvCxnSpPr>
        <p:spPr>
          <a:xfrm>
            <a:off x="498764" y="1733797"/>
            <a:ext cx="0" cy="451263"/>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Rettangolo 19"/>
          <p:cNvSpPr/>
          <p:nvPr/>
        </p:nvSpPr>
        <p:spPr>
          <a:xfrm>
            <a:off x="795662" y="1484406"/>
            <a:ext cx="1033138" cy="249392"/>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1" name="Connettore 2 20"/>
          <p:cNvCxnSpPr/>
          <p:nvPr/>
        </p:nvCxnSpPr>
        <p:spPr>
          <a:xfrm>
            <a:off x="1282535" y="1745672"/>
            <a:ext cx="712520" cy="451263"/>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033" name="Picture 9"/>
          <p:cNvPicPr>
            <a:picLocks noChangeAspect="1" noChangeArrowheads="1"/>
          </p:cNvPicPr>
          <p:nvPr/>
        </p:nvPicPr>
        <p:blipFill>
          <a:blip r:embed="rId6" cstate="print"/>
          <a:srcRect l="35931" t="49316" r="21212" b="23255"/>
          <a:stretch>
            <a:fillRect/>
          </a:stretch>
        </p:blipFill>
        <p:spPr bwMode="auto">
          <a:xfrm>
            <a:off x="4191985" y="1033155"/>
            <a:ext cx="4892634" cy="1957054"/>
          </a:xfrm>
          <a:prstGeom prst="rect">
            <a:avLst/>
          </a:prstGeom>
          <a:noFill/>
          <a:ln w="9525">
            <a:noFill/>
            <a:miter lim="800000"/>
            <a:headEnd/>
            <a:tailEnd/>
          </a:ln>
        </p:spPr>
      </p:pic>
      <p:sp>
        <p:nvSpPr>
          <p:cNvPr id="25" name="Ovale 24"/>
          <p:cNvSpPr/>
          <p:nvPr/>
        </p:nvSpPr>
        <p:spPr>
          <a:xfrm>
            <a:off x="1864426" y="2576945"/>
            <a:ext cx="1520041" cy="249382"/>
          </a:xfrm>
          <a:prstGeom prst="ellipse">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p:cNvSpPr/>
          <p:nvPr/>
        </p:nvSpPr>
        <p:spPr>
          <a:xfrm>
            <a:off x="1864426" y="2113807"/>
            <a:ext cx="1520041" cy="356260"/>
          </a:xfrm>
          <a:prstGeom prst="ellipse">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8" name="Connettore 2 27"/>
          <p:cNvCxnSpPr>
            <a:stCxn id="26" idx="6"/>
          </p:cNvCxnSpPr>
          <p:nvPr/>
        </p:nvCxnSpPr>
        <p:spPr>
          <a:xfrm flipV="1">
            <a:off x="3384467" y="1341912"/>
            <a:ext cx="3206338" cy="950025"/>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9" name="Connettore 2 28"/>
          <p:cNvCxnSpPr>
            <a:stCxn id="25" idx="6"/>
            <a:endCxn id="34" idx="1"/>
          </p:cNvCxnSpPr>
          <p:nvPr/>
        </p:nvCxnSpPr>
        <p:spPr>
          <a:xfrm flipV="1">
            <a:off x="3384467" y="2255321"/>
            <a:ext cx="2871846" cy="446315"/>
          </a:xfrm>
          <a:prstGeom prst="straightConnector1">
            <a:avLst/>
          </a:prstGeom>
          <a:ln w="190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32" name="Rettangolo 31"/>
          <p:cNvSpPr/>
          <p:nvPr/>
        </p:nvSpPr>
        <p:spPr>
          <a:xfrm>
            <a:off x="6602675" y="1009402"/>
            <a:ext cx="1828800" cy="997528"/>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Rettangolo 33"/>
          <p:cNvSpPr/>
          <p:nvPr/>
        </p:nvSpPr>
        <p:spPr>
          <a:xfrm>
            <a:off x="6256313" y="1494310"/>
            <a:ext cx="1142010" cy="1522021"/>
          </a:xfrm>
          <a:prstGeom prst="rect">
            <a:avLst/>
          </a:prstGeom>
          <a:no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1" name="CasellaDiTesto 50"/>
          <p:cNvSpPr txBox="1"/>
          <p:nvPr/>
        </p:nvSpPr>
        <p:spPr>
          <a:xfrm>
            <a:off x="1" y="3574473"/>
            <a:ext cx="9144000" cy="2308324"/>
          </a:xfrm>
          <a:prstGeom prst="rect">
            <a:avLst/>
          </a:prstGeom>
          <a:noFill/>
        </p:spPr>
        <p:txBody>
          <a:bodyPr wrap="square" rtlCol="0">
            <a:spAutoFit/>
          </a:bodyPr>
          <a:lstStyle/>
          <a:p>
            <a:pPr algn="just"/>
            <a:r>
              <a:rPr lang="it-IT" b="1" dirty="0" smtClean="0"/>
              <a:t>Aggiungi forma</a:t>
            </a:r>
            <a:r>
              <a:rPr lang="it-IT" dirty="0" smtClean="0"/>
              <a:t> consente di aggiungere forme i differenti posizioni all’interno dell’oggetto (Aggiungi Assistente è disponibile solo per gli organigrammi). </a:t>
            </a:r>
          </a:p>
          <a:p>
            <a:pPr algn="just"/>
            <a:r>
              <a:rPr lang="it-IT" b="1" dirty="0" smtClean="0"/>
              <a:t>Layout</a:t>
            </a:r>
            <a:r>
              <a:rPr lang="it-IT" dirty="0" smtClean="0"/>
              <a:t>, disponibile solo per gli organigrammi, permette la modifica del layout delle parti dell’oggetto. </a:t>
            </a:r>
          </a:p>
          <a:p>
            <a:pPr algn="just"/>
            <a:r>
              <a:rPr lang="it-IT" b="1" dirty="0" smtClean="0"/>
              <a:t>Da destra a sinistra</a:t>
            </a:r>
            <a:r>
              <a:rPr lang="it-IT" dirty="0" smtClean="0"/>
              <a:t> inverte la posizione del layout.</a:t>
            </a:r>
          </a:p>
          <a:p>
            <a:pPr algn="just"/>
            <a:r>
              <a:rPr lang="it-IT" b="1" dirty="0" smtClean="0"/>
              <a:t>Alza/abbassa di livello </a:t>
            </a:r>
            <a:r>
              <a:rPr lang="it-IT" dirty="0" smtClean="0"/>
              <a:t> alza/abbassa il livello della forma o  del punto elenco selezionato.</a:t>
            </a:r>
          </a:p>
          <a:p>
            <a:pPr algn="just"/>
            <a:r>
              <a:rPr lang="it-IT" b="1" dirty="0" smtClean="0"/>
              <a:t>Riquadro di testo</a:t>
            </a:r>
            <a:r>
              <a:rPr lang="it-IT" dirty="0" smtClean="0"/>
              <a:t> mostra/nasconde il riquadro di testo.</a:t>
            </a:r>
          </a:p>
          <a:p>
            <a:pPr algn="just"/>
            <a:endParaRPr lang="it-IT"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2" cstate="print"/>
          <a:srcRect r="866" b="83881"/>
          <a:stretch>
            <a:fillRect/>
          </a:stretch>
        </p:blipFill>
        <p:spPr bwMode="auto">
          <a:xfrm>
            <a:off x="-1042" y="0"/>
            <a:ext cx="9145042" cy="902524"/>
          </a:xfrm>
          <a:prstGeom prst="rect">
            <a:avLst/>
          </a:prstGeom>
          <a:noFill/>
          <a:ln w="9525">
            <a:noFill/>
            <a:miter lim="800000"/>
            <a:headEnd/>
            <a:tailEnd/>
          </a:ln>
        </p:spPr>
      </p:pic>
      <p:sp>
        <p:nvSpPr>
          <p:cNvPr id="5" name="Rettangolo 4"/>
          <p:cNvSpPr/>
          <p:nvPr/>
        </p:nvSpPr>
        <p:spPr>
          <a:xfrm>
            <a:off x="0" y="976298"/>
            <a:ext cx="9143999" cy="2308324"/>
          </a:xfrm>
          <a:prstGeom prst="rect">
            <a:avLst/>
          </a:prstGeom>
        </p:spPr>
        <p:txBody>
          <a:bodyPr wrap="square">
            <a:spAutoFit/>
          </a:bodyPr>
          <a:lstStyle/>
          <a:p>
            <a:pPr algn="just"/>
            <a:r>
              <a:rPr lang="it-IT" i="1" dirty="0" smtClean="0"/>
              <a:t>scheda contestuale </a:t>
            </a:r>
            <a:r>
              <a:rPr lang="it-IT" b="1" dirty="0" smtClean="0"/>
              <a:t>Strumenti </a:t>
            </a:r>
            <a:r>
              <a:rPr lang="it-IT" b="1" dirty="0" err="1" smtClean="0"/>
              <a:t>SmartArt</a:t>
            </a:r>
            <a:r>
              <a:rPr lang="it-IT" dirty="0" smtClean="0"/>
              <a:t> </a:t>
            </a:r>
            <a:r>
              <a:rPr lang="it-IT" dirty="0" smtClean="0">
                <a:sym typeface="Symbol"/>
              </a:rPr>
              <a:t> </a:t>
            </a:r>
            <a:r>
              <a:rPr lang="it-IT" i="1" dirty="0" smtClean="0">
                <a:sym typeface="Symbol"/>
              </a:rPr>
              <a:t>scheda </a:t>
            </a:r>
            <a:r>
              <a:rPr lang="it-IT" b="1" dirty="0" smtClean="0">
                <a:sym typeface="Symbol"/>
              </a:rPr>
              <a:t>Formato</a:t>
            </a:r>
            <a:r>
              <a:rPr lang="it-IT" dirty="0" smtClean="0">
                <a:sym typeface="Symbol"/>
              </a:rPr>
              <a:t>  contiene i comandi utili alla formattazione dell’oggetto e delle sue forme</a:t>
            </a:r>
          </a:p>
          <a:p>
            <a:pPr marL="342900" indent="-342900" algn="just">
              <a:buFont typeface="+mj-lt"/>
              <a:buAutoNum type="arabicPeriod"/>
            </a:pPr>
            <a:r>
              <a:rPr lang="it-IT" i="1" dirty="0" smtClean="0">
                <a:sym typeface="Symbol"/>
              </a:rPr>
              <a:t>gruppo</a:t>
            </a:r>
            <a:r>
              <a:rPr lang="it-IT" dirty="0" smtClean="0">
                <a:sym typeface="Symbol"/>
              </a:rPr>
              <a:t> </a:t>
            </a:r>
            <a:r>
              <a:rPr lang="it-IT" b="1" dirty="0" smtClean="0">
                <a:sym typeface="Symbol"/>
              </a:rPr>
              <a:t>Stili forma </a:t>
            </a:r>
            <a:r>
              <a:rPr lang="it-IT" dirty="0" smtClean="0">
                <a:sym typeface="Symbol"/>
              </a:rPr>
              <a:t> permette di selezionare ed applicare stili forma </a:t>
            </a:r>
            <a:r>
              <a:rPr lang="it-IT" dirty="0" err="1" smtClean="0">
                <a:sym typeface="Symbol"/>
              </a:rPr>
              <a:t>pre-impostati</a:t>
            </a:r>
            <a:r>
              <a:rPr lang="it-IT" dirty="0" smtClean="0">
                <a:sym typeface="Symbol"/>
              </a:rPr>
              <a:t> e di modificarne riempimento, contorno (colore, spessore, linea) ed effetti (ombreggiatura, riflesso, …) dell’oggetto </a:t>
            </a:r>
            <a:r>
              <a:rPr lang="it-IT" dirty="0" err="1" smtClean="0">
                <a:sym typeface="Symbol"/>
              </a:rPr>
              <a:t>SmartArt</a:t>
            </a:r>
            <a:r>
              <a:rPr lang="it-IT" dirty="0" smtClean="0">
                <a:sym typeface="Symbol"/>
              </a:rPr>
              <a:t> o della forma selezionata</a:t>
            </a:r>
            <a:endParaRPr lang="it-IT" dirty="0" smtClean="0"/>
          </a:p>
          <a:p>
            <a:pPr marL="342900" indent="-342900" algn="just">
              <a:buFont typeface="+mj-lt"/>
              <a:buAutoNum type="arabicPeriod"/>
            </a:pPr>
            <a:r>
              <a:rPr lang="it-IT" i="1" dirty="0" smtClean="0">
                <a:sym typeface="Symbol"/>
              </a:rPr>
              <a:t>gruppo</a:t>
            </a:r>
            <a:r>
              <a:rPr lang="it-IT" dirty="0" smtClean="0">
                <a:sym typeface="Symbol"/>
              </a:rPr>
              <a:t> </a:t>
            </a:r>
            <a:r>
              <a:rPr lang="it-IT" b="1" dirty="0" err="1" smtClean="0">
                <a:sym typeface="Symbol"/>
              </a:rPr>
              <a:t>WordArt</a:t>
            </a:r>
            <a:r>
              <a:rPr lang="it-IT" b="1" dirty="0" smtClean="0">
                <a:sym typeface="Symbol"/>
              </a:rPr>
              <a:t> </a:t>
            </a:r>
            <a:r>
              <a:rPr lang="it-IT" dirty="0" smtClean="0">
                <a:sym typeface="Symbol"/>
              </a:rPr>
              <a:t> permette di applicare/modificare le formattazioni al testo </a:t>
            </a:r>
            <a:r>
              <a:rPr lang="it-IT" dirty="0" err="1" smtClean="0">
                <a:sym typeface="Symbol"/>
              </a:rPr>
              <a:t>WordArt</a:t>
            </a:r>
            <a:r>
              <a:rPr lang="it-IT" dirty="0" smtClean="0">
                <a:sym typeface="Symbol"/>
              </a:rPr>
              <a:t> contenuto nella forma</a:t>
            </a:r>
          </a:p>
          <a:p>
            <a:pPr marL="342900" indent="-342900" algn="just">
              <a:buFont typeface="+mj-lt"/>
              <a:buAutoNum type="arabicPeriod"/>
            </a:pPr>
            <a:r>
              <a:rPr lang="it-IT" i="1" dirty="0" smtClean="0">
                <a:sym typeface="Symbol"/>
              </a:rPr>
              <a:t>gruppo</a:t>
            </a:r>
            <a:r>
              <a:rPr lang="it-IT" dirty="0" smtClean="0">
                <a:sym typeface="Symbol"/>
              </a:rPr>
              <a:t> </a:t>
            </a:r>
            <a:r>
              <a:rPr lang="it-IT" b="1" dirty="0" smtClean="0">
                <a:sym typeface="Symbol"/>
              </a:rPr>
              <a:t>Forme </a:t>
            </a:r>
            <a:r>
              <a:rPr lang="it-IT" dirty="0" smtClean="0">
                <a:sym typeface="Symbol"/>
              </a:rPr>
              <a:t> consente di cambiare la forma selezionata e di ingrandirla/rimpicciolirla</a:t>
            </a:r>
            <a:endParaRPr lang="it-IT" b="1" dirty="0"/>
          </a:p>
        </p:txBody>
      </p:sp>
      <p:sp>
        <p:nvSpPr>
          <p:cNvPr id="6" name="CasellaDiTesto 5"/>
          <p:cNvSpPr txBox="1"/>
          <p:nvPr/>
        </p:nvSpPr>
        <p:spPr>
          <a:xfrm>
            <a:off x="-1" y="4126677"/>
            <a:ext cx="4168239" cy="1200329"/>
          </a:xfrm>
          <a:prstGeom prst="rect">
            <a:avLst/>
          </a:prstGeom>
          <a:noFill/>
        </p:spPr>
        <p:txBody>
          <a:bodyPr wrap="square" rtlCol="0">
            <a:spAutoFit/>
          </a:bodyPr>
          <a:lstStyle/>
          <a:p>
            <a:pPr algn="just"/>
            <a:r>
              <a:rPr lang="it-IT" u="sng" dirty="0" smtClean="0"/>
              <a:t>NOTA</a:t>
            </a:r>
            <a:r>
              <a:rPr lang="it-IT" dirty="0" smtClean="0"/>
              <a:t>: ogni forma dell’oggetto </a:t>
            </a:r>
            <a:r>
              <a:rPr lang="it-IT" dirty="0" err="1" smtClean="0"/>
              <a:t>SmartArt</a:t>
            </a:r>
            <a:r>
              <a:rPr lang="it-IT" dirty="0" smtClean="0"/>
              <a:t> può essere formattata indipendentemente dalle altre: è possibile modificarne, la forma, i colori, la rotazione, la posizione, …</a:t>
            </a:r>
            <a:endParaRPr lang="it-IT" dirty="0"/>
          </a:p>
        </p:txBody>
      </p:sp>
      <p:graphicFrame>
        <p:nvGraphicFramePr>
          <p:cNvPr id="7" name="Diagramma 6"/>
          <p:cNvGraphicFramePr/>
          <p:nvPr/>
        </p:nvGraphicFramePr>
        <p:xfrm>
          <a:off x="4184076" y="3461660"/>
          <a:ext cx="4841174" cy="31350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4013858" y="144619"/>
            <a:ext cx="4954979" cy="3073040"/>
          </a:xfrm>
          <a:prstGeom prst="rect">
            <a:avLst/>
          </a:prstGeom>
          <a:noFill/>
          <a:ln w="9525">
            <a:noFill/>
            <a:miter lim="800000"/>
            <a:headEnd/>
            <a:tailEnd/>
          </a:ln>
        </p:spPr>
      </p:pic>
      <p:sp>
        <p:nvSpPr>
          <p:cNvPr id="2" name="Rettangolo 1"/>
          <p:cNvSpPr/>
          <p:nvPr/>
        </p:nvSpPr>
        <p:spPr>
          <a:xfrm>
            <a:off x="0" y="0"/>
            <a:ext cx="869725" cy="369332"/>
          </a:xfrm>
          <a:prstGeom prst="rect">
            <a:avLst/>
          </a:prstGeom>
        </p:spPr>
        <p:txBody>
          <a:bodyPr wrap="none">
            <a:spAutoFit/>
          </a:bodyPr>
          <a:lstStyle/>
          <a:p>
            <a:r>
              <a:rPr lang="it-IT" b="1" u="sng" dirty="0" smtClean="0"/>
              <a:t>Grafico</a:t>
            </a:r>
            <a:endParaRPr lang="it-IT" b="1" u="sng" dirty="0"/>
          </a:p>
        </p:txBody>
      </p:sp>
      <p:pic>
        <p:nvPicPr>
          <p:cNvPr id="3" name="Picture 2"/>
          <p:cNvPicPr>
            <a:picLocks noChangeAspect="1" noChangeArrowheads="1"/>
          </p:cNvPicPr>
          <p:nvPr/>
        </p:nvPicPr>
        <p:blipFill>
          <a:blip r:embed="rId3" cstate="print"/>
          <a:srcRect l="3636" t="5849" r="76624" b="84023"/>
          <a:stretch>
            <a:fillRect/>
          </a:stretch>
        </p:blipFill>
        <p:spPr bwMode="auto">
          <a:xfrm>
            <a:off x="166254" y="510638"/>
            <a:ext cx="2707574" cy="843148"/>
          </a:xfrm>
          <a:prstGeom prst="rect">
            <a:avLst/>
          </a:prstGeom>
          <a:noFill/>
          <a:ln w="9525">
            <a:noFill/>
            <a:miter lim="800000"/>
            <a:headEnd/>
            <a:tailEnd/>
          </a:ln>
        </p:spPr>
      </p:pic>
      <p:sp>
        <p:nvSpPr>
          <p:cNvPr id="4" name="Ovale 3"/>
          <p:cNvSpPr/>
          <p:nvPr/>
        </p:nvSpPr>
        <p:spPr>
          <a:xfrm>
            <a:off x="2291941" y="510639"/>
            <a:ext cx="653142" cy="80752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6" name="Connettore 2 5"/>
          <p:cNvCxnSpPr>
            <a:stCxn id="4" idx="6"/>
          </p:cNvCxnSpPr>
          <p:nvPr/>
        </p:nvCxnSpPr>
        <p:spPr>
          <a:xfrm>
            <a:off x="2945083" y="914400"/>
            <a:ext cx="1068777" cy="1187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a:blip r:embed="rId4" cstate="print"/>
          <a:srcRect b="2997"/>
          <a:stretch>
            <a:fillRect/>
          </a:stretch>
        </p:blipFill>
        <p:spPr bwMode="auto">
          <a:xfrm>
            <a:off x="201881" y="3230088"/>
            <a:ext cx="5984029" cy="3627912"/>
          </a:xfrm>
          <a:prstGeom prst="rect">
            <a:avLst/>
          </a:prstGeom>
          <a:noFill/>
          <a:ln w="9525">
            <a:noFill/>
            <a:miter lim="800000"/>
            <a:headEnd/>
            <a:tailEnd/>
          </a:ln>
        </p:spPr>
      </p:pic>
      <p:sp>
        <p:nvSpPr>
          <p:cNvPr id="12" name="Ovale 11"/>
          <p:cNvSpPr/>
          <p:nvPr/>
        </p:nvSpPr>
        <p:spPr>
          <a:xfrm>
            <a:off x="7588336" y="2861955"/>
            <a:ext cx="653142" cy="3800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Ovale 14"/>
          <p:cNvSpPr/>
          <p:nvPr/>
        </p:nvSpPr>
        <p:spPr>
          <a:xfrm>
            <a:off x="6412679" y="2446319"/>
            <a:ext cx="653142" cy="4512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6" name="Connettore 2 15"/>
          <p:cNvCxnSpPr>
            <a:stCxn id="15" idx="6"/>
            <a:endCxn id="12" idx="2"/>
          </p:cNvCxnSpPr>
          <p:nvPr/>
        </p:nvCxnSpPr>
        <p:spPr>
          <a:xfrm>
            <a:off x="7065821" y="2671949"/>
            <a:ext cx="522515" cy="38001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Connettore 2 18"/>
          <p:cNvCxnSpPr>
            <a:stCxn id="12" idx="4"/>
          </p:cNvCxnSpPr>
          <p:nvPr/>
        </p:nvCxnSpPr>
        <p:spPr>
          <a:xfrm flipH="1">
            <a:off x="6210795" y="3241965"/>
            <a:ext cx="1704112" cy="8075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 name="Rettangolo 21"/>
          <p:cNvSpPr/>
          <p:nvPr/>
        </p:nvSpPr>
        <p:spPr>
          <a:xfrm>
            <a:off x="6323611" y="3905485"/>
            <a:ext cx="2820389" cy="1077218"/>
          </a:xfrm>
          <a:prstGeom prst="rect">
            <a:avLst/>
          </a:prstGeom>
        </p:spPr>
        <p:txBody>
          <a:bodyPr wrap="square">
            <a:spAutoFit/>
          </a:bodyPr>
          <a:lstStyle/>
          <a:p>
            <a:pPr algn="just"/>
            <a:r>
              <a:rPr lang="it-IT" sz="1600" dirty="0" smtClean="0"/>
              <a:t>Office Excel 2007 viene aperto in una finestra divisa e vengono visualizzati dati di esempio in un foglio di lavoro.</a:t>
            </a:r>
            <a:endParaRPr lang="it-IT" sz="16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r="-87" b="83595"/>
          <a:stretch>
            <a:fillRect/>
          </a:stretch>
        </p:blipFill>
        <p:spPr bwMode="auto">
          <a:xfrm>
            <a:off x="0" y="3211083"/>
            <a:ext cx="9144000" cy="909654"/>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b="83738"/>
          <a:stretch>
            <a:fillRect/>
          </a:stretch>
        </p:blipFill>
        <p:spPr bwMode="auto">
          <a:xfrm>
            <a:off x="11874" y="1016743"/>
            <a:ext cx="9144001" cy="902526"/>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b="83738"/>
          <a:stretch>
            <a:fillRect/>
          </a:stretch>
        </p:blipFill>
        <p:spPr bwMode="auto">
          <a:xfrm>
            <a:off x="0" y="2136386"/>
            <a:ext cx="9155875" cy="903697"/>
          </a:xfrm>
          <a:prstGeom prst="rect">
            <a:avLst/>
          </a:prstGeom>
          <a:noFill/>
          <a:ln w="9525">
            <a:noFill/>
            <a:miter lim="800000"/>
            <a:headEnd/>
            <a:tailEnd/>
          </a:ln>
        </p:spPr>
      </p:pic>
      <p:sp>
        <p:nvSpPr>
          <p:cNvPr id="5" name="Rettangolo 4"/>
          <p:cNvSpPr/>
          <p:nvPr/>
        </p:nvSpPr>
        <p:spPr>
          <a:xfrm>
            <a:off x="0" y="0"/>
            <a:ext cx="9144000" cy="923330"/>
          </a:xfrm>
          <a:prstGeom prst="rect">
            <a:avLst/>
          </a:prstGeom>
        </p:spPr>
        <p:txBody>
          <a:bodyPr wrap="square">
            <a:spAutoFit/>
          </a:bodyPr>
          <a:lstStyle/>
          <a:p>
            <a:pPr algn="just"/>
            <a:r>
              <a:rPr lang="it-IT" dirty="0" smtClean="0"/>
              <a:t>Selezionando un oggetto </a:t>
            </a:r>
            <a:r>
              <a:rPr lang="it-IT" b="1" dirty="0" smtClean="0"/>
              <a:t>Grafico </a:t>
            </a:r>
            <a:r>
              <a:rPr lang="it-IT" dirty="0" smtClean="0"/>
              <a:t>appare la </a:t>
            </a:r>
            <a:r>
              <a:rPr lang="it-IT" i="1" dirty="0" smtClean="0"/>
              <a:t>scheda contestuale </a:t>
            </a:r>
            <a:r>
              <a:rPr lang="it-IT" b="1" dirty="0" smtClean="0"/>
              <a:t>Strumenti Grafico</a:t>
            </a:r>
            <a:r>
              <a:rPr lang="it-IT" dirty="0" smtClean="0"/>
              <a:t> </a:t>
            </a:r>
            <a:r>
              <a:rPr lang="it-IT" dirty="0" smtClean="0">
                <a:sym typeface="Symbol"/>
              </a:rPr>
              <a:t>con </a:t>
            </a:r>
            <a:r>
              <a:rPr lang="it-IT" i="1" dirty="0" smtClean="0">
                <a:sym typeface="Symbol"/>
              </a:rPr>
              <a:t>scheda </a:t>
            </a:r>
            <a:r>
              <a:rPr lang="it-IT" b="1" dirty="0" smtClean="0">
                <a:sym typeface="Symbol"/>
              </a:rPr>
              <a:t>Progettazione</a:t>
            </a:r>
            <a:r>
              <a:rPr lang="it-IT" dirty="0" smtClean="0">
                <a:sym typeface="Symbol"/>
              </a:rPr>
              <a:t>, </a:t>
            </a:r>
            <a:r>
              <a:rPr lang="it-IT" i="1" dirty="0" smtClean="0">
                <a:sym typeface="Symbol"/>
              </a:rPr>
              <a:t>scheda </a:t>
            </a:r>
            <a:r>
              <a:rPr lang="it-IT" b="1" dirty="0" smtClean="0">
                <a:sym typeface="Symbol"/>
              </a:rPr>
              <a:t>Layout</a:t>
            </a:r>
            <a:r>
              <a:rPr lang="it-IT" dirty="0" smtClean="0">
                <a:sym typeface="Symbol"/>
              </a:rPr>
              <a:t> e </a:t>
            </a:r>
            <a:r>
              <a:rPr lang="it-IT" i="1" dirty="0" smtClean="0">
                <a:sym typeface="Symbol"/>
              </a:rPr>
              <a:t>scheda</a:t>
            </a:r>
            <a:r>
              <a:rPr lang="it-IT" dirty="0" smtClean="0">
                <a:sym typeface="Symbol"/>
              </a:rPr>
              <a:t> </a:t>
            </a:r>
            <a:r>
              <a:rPr lang="it-IT" b="1" dirty="0" smtClean="0">
                <a:sym typeface="Symbol"/>
              </a:rPr>
              <a:t>Formato</a:t>
            </a:r>
            <a:r>
              <a:rPr lang="it-IT" dirty="0" smtClean="0">
                <a:sym typeface="Symbol"/>
              </a:rPr>
              <a:t>: contengono i comandi propri di Excel che si trovano sulle omonime schede all’interno dell’applicativo.</a:t>
            </a:r>
          </a:p>
        </p:txBody>
      </p:sp>
      <p:sp>
        <p:nvSpPr>
          <p:cNvPr id="6" name="Ovale 5"/>
          <p:cNvSpPr/>
          <p:nvPr/>
        </p:nvSpPr>
        <p:spPr>
          <a:xfrm>
            <a:off x="1626919" y="3526972"/>
            <a:ext cx="522515" cy="47501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7" name="Connettore 2 6"/>
          <p:cNvCxnSpPr>
            <a:stCxn id="6" idx="4"/>
          </p:cNvCxnSpPr>
          <p:nvPr/>
        </p:nvCxnSpPr>
        <p:spPr>
          <a:xfrm flipH="1">
            <a:off x="1876301" y="4001983"/>
            <a:ext cx="11876" cy="7243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1033153" y="4702629"/>
            <a:ext cx="7813964" cy="1200329"/>
          </a:xfrm>
          <a:prstGeom prst="rect">
            <a:avLst/>
          </a:prstGeom>
          <a:noFill/>
        </p:spPr>
        <p:txBody>
          <a:bodyPr wrap="square" rtlCol="0">
            <a:spAutoFit/>
          </a:bodyPr>
          <a:lstStyle/>
          <a:p>
            <a:pPr algn="just"/>
            <a:r>
              <a:rPr lang="it-IT" dirty="0" smtClean="0"/>
              <a:t>Apre Excel in una finestra divisa e visualizza il foglio di lavoro da modificare.</a:t>
            </a:r>
          </a:p>
          <a:p>
            <a:pPr algn="just"/>
            <a:r>
              <a:rPr lang="it-IT" dirty="0" smtClean="0"/>
              <a:t>Se il grafico è collegato, occorre salvare il foglio di lavoro dopo aver apportato le modifiche. Se il grafico è incorporato i dati vengono salvati automaticamente in PowerPoint.</a:t>
            </a:r>
            <a:endParaRPr lang="it-IT"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32381" t="5706" r="40952" b="84023"/>
          <a:stretch>
            <a:fillRect/>
          </a:stretch>
        </p:blipFill>
        <p:spPr bwMode="auto">
          <a:xfrm>
            <a:off x="142504" y="475019"/>
            <a:ext cx="3657600" cy="855023"/>
          </a:xfrm>
          <a:prstGeom prst="rect">
            <a:avLst/>
          </a:prstGeom>
          <a:noFill/>
          <a:ln w="9525">
            <a:noFill/>
            <a:miter lim="800000"/>
            <a:headEnd/>
            <a:tailEnd/>
          </a:ln>
        </p:spPr>
      </p:pic>
      <p:sp>
        <p:nvSpPr>
          <p:cNvPr id="4" name="Rettangolo 3"/>
          <p:cNvSpPr/>
          <p:nvPr/>
        </p:nvSpPr>
        <p:spPr>
          <a:xfrm>
            <a:off x="0" y="0"/>
            <a:ext cx="1622945" cy="369332"/>
          </a:xfrm>
          <a:prstGeom prst="rect">
            <a:avLst/>
          </a:prstGeom>
        </p:spPr>
        <p:txBody>
          <a:bodyPr wrap="none">
            <a:spAutoFit/>
          </a:bodyPr>
          <a:lstStyle/>
          <a:p>
            <a:r>
              <a:rPr lang="it-IT" b="1" u="sng" dirty="0" smtClean="0"/>
              <a:t>Caselle di testo</a:t>
            </a:r>
            <a:endParaRPr lang="it-IT" b="1" u="sng" dirty="0"/>
          </a:p>
        </p:txBody>
      </p:sp>
      <p:sp>
        <p:nvSpPr>
          <p:cNvPr id="6" name="Ovale 5"/>
          <p:cNvSpPr/>
          <p:nvPr/>
        </p:nvSpPr>
        <p:spPr>
          <a:xfrm>
            <a:off x="154379" y="463138"/>
            <a:ext cx="522515" cy="8550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0" name="Rettangolo 9"/>
          <p:cNvSpPr/>
          <p:nvPr/>
        </p:nvSpPr>
        <p:spPr>
          <a:xfrm>
            <a:off x="3883231" y="331016"/>
            <a:ext cx="5260769" cy="1477328"/>
          </a:xfrm>
          <a:prstGeom prst="rect">
            <a:avLst/>
          </a:prstGeom>
        </p:spPr>
        <p:txBody>
          <a:bodyPr wrap="square">
            <a:spAutoFit/>
          </a:bodyPr>
          <a:lstStyle/>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Testo </a:t>
            </a:r>
            <a:r>
              <a:rPr lang="it-IT" dirty="0" smtClean="0">
                <a:sym typeface="Symbol"/>
              </a:rPr>
              <a:t> </a:t>
            </a:r>
            <a:r>
              <a:rPr lang="it-IT" b="1" dirty="0" smtClean="0">
                <a:sym typeface="Symbol"/>
              </a:rPr>
              <a:t>Casella di testo </a:t>
            </a:r>
            <a:r>
              <a:rPr lang="it-IT" dirty="0" smtClean="0">
                <a:sym typeface="Symbol"/>
              </a:rPr>
              <a:t> il puntatore cambia forma  cliccare sulla diapositiva per inserire una casella che si ridimensiona orizzontalmente automaticamente, oppure cliccare e trascinare per dimensionare la casella</a:t>
            </a:r>
          </a:p>
        </p:txBody>
      </p:sp>
      <p:sp>
        <p:nvSpPr>
          <p:cNvPr id="11" name="Rettangolo 10"/>
          <p:cNvSpPr/>
          <p:nvPr/>
        </p:nvSpPr>
        <p:spPr>
          <a:xfrm>
            <a:off x="0" y="1781298"/>
            <a:ext cx="9144000" cy="646331"/>
          </a:xfrm>
          <a:prstGeom prst="rect">
            <a:avLst/>
          </a:prstGeom>
        </p:spPr>
        <p:txBody>
          <a:bodyPr wrap="square">
            <a:spAutoFit/>
          </a:bodyPr>
          <a:lstStyle/>
          <a:p>
            <a:pPr algn="just"/>
            <a:r>
              <a:rPr lang="it-IT" dirty="0" smtClean="0"/>
              <a:t>Selezionando una </a:t>
            </a:r>
            <a:r>
              <a:rPr lang="it-IT" b="1" dirty="0" smtClean="0"/>
              <a:t>Casella di testo </a:t>
            </a:r>
            <a:r>
              <a:rPr lang="it-IT" dirty="0" smtClean="0"/>
              <a:t>appare la </a:t>
            </a:r>
            <a:r>
              <a:rPr lang="it-IT" i="1" dirty="0" smtClean="0"/>
              <a:t>scheda contestuale </a:t>
            </a:r>
            <a:r>
              <a:rPr lang="it-IT" b="1" dirty="0" smtClean="0"/>
              <a:t>Strumenti Disegno</a:t>
            </a:r>
            <a:r>
              <a:rPr lang="it-IT" dirty="0" smtClean="0"/>
              <a:t> </a:t>
            </a:r>
            <a:r>
              <a:rPr lang="it-IT" dirty="0" smtClean="0">
                <a:sym typeface="Symbol"/>
              </a:rPr>
              <a:t>con </a:t>
            </a:r>
            <a:r>
              <a:rPr lang="it-IT" i="1" dirty="0" smtClean="0">
                <a:sym typeface="Symbol"/>
              </a:rPr>
              <a:t>scheda </a:t>
            </a:r>
            <a:r>
              <a:rPr lang="it-IT" b="1" dirty="0" smtClean="0">
                <a:sym typeface="Symbol"/>
              </a:rPr>
              <a:t>Formato</a:t>
            </a:r>
            <a:r>
              <a:rPr lang="it-IT" dirty="0" smtClean="0">
                <a:sym typeface="Symbol"/>
              </a:rPr>
              <a:t>  contiene i comandi utili alla formattazione della forma.</a:t>
            </a:r>
          </a:p>
        </p:txBody>
      </p:sp>
      <p:pic>
        <p:nvPicPr>
          <p:cNvPr id="1026" name="Picture 2"/>
          <p:cNvPicPr>
            <a:picLocks noChangeAspect="1" noChangeArrowheads="1"/>
          </p:cNvPicPr>
          <p:nvPr/>
        </p:nvPicPr>
        <p:blipFill>
          <a:blip r:embed="rId4" cstate="print"/>
          <a:srcRect r="9870" b="84166"/>
          <a:stretch>
            <a:fillRect/>
          </a:stretch>
        </p:blipFill>
        <p:spPr bwMode="auto">
          <a:xfrm>
            <a:off x="0" y="2398814"/>
            <a:ext cx="9132450" cy="973777"/>
          </a:xfrm>
          <a:prstGeom prst="rect">
            <a:avLst/>
          </a:prstGeom>
          <a:noFill/>
          <a:ln w="9525">
            <a:noFill/>
            <a:miter lim="800000"/>
            <a:headEnd/>
            <a:tailEnd/>
          </a:ln>
        </p:spPr>
      </p:pic>
      <p:sp>
        <p:nvSpPr>
          <p:cNvPr id="13" name="Rettangolo 12"/>
          <p:cNvSpPr/>
          <p:nvPr/>
        </p:nvSpPr>
        <p:spPr>
          <a:xfrm>
            <a:off x="0" y="3515096"/>
            <a:ext cx="9144000" cy="923330"/>
          </a:xfrm>
          <a:prstGeom prst="rect">
            <a:avLst/>
          </a:prstGeom>
        </p:spPr>
        <p:txBody>
          <a:bodyPr wrap="square">
            <a:spAutoFit/>
          </a:bodyPr>
          <a:lstStyle/>
          <a:p>
            <a:pPr algn="just"/>
            <a:r>
              <a:rPr lang="it-IT" dirty="0" smtClean="0"/>
              <a:t>Tutto il testo contenuto in una casella o parte di esso, può essere formattato utilizzando:</a:t>
            </a:r>
          </a:p>
          <a:p>
            <a:pPr marL="342900" indent="-342900" algn="just">
              <a:buFont typeface="+mj-lt"/>
              <a:buAutoNum type="arabicPeriod"/>
            </a:pPr>
            <a:r>
              <a:rPr lang="it-IT" dirty="0" smtClean="0">
                <a:sym typeface="Symbol"/>
              </a:rPr>
              <a:t>i comandi di formattazione carattere presenti in </a:t>
            </a:r>
            <a:r>
              <a:rPr lang="it-IT" i="1" dirty="0" smtClean="0"/>
              <a:t>scheda </a:t>
            </a:r>
            <a:r>
              <a:rPr lang="it-IT" b="1" dirty="0" smtClean="0"/>
              <a:t>Home</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Carattere</a:t>
            </a:r>
            <a:endParaRPr lang="it-IT" dirty="0" smtClean="0">
              <a:sym typeface="Symbol"/>
            </a:endParaRPr>
          </a:p>
          <a:p>
            <a:pPr marL="342900" indent="-342900" algn="just">
              <a:buFont typeface="+mj-lt"/>
              <a:buAutoNum type="arabicPeriod"/>
            </a:pPr>
            <a:r>
              <a:rPr lang="it-IT" dirty="0" smtClean="0">
                <a:sym typeface="Symbol"/>
              </a:rPr>
              <a:t>i comandi di formattazione paragrafo presenti in </a:t>
            </a:r>
            <a:r>
              <a:rPr lang="it-IT" i="1" dirty="0" smtClean="0"/>
              <a:t>scheda </a:t>
            </a:r>
            <a:r>
              <a:rPr lang="it-IT" b="1" dirty="0" smtClean="0"/>
              <a:t>Home</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Paragrafo</a:t>
            </a:r>
            <a:endParaRPr lang="it-IT" dirty="0" smtClean="0">
              <a:sym typeface="Symbol"/>
            </a:endParaRPr>
          </a:p>
        </p:txBody>
      </p:sp>
      <p:pic>
        <p:nvPicPr>
          <p:cNvPr id="1027" name="Picture 3"/>
          <p:cNvPicPr>
            <a:picLocks noChangeAspect="1" noChangeArrowheads="1"/>
          </p:cNvPicPr>
          <p:nvPr/>
        </p:nvPicPr>
        <p:blipFill>
          <a:blip r:embed="rId5" cstate="print"/>
          <a:srcRect l="21775" t="5814" r="41515" b="84200"/>
          <a:stretch>
            <a:fillRect/>
          </a:stretch>
        </p:blipFill>
        <p:spPr bwMode="auto">
          <a:xfrm>
            <a:off x="2054431" y="4524498"/>
            <a:ext cx="5035138" cy="831273"/>
          </a:xfrm>
          <a:prstGeom prst="rect">
            <a:avLst/>
          </a:prstGeom>
          <a:noFill/>
          <a:ln w="9525">
            <a:noFill/>
            <a:miter lim="800000"/>
            <a:headEnd/>
            <a:tailEnd/>
          </a:ln>
        </p:spPr>
      </p:pic>
      <p:sp>
        <p:nvSpPr>
          <p:cNvPr id="15" name="Rettangolo 14"/>
          <p:cNvSpPr/>
          <p:nvPr/>
        </p:nvSpPr>
        <p:spPr>
          <a:xfrm>
            <a:off x="0" y="5617022"/>
            <a:ext cx="9144000" cy="923330"/>
          </a:xfrm>
          <a:prstGeom prst="rect">
            <a:avLst/>
          </a:prstGeom>
        </p:spPr>
        <p:txBody>
          <a:bodyPr wrap="square">
            <a:spAutoFit/>
          </a:bodyPr>
          <a:lstStyle/>
          <a:p>
            <a:pPr algn="just"/>
            <a:r>
              <a:rPr lang="it-IT" dirty="0" smtClean="0"/>
              <a:t>In modalità di modifica di una casella di testo (cursore lampeggiante al suo interno), è attivo il comando </a:t>
            </a:r>
            <a:r>
              <a:rPr lang="it-IT" b="1" dirty="0" smtClean="0"/>
              <a:t>Simbolo</a:t>
            </a:r>
            <a:r>
              <a:rPr lang="it-IT" dirty="0" smtClean="0"/>
              <a:t> presente in </a:t>
            </a:r>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b="1" dirty="0" smtClean="0">
                <a:sym typeface="Symbol"/>
              </a:rPr>
              <a:t> Testo</a:t>
            </a:r>
            <a:r>
              <a:rPr lang="it-IT" dirty="0" smtClean="0">
                <a:sym typeface="Symbol"/>
              </a:rPr>
              <a:t>, che consente di inserire simboli e caratteri speciali (quali ,  ,, …) all’interno della casella.</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43494" y="1598159"/>
            <a:ext cx="4724400" cy="3400425"/>
          </a:xfrm>
          <a:prstGeom prst="rect">
            <a:avLst/>
          </a:prstGeom>
          <a:noFill/>
          <a:ln w="9525">
            <a:noFill/>
            <a:miter lim="800000"/>
            <a:headEnd/>
            <a:tailEnd/>
          </a:ln>
        </p:spPr>
      </p:pic>
      <p:pic>
        <p:nvPicPr>
          <p:cNvPr id="2" name="Picture 2"/>
          <p:cNvPicPr>
            <a:picLocks noChangeAspect="1" noChangeArrowheads="1"/>
          </p:cNvPicPr>
          <p:nvPr/>
        </p:nvPicPr>
        <p:blipFill>
          <a:blip r:embed="rId4" cstate="print"/>
          <a:srcRect l="32381" t="5706" r="40952" b="84023"/>
          <a:stretch>
            <a:fillRect/>
          </a:stretch>
        </p:blipFill>
        <p:spPr bwMode="auto">
          <a:xfrm>
            <a:off x="142504" y="475019"/>
            <a:ext cx="3657600" cy="855023"/>
          </a:xfrm>
          <a:prstGeom prst="rect">
            <a:avLst/>
          </a:prstGeom>
          <a:noFill/>
          <a:ln w="9525">
            <a:noFill/>
            <a:miter lim="800000"/>
            <a:headEnd/>
            <a:tailEnd/>
          </a:ln>
        </p:spPr>
      </p:pic>
      <p:sp>
        <p:nvSpPr>
          <p:cNvPr id="3" name="Rettangolo 2"/>
          <p:cNvSpPr/>
          <p:nvPr/>
        </p:nvSpPr>
        <p:spPr>
          <a:xfrm>
            <a:off x="0" y="0"/>
            <a:ext cx="5710474" cy="369332"/>
          </a:xfrm>
          <a:prstGeom prst="rect">
            <a:avLst/>
          </a:prstGeom>
        </p:spPr>
        <p:txBody>
          <a:bodyPr wrap="none">
            <a:spAutoFit/>
          </a:bodyPr>
          <a:lstStyle/>
          <a:p>
            <a:r>
              <a:rPr lang="it-IT" b="1" u="sng" dirty="0" err="1" smtClean="0"/>
              <a:t>Intestazionie</a:t>
            </a:r>
            <a:r>
              <a:rPr lang="it-IT" b="1" u="sng" dirty="0" smtClean="0"/>
              <a:t> piè di pagina/Data e ora/Numero diapositiva</a:t>
            </a:r>
            <a:endParaRPr lang="it-IT" b="1" u="sng" dirty="0"/>
          </a:p>
        </p:txBody>
      </p:sp>
      <p:sp>
        <p:nvSpPr>
          <p:cNvPr id="4" name="Ovale 3"/>
          <p:cNvSpPr/>
          <p:nvPr/>
        </p:nvSpPr>
        <p:spPr>
          <a:xfrm>
            <a:off x="629392" y="463138"/>
            <a:ext cx="748146" cy="8550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Rettangolo 5"/>
          <p:cNvSpPr/>
          <p:nvPr/>
        </p:nvSpPr>
        <p:spPr>
          <a:xfrm>
            <a:off x="3883231" y="497266"/>
            <a:ext cx="5260769" cy="646331"/>
          </a:xfrm>
          <a:prstGeom prst="rect">
            <a:avLst/>
          </a:prstGeom>
        </p:spPr>
        <p:txBody>
          <a:bodyPr wrap="square">
            <a:spAutoFit/>
          </a:bodyPr>
          <a:lstStyle/>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Testo </a:t>
            </a:r>
            <a:r>
              <a:rPr lang="it-IT" dirty="0" smtClean="0">
                <a:sym typeface="Symbol"/>
              </a:rPr>
              <a:t> </a:t>
            </a:r>
            <a:r>
              <a:rPr lang="it-IT" b="1" dirty="0" smtClean="0">
                <a:sym typeface="Symbol"/>
              </a:rPr>
              <a:t>Intestazione e piè di pagina</a:t>
            </a:r>
            <a:r>
              <a:rPr lang="it-IT" dirty="0" smtClean="0">
                <a:sym typeface="Symbol"/>
              </a:rPr>
              <a:t>  apre l’omonima finestra di dialogo</a:t>
            </a:r>
          </a:p>
        </p:txBody>
      </p:sp>
      <p:cxnSp>
        <p:nvCxnSpPr>
          <p:cNvPr id="7" name="Connettore 2 6"/>
          <p:cNvCxnSpPr>
            <a:stCxn id="4" idx="4"/>
          </p:cNvCxnSpPr>
          <p:nvPr/>
        </p:nvCxnSpPr>
        <p:spPr>
          <a:xfrm>
            <a:off x="1003465" y="1318161"/>
            <a:ext cx="172192" cy="3206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Rettangolo 10"/>
          <p:cNvSpPr/>
          <p:nvPr/>
        </p:nvSpPr>
        <p:spPr>
          <a:xfrm>
            <a:off x="3764493" y="3431960"/>
            <a:ext cx="1033138" cy="997536"/>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a:stCxn id="11" idx="3"/>
          </p:cNvCxnSpPr>
          <p:nvPr/>
        </p:nvCxnSpPr>
        <p:spPr>
          <a:xfrm>
            <a:off x="4797631" y="3930728"/>
            <a:ext cx="415637" cy="130633"/>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5225144" y="3930732"/>
            <a:ext cx="3752602" cy="830997"/>
          </a:xfrm>
          <a:prstGeom prst="rect">
            <a:avLst/>
          </a:prstGeom>
          <a:noFill/>
        </p:spPr>
        <p:txBody>
          <a:bodyPr wrap="square" rtlCol="0">
            <a:spAutoFit/>
          </a:bodyPr>
          <a:lstStyle/>
          <a:p>
            <a:pPr algn="just"/>
            <a:r>
              <a:rPr lang="it-IT" sz="1600" dirty="0" smtClean="0"/>
              <a:t>anteprima della posizione (basata sullo schema della diapositiva) con indicazione dei dati inclusi </a:t>
            </a:r>
            <a:endParaRPr lang="it-IT" sz="1600" dirty="0"/>
          </a:p>
        </p:txBody>
      </p:sp>
      <p:sp>
        <p:nvSpPr>
          <p:cNvPr id="16" name="Rettangolo 15"/>
          <p:cNvSpPr/>
          <p:nvPr/>
        </p:nvSpPr>
        <p:spPr>
          <a:xfrm>
            <a:off x="3752618" y="2125675"/>
            <a:ext cx="1033138" cy="65315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5213269" y="2101932"/>
            <a:ext cx="3752602" cy="830997"/>
          </a:xfrm>
          <a:prstGeom prst="rect">
            <a:avLst/>
          </a:prstGeom>
          <a:noFill/>
        </p:spPr>
        <p:txBody>
          <a:bodyPr wrap="square" rtlCol="0">
            <a:spAutoFit/>
          </a:bodyPr>
          <a:lstStyle/>
          <a:p>
            <a:pPr algn="just"/>
            <a:r>
              <a:rPr lang="it-IT" sz="1600" dirty="0" smtClean="0"/>
              <a:t>È possibile decidere se visualizzarli solo sulla diapositiva corrente o sull’intera presentazione</a:t>
            </a:r>
            <a:endParaRPr lang="it-IT" sz="1600" dirty="0"/>
          </a:p>
        </p:txBody>
      </p:sp>
      <p:cxnSp>
        <p:nvCxnSpPr>
          <p:cNvPr id="18" name="Connettore 2 17"/>
          <p:cNvCxnSpPr>
            <a:stCxn id="16" idx="3"/>
            <a:endCxn id="17" idx="1"/>
          </p:cNvCxnSpPr>
          <p:nvPr/>
        </p:nvCxnSpPr>
        <p:spPr>
          <a:xfrm>
            <a:off x="4785756" y="2452251"/>
            <a:ext cx="427513" cy="6518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Ovale 20"/>
          <p:cNvSpPr/>
          <p:nvPr/>
        </p:nvSpPr>
        <p:spPr>
          <a:xfrm>
            <a:off x="1662545" y="427512"/>
            <a:ext cx="1306285" cy="8550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2" name="Connettore 2 21"/>
          <p:cNvCxnSpPr>
            <a:stCxn id="21" idx="4"/>
          </p:cNvCxnSpPr>
          <p:nvPr/>
        </p:nvCxnSpPr>
        <p:spPr>
          <a:xfrm flipH="1">
            <a:off x="2101932" y="1282535"/>
            <a:ext cx="213756" cy="43938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Ovale 25"/>
          <p:cNvSpPr/>
          <p:nvPr/>
        </p:nvSpPr>
        <p:spPr>
          <a:xfrm>
            <a:off x="154379" y="1840674"/>
            <a:ext cx="748146" cy="356261"/>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923330"/>
          </a:xfrm>
          <a:prstGeom prst="rect">
            <a:avLst/>
          </a:prstGeom>
        </p:spPr>
        <p:txBody>
          <a:bodyPr wrap="square">
            <a:spAutoFit/>
          </a:bodyPr>
          <a:lstStyle/>
          <a:p>
            <a:pPr algn="just"/>
            <a:r>
              <a:rPr lang="it-IT" dirty="0" smtClean="0"/>
              <a:t>Selezionando </a:t>
            </a:r>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Testo </a:t>
            </a:r>
            <a:r>
              <a:rPr lang="it-IT" dirty="0" smtClean="0">
                <a:sym typeface="Symbol"/>
              </a:rPr>
              <a:t> </a:t>
            </a:r>
            <a:r>
              <a:rPr lang="it-IT" b="1" dirty="0" smtClean="0">
                <a:sym typeface="Symbol"/>
              </a:rPr>
              <a:t>Data e ora</a:t>
            </a:r>
            <a:r>
              <a:rPr lang="it-IT" dirty="0" smtClean="0">
                <a:sym typeface="Symbol"/>
              </a:rPr>
              <a:t>  </a:t>
            </a:r>
            <a:r>
              <a:rPr lang="it-IT" dirty="0" smtClean="0"/>
              <a:t>appare l’omonima finestra di dialogo da cui selezionare lingua e formato per data e ora che verranno </a:t>
            </a:r>
            <a:r>
              <a:rPr lang="it-IT" u="sng" dirty="0" smtClean="0"/>
              <a:t>inserite all’interno della casella di testo</a:t>
            </a:r>
            <a:r>
              <a:rPr lang="it-IT" dirty="0" smtClean="0"/>
              <a:t>. </a:t>
            </a:r>
            <a:endParaRPr lang="it-IT" dirty="0" smtClean="0">
              <a:sym typeface="Symbol"/>
            </a:endParaRPr>
          </a:p>
        </p:txBody>
      </p:sp>
      <p:pic>
        <p:nvPicPr>
          <p:cNvPr id="4098" name="Picture 2"/>
          <p:cNvPicPr>
            <a:picLocks noChangeAspect="1" noChangeArrowheads="1"/>
          </p:cNvPicPr>
          <p:nvPr/>
        </p:nvPicPr>
        <p:blipFill>
          <a:blip r:embed="rId2" cstate="print"/>
          <a:srcRect/>
          <a:stretch>
            <a:fillRect/>
          </a:stretch>
        </p:blipFill>
        <p:spPr bwMode="auto">
          <a:xfrm>
            <a:off x="215612" y="1022144"/>
            <a:ext cx="4057650" cy="2533650"/>
          </a:xfrm>
          <a:prstGeom prst="rect">
            <a:avLst/>
          </a:prstGeom>
          <a:noFill/>
          <a:ln w="9525">
            <a:noFill/>
            <a:miter lim="800000"/>
            <a:headEnd/>
            <a:tailEnd/>
          </a:ln>
        </p:spPr>
      </p:pic>
      <p:sp>
        <p:nvSpPr>
          <p:cNvPr id="4" name="Rettangolo 3"/>
          <p:cNvSpPr/>
          <p:nvPr/>
        </p:nvSpPr>
        <p:spPr>
          <a:xfrm>
            <a:off x="201894" y="3170702"/>
            <a:ext cx="1555653" cy="368145"/>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5" name="Connettore 2 4"/>
          <p:cNvCxnSpPr>
            <a:stCxn id="4" idx="3"/>
          </p:cNvCxnSpPr>
          <p:nvPr/>
        </p:nvCxnSpPr>
        <p:spPr>
          <a:xfrm flipV="1">
            <a:off x="1757547" y="2018805"/>
            <a:ext cx="2802578" cy="133597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CasellaDiTesto 9"/>
          <p:cNvSpPr txBox="1"/>
          <p:nvPr/>
        </p:nvSpPr>
        <p:spPr>
          <a:xfrm>
            <a:off x="4583877" y="1246908"/>
            <a:ext cx="3752602" cy="1077218"/>
          </a:xfrm>
          <a:prstGeom prst="rect">
            <a:avLst/>
          </a:prstGeom>
          <a:noFill/>
        </p:spPr>
        <p:txBody>
          <a:bodyPr wrap="square" rtlCol="0">
            <a:spAutoFit/>
          </a:bodyPr>
          <a:lstStyle/>
          <a:p>
            <a:pPr algn="just"/>
            <a:r>
              <a:rPr lang="it-IT" sz="1600" dirty="0" smtClean="0"/>
              <a:t>Selezionando aggiorna automaticamente si inserisce un oggetto (testo non modificabile) che si aggiorna al variare di data e ora.</a:t>
            </a:r>
            <a:endParaRPr lang="it-IT" sz="1600" dirty="0"/>
          </a:p>
        </p:txBody>
      </p:sp>
      <p:sp>
        <p:nvSpPr>
          <p:cNvPr id="12" name="Rettangolo 11"/>
          <p:cNvSpPr/>
          <p:nvPr/>
        </p:nvSpPr>
        <p:spPr>
          <a:xfrm>
            <a:off x="0" y="3800104"/>
            <a:ext cx="9144000" cy="923330"/>
          </a:xfrm>
          <a:prstGeom prst="rect">
            <a:avLst/>
          </a:prstGeom>
        </p:spPr>
        <p:txBody>
          <a:bodyPr wrap="square">
            <a:spAutoFit/>
          </a:bodyPr>
          <a:lstStyle/>
          <a:p>
            <a:pPr algn="just"/>
            <a:r>
              <a:rPr lang="it-IT" dirty="0" smtClean="0"/>
              <a:t>Selezionando </a:t>
            </a:r>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Testo </a:t>
            </a:r>
            <a:r>
              <a:rPr lang="it-IT" dirty="0" smtClean="0">
                <a:sym typeface="Symbol"/>
              </a:rPr>
              <a:t> </a:t>
            </a:r>
            <a:r>
              <a:rPr lang="it-IT" b="1" dirty="0" smtClean="0">
                <a:sym typeface="Symbol"/>
              </a:rPr>
              <a:t>Numero diapositiva</a:t>
            </a:r>
            <a:r>
              <a:rPr lang="it-IT" dirty="0" smtClean="0">
                <a:sym typeface="Symbol"/>
              </a:rPr>
              <a:t>  </a:t>
            </a:r>
            <a:r>
              <a:rPr lang="it-IT" dirty="0" smtClean="0"/>
              <a:t>nella casella di testo viene inserito un oggetto (testo non modificabile) che si aggiorna al variare del numero della diapositiva in cui si trova. </a:t>
            </a:r>
            <a:endParaRPr lang="it-IT" dirty="0" smtClean="0">
              <a:sym typeface="Symbo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0" y="3087562"/>
            <a:ext cx="9144000" cy="1477328"/>
          </a:xfrm>
          <a:prstGeom prst="rect">
            <a:avLst/>
          </a:prstGeom>
          <a:noFill/>
        </p:spPr>
        <p:txBody>
          <a:bodyPr wrap="square" rtlCol="0">
            <a:spAutoFit/>
          </a:bodyPr>
          <a:lstStyle/>
          <a:p>
            <a:pPr algn="just"/>
            <a:r>
              <a:rPr lang="it-IT" dirty="0" smtClean="0"/>
              <a:t>Alcuni gruppi di comandi presentano il pulsante         che avvia un riquadro attività oppure una finestra di dialogo specifica per il gruppo selezionato.</a:t>
            </a:r>
          </a:p>
          <a:p>
            <a:pPr algn="just"/>
            <a:endParaRPr lang="it-IT" dirty="0" smtClean="0"/>
          </a:p>
          <a:p>
            <a:pPr algn="just"/>
            <a:r>
              <a:rPr lang="it-IT" dirty="0" smtClean="0"/>
              <a:t>I gruppi abilitati e selezionabili variano in base all’oggetto selezionato all’interno della diapositiva.</a:t>
            </a:r>
            <a:endParaRPr lang="it-IT" dirty="0"/>
          </a:p>
        </p:txBody>
      </p:sp>
      <p:sp>
        <p:nvSpPr>
          <p:cNvPr id="2" name="Text Box 2"/>
          <p:cNvSpPr txBox="1">
            <a:spLocks noChangeArrowheads="1"/>
          </p:cNvSpPr>
          <p:nvPr/>
        </p:nvSpPr>
        <p:spPr bwMode="auto">
          <a:xfrm>
            <a:off x="0" y="0"/>
            <a:ext cx="9144000" cy="400110"/>
          </a:xfrm>
          <a:prstGeom prst="rect">
            <a:avLst/>
          </a:prstGeom>
          <a:noFill/>
          <a:ln w="9525">
            <a:noFill/>
            <a:miter lim="800000"/>
            <a:headEnd/>
            <a:tailEnd/>
          </a:ln>
          <a:effectLst/>
        </p:spPr>
        <p:txBody>
          <a:bodyPr wrap="square">
            <a:spAutoFit/>
          </a:bodyPr>
          <a:lstStyle/>
          <a:p>
            <a:pPr algn="l">
              <a:spcBef>
                <a:spcPct val="50000"/>
              </a:spcBef>
            </a:pPr>
            <a:r>
              <a:rPr lang="it-IT" sz="2000" dirty="0" smtClean="0">
                <a:solidFill>
                  <a:srgbClr val="0000FF"/>
                </a:solidFill>
              </a:rPr>
              <a:t>La barra multifunzione</a:t>
            </a:r>
            <a:endParaRPr lang="it-IT" sz="2000" dirty="0">
              <a:solidFill>
                <a:srgbClr val="0000FF"/>
              </a:solidFill>
            </a:endParaRPr>
          </a:p>
        </p:txBody>
      </p:sp>
      <p:pic>
        <p:nvPicPr>
          <p:cNvPr id="3" name="Picture 3"/>
          <p:cNvPicPr>
            <a:picLocks noChangeAspect="1" noChangeArrowheads="1"/>
          </p:cNvPicPr>
          <p:nvPr/>
        </p:nvPicPr>
        <p:blipFill>
          <a:blip r:embed="rId2" cstate="print"/>
          <a:srcRect l="9119" t="12818" r="89062" b="83756"/>
          <a:stretch>
            <a:fillRect/>
          </a:stretch>
        </p:blipFill>
        <p:spPr bwMode="auto">
          <a:xfrm>
            <a:off x="4726379" y="3099435"/>
            <a:ext cx="289463" cy="330814"/>
          </a:xfrm>
          <a:prstGeom prst="rect">
            <a:avLst/>
          </a:prstGeom>
          <a:noFill/>
          <a:ln w="9525">
            <a:noFill/>
            <a:miter lim="800000"/>
            <a:headEnd/>
            <a:tailEnd/>
          </a:ln>
        </p:spPr>
      </p:pic>
      <p:sp>
        <p:nvSpPr>
          <p:cNvPr id="4" name="CasellaDiTesto 3"/>
          <p:cNvSpPr txBox="1"/>
          <p:nvPr/>
        </p:nvSpPr>
        <p:spPr>
          <a:xfrm>
            <a:off x="0" y="391886"/>
            <a:ext cx="9144000" cy="2423740"/>
          </a:xfrm>
          <a:prstGeom prst="rect">
            <a:avLst/>
          </a:prstGeom>
          <a:noFill/>
        </p:spPr>
        <p:txBody>
          <a:bodyPr wrap="square" rtlCol="0">
            <a:spAutoFit/>
          </a:bodyPr>
          <a:lstStyle/>
          <a:p>
            <a:pPr algn="just"/>
            <a:r>
              <a:rPr lang="it-IT" dirty="0" smtClean="0"/>
              <a:t>Strutturata in schede suddivise in gruppi di comandi omogenei.</a:t>
            </a:r>
          </a:p>
          <a:p>
            <a:pPr algn="just"/>
            <a:endParaRPr lang="it-IT" dirty="0" smtClean="0"/>
          </a:p>
          <a:p>
            <a:pPr algn="just">
              <a:spcAft>
                <a:spcPts val="900"/>
              </a:spcAft>
            </a:pPr>
            <a:r>
              <a:rPr lang="it-IT" dirty="0" smtClean="0"/>
              <a:t>Visualizza schede di base sempre presenti e alcune schede contestuali che si attivano quando si selezionano alcune tipologie di oggetti inseriti nella diapositiva.</a:t>
            </a:r>
          </a:p>
          <a:p>
            <a:pPr algn="just"/>
            <a:r>
              <a:rPr lang="it-IT" dirty="0" smtClean="0"/>
              <a:t>Ad esempio: </a:t>
            </a:r>
          </a:p>
          <a:p>
            <a:pPr algn="just"/>
            <a:r>
              <a:rPr lang="it-IT" dirty="0" smtClean="0"/>
              <a:t>Caselle di testo </a:t>
            </a:r>
            <a:r>
              <a:rPr lang="it-IT" dirty="0" smtClean="0">
                <a:sym typeface="Symbol"/>
              </a:rPr>
              <a:t>attivano Strumenti disegno  scheda Formato; </a:t>
            </a:r>
          </a:p>
          <a:p>
            <a:pPr algn="just"/>
            <a:r>
              <a:rPr lang="it-IT" dirty="0" smtClean="0">
                <a:sym typeface="Symbol"/>
              </a:rPr>
              <a:t>Immagini attivano Strumenti Immagine  scheda Formato; </a:t>
            </a:r>
          </a:p>
          <a:p>
            <a:pPr algn="just"/>
            <a:r>
              <a:rPr lang="it-IT" dirty="0" smtClean="0">
                <a:sym typeface="Symbol"/>
              </a:rPr>
              <a:t>Tabelle attivano Strumenti tabella  scheda Progettazione e scheda Layout.</a:t>
            </a:r>
            <a:endParaRPr lang="it-IT"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923330"/>
          </a:xfrm>
          <a:prstGeom prst="rect">
            <a:avLst/>
          </a:prstGeom>
        </p:spPr>
        <p:txBody>
          <a:bodyPr wrap="square">
            <a:spAutoFit/>
          </a:bodyPr>
          <a:lstStyle/>
          <a:p>
            <a:pPr algn="just"/>
            <a:r>
              <a:rPr lang="it-IT" dirty="0" smtClean="0">
                <a:sym typeface="Symbol"/>
              </a:rPr>
              <a:t>La finestra di dialogo </a:t>
            </a:r>
            <a:r>
              <a:rPr lang="it-IT" b="1" dirty="0" smtClean="0">
                <a:sym typeface="Symbol"/>
              </a:rPr>
              <a:t>Intestazione e piè di pagina</a:t>
            </a:r>
            <a:r>
              <a:rPr lang="it-IT" dirty="0" smtClean="0">
                <a:sym typeface="Symbol"/>
              </a:rPr>
              <a:t> consente di accedere anche alla scheda </a:t>
            </a:r>
            <a:r>
              <a:rPr lang="it-IT" b="1" dirty="0" smtClean="0">
                <a:sym typeface="Symbol"/>
              </a:rPr>
              <a:t>Note e stampati</a:t>
            </a:r>
            <a:r>
              <a:rPr lang="it-IT" dirty="0" smtClean="0">
                <a:sym typeface="Symbol"/>
              </a:rPr>
              <a:t>, da cui è possibile decidere quali informazioni includere nella stampa di note e stampati.</a:t>
            </a:r>
          </a:p>
        </p:txBody>
      </p:sp>
      <p:pic>
        <p:nvPicPr>
          <p:cNvPr id="3074" name="Picture 2"/>
          <p:cNvPicPr>
            <a:picLocks noChangeAspect="1" noChangeArrowheads="1"/>
          </p:cNvPicPr>
          <p:nvPr/>
        </p:nvPicPr>
        <p:blipFill>
          <a:blip r:embed="rId3" cstate="print"/>
          <a:srcRect/>
          <a:stretch>
            <a:fillRect/>
          </a:stretch>
        </p:blipFill>
        <p:spPr bwMode="auto">
          <a:xfrm>
            <a:off x="321623" y="1016268"/>
            <a:ext cx="4724400" cy="3400425"/>
          </a:xfrm>
          <a:prstGeom prst="rect">
            <a:avLst/>
          </a:prstGeom>
          <a:noFill/>
          <a:ln w="9525">
            <a:noFill/>
            <a:miter lim="800000"/>
            <a:headEnd/>
            <a:tailEnd/>
          </a:ln>
        </p:spPr>
      </p:pic>
      <p:sp>
        <p:nvSpPr>
          <p:cNvPr id="5" name="Rettangolo 4"/>
          <p:cNvSpPr/>
          <p:nvPr/>
        </p:nvSpPr>
        <p:spPr>
          <a:xfrm>
            <a:off x="3930747" y="1567535"/>
            <a:ext cx="1033138" cy="65315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p:cNvSpPr txBox="1"/>
          <p:nvPr/>
        </p:nvSpPr>
        <p:spPr>
          <a:xfrm>
            <a:off x="5391398" y="1543792"/>
            <a:ext cx="3348841" cy="584775"/>
          </a:xfrm>
          <a:prstGeom prst="rect">
            <a:avLst/>
          </a:prstGeom>
          <a:noFill/>
        </p:spPr>
        <p:txBody>
          <a:bodyPr wrap="square" rtlCol="0">
            <a:spAutoFit/>
          </a:bodyPr>
          <a:lstStyle/>
          <a:p>
            <a:pPr algn="just"/>
            <a:r>
              <a:rPr lang="it-IT" sz="1600" dirty="0" smtClean="0"/>
              <a:t>È possibile applicarla solo all’intera presentazione</a:t>
            </a:r>
            <a:endParaRPr lang="it-IT" sz="1600" dirty="0"/>
          </a:p>
        </p:txBody>
      </p:sp>
      <p:cxnSp>
        <p:nvCxnSpPr>
          <p:cNvPr id="7" name="Connettore 2 6"/>
          <p:cNvCxnSpPr>
            <a:stCxn id="5" idx="3"/>
            <a:endCxn id="6" idx="1"/>
          </p:cNvCxnSpPr>
          <p:nvPr/>
        </p:nvCxnSpPr>
        <p:spPr>
          <a:xfrm flipV="1">
            <a:off x="4963885" y="1836180"/>
            <a:ext cx="427513" cy="57931"/>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0" name="Rettangolo 9"/>
          <p:cNvSpPr/>
          <p:nvPr/>
        </p:nvSpPr>
        <p:spPr>
          <a:xfrm>
            <a:off x="522529" y="3158835"/>
            <a:ext cx="3325076" cy="439389"/>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510654" y="3764478"/>
            <a:ext cx="3325076" cy="43938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2" name="Connettore 2 11"/>
          <p:cNvCxnSpPr>
            <a:stCxn id="10" idx="3"/>
          </p:cNvCxnSpPr>
          <p:nvPr/>
        </p:nvCxnSpPr>
        <p:spPr>
          <a:xfrm>
            <a:off x="3847605" y="3378530"/>
            <a:ext cx="154379" cy="192974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a:off x="2303812" y="4197927"/>
            <a:ext cx="1211284" cy="1098468"/>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1876302" y="5379522"/>
            <a:ext cx="3348841" cy="830997"/>
          </a:xfrm>
          <a:prstGeom prst="rect">
            <a:avLst/>
          </a:prstGeom>
          <a:noFill/>
        </p:spPr>
        <p:txBody>
          <a:bodyPr wrap="square" rtlCol="0">
            <a:spAutoFit/>
          </a:bodyPr>
          <a:lstStyle/>
          <a:p>
            <a:pPr algn="just"/>
            <a:r>
              <a:rPr lang="it-IT" sz="1600" dirty="0" smtClean="0"/>
              <a:t>Permette di inserire del testo da visualizzare nell’intestazione o nel piè di pagina.</a:t>
            </a:r>
            <a:endParaRPr lang="it-IT" sz="1600" dirty="0"/>
          </a:p>
        </p:txBody>
      </p:sp>
      <p:sp>
        <p:nvSpPr>
          <p:cNvPr id="19" name="Rettangolo 18"/>
          <p:cNvSpPr/>
          <p:nvPr/>
        </p:nvSpPr>
        <p:spPr>
          <a:xfrm>
            <a:off x="3930747" y="2980698"/>
            <a:ext cx="1033138" cy="1270668"/>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0" name="Connettore 2 19"/>
          <p:cNvCxnSpPr>
            <a:stCxn id="19" idx="3"/>
          </p:cNvCxnSpPr>
          <p:nvPr/>
        </p:nvCxnSpPr>
        <p:spPr>
          <a:xfrm flipV="1">
            <a:off x="4963885" y="3610100"/>
            <a:ext cx="415637" cy="5932"/>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5391398" y="3479470"/>
            <a:ext cx="3752602" cy="830997"/>
          </a:xfrm>
          <a:prstGeom prst="rect">
            <a:avLst/>
          </a:prstGeom>
          <a:noFill/>
        </p:spPr>
        <p:txBody>
          <a:bodyPr wrap="square" rtlCol="0">
            <a:spAutoFit/>
          </a:bodyPr>
          <a:lstStyle/>
          <a:p>
            <a:pPr algn="just"/>
            <a:r>
              <a:rPr lang="it-IT" sz="1600" dirty="0" smtClean="0"/>
              <a:t>anteprima della posizione (basata sullo schema stampati) con indicazione dei dati inclusi </a:t>
            </a:r>
            <a:endParaRPr lang="it-IT" sz="1600"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32381" t="5706" r="40952" b="84023"/>
          <a:stretch>
            <a:fillRect/>
          </a:stretch>
        </p:blipFill>
        <p:spPr bwMode="auto">
          <a:xfrm>
            <a:off x="142504" y="475019"/>
            <a:ext cx="3657600" cy="855023"/>
          </a:xfrm>
          <a:prstGeom prst="rect">
            <a:avLst/>
          </a:prstGeom>
          <a:noFill/>
          <a:ln w="9525">
            <a:noFill/>
            <a:miter lim="800000"/>
            <a:headEnd/>
            <a:tailEnd/>
          </a:ln>
        </p:spPr>
      </p:pic>
      <p:sp>
        <p:nvSpPr>
          <p:cNvPr id="3" name="Rettangolo 2"/>
          <p:cNvSpPr/>
          <p:nvPr/>
        </p:nvSpPr>
        <p:spPr>
          <a:xfrm>
            <a:off x="0" y="0"/>
            <a:ext cx="950197" cy="369332"/>
          </a:xfrm>
          <a:prstGeom prst="rect">
            <a:avLst/>
          </a:prstGeom>
        </p:spPr>
        <p:txBody>
          <a:bodyPr wrap="none">
            <a:spAutoFit/>
          </a:bodyPr>
          <a:lstStyle/>
          <a:p>
            <a:r>
              <a:rPr lang="it-IT" b="1" u="sng" dirty="0" smtClean="0"/>
              <a:t>Oggetto</a:t>
            </a:r>
            <a:endParaRPr lang="it-IT" b="1" u="sng" dirty="0"/>
          </a:p>
        </p:txBody>
      </p:sp>
      <p:sp>
        <p:nvSpPr>
          <p:cNvPr id="4" name="Ovale 3"/>
          <p:cNvSpPr/>
          <p:nvPr/>
        </p:nvSpPr>
        <p:spPr>
          <a:xfrm>
            <a:off x="3135085" y="451263"/>
            <a:ext cx="748146" cy="8550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5" name="Connettore 2 4"/>
          <p:cNvCxnSpPr>
            <a:stCxn id="4" idx="4"/>
          </p:cNvCxnSpPr>
          <p:nvPr/>
        </p:nvCxnSpPr>
        <p:spPr>
          <a:xfrm>
            <a:off x="3509158" y="1306286"/>
            <a:ext cx="172192" cy="320634"/>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5122" name="Picture 2"/>
          <p:cNvPicPr>
            <a:picLocks noChangeAspect="1" noChangeArrowheads="1"/>
          </p:cNvPicPr>
          <p:nvPr/>
        </p:nvPicPr>
        <p:blipFill>
          <a:blip r:embed="rId3" cstate="print"/>
          <a:srcRect/>
          <a:stretch>
            <a:fillRect/>
          </a:stretch>
        </p:blipFill>
        <p:spPr bwMode="auto">
          <a:xfrm>
            <a:off x="181594" y="1715676"/>
            <a:ext cx="6477000" cy="2524125"/>
          </a:xfrm>
          <a:prstGeom prst="rect">
            <a:avLst/>
          </a:prstGeom>
          <a:noFill/>
          <a:ln w="9525">
            <a:noFill/>
            <a:miter lim="800000"/>
            <a:headEnd/>
            <a:tailEnd/>
          </a:ln>
        </p:spPr>
      </p:pic>
      <p:sp>
        <p:nvSpPr>
          <p:cNvPr id="8" name="Rettangolo 7"/>
          <p:cNvSpPr/>
          <p:nvPr/>
        </p:nvSpPr>
        <p:spPr>
          <a:xfrm>
            <a:off x="3883231" y="497266"/>
            <a:ext cx="5260769" cy="646331"/>
          </a:xfrm>
          <a:prstGeom prst="rect">
            <a:avLst/>
          </a:prstGeom>
        </p:spPr>
        <p:txBody>
          <a:bodyPr wrap="square">
            <a:spAutoFit/>
          </a:bodyPr>
          <a:lstStyle/>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Testo </a:t>
            </a:r>
            <a:r>
              <a:rPr lang="it-IT" dirty="0" smtClean="0">
                <a:sym typeface="Symbol"/>
              </a:rPr>
              <a:t> </a:t>
            </a:r>
            <a:r>
              <a:rPr lang="it-IT" b="1" dirty="0" smtClean="0">
                <a:sym typeface="Symbol"/>
              </a:rPr>
              <a:t>Oggetto</a:t>
            </a:r>
            <a:r>
              <a:rPr lang="it-IT" dirty="0" smtClean="0">
                <a:sym typeface="Symbol"/>
              </a:rPr>
              <a:t>  apre la finestra di dialogo </a:t>
            </a:r>
            <a:r>
              <a:rPr lang="it-IT" b="1" dirty="0" smtClean="0">
                <a:sym typeface="Symbol"/>
              </a:rPr>
              <a:t>Inserisci oggetto</a:t>
            </a:r>
            <a:endParaRPr lang="it-IT" dirty="0" smtClean="0">
              <a:sym typeface="Symbol"/>
            </a:endParaRPr>
          </a:p>
        </p:txBody>
      </p:sp>
      <p:sp>
        <p:nvSpPr>
          <p:cNvPr id="10" name="Ovale 9"/>
          <p:cNvSpPr/>
          <p:nvPr/>
        </p:nvSpPr>
        <p:spPr>
          <a:xfrm>
            <a:off x="59375" y="2162075"/>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11" name="Ovale 10"/>
          <p:cNvSpPr/>
          <p:nvPr/>
        </p:nvSpPr>
        <p:spPr>
          <a:xfrm>
            <a:off x="59375" y="2386451"/>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pic>
        <p:nvPicPr>
          <p:cNvPr id="14" name="Picture 2"/>
          <p:cNvPicPr>
            <a:picLocks noChangeAspect="1" noChangeArrowheads="1"/>
          </p:cNvPicPr>
          <p:nvPr/>
        </p:nvPicPr>
        <p:blipFill>
          <a:blip r:embed="rId4" cstate="print"/>
          <a:srcRect t="18596" r="19748" b="54587"/>
          <a:stretch>
            <a:fillRect/>
          </a:stretch>
        </p:blipFill>
        <p:spPr bwMode="auto">
          <a:xfrm>
            <a:off x="1476003" y="3740727"/>
            <a:ext cx="5197929" cy="676894"/>
          </a:xfrm>
          <a:prstGeom prst="rect">
            <a:avLst/>
          </a:prstGeom>
          <a:noFill/>
          <a:ln w="19050">
            <a:solidFill>
              <a:schemeClr val="tx1"/>
            </a:solidFill>
            <a:miter lim="800000"/>
            <a:headEnd/>
            <a:tailEnd/>
          </a:ln>
        </p:spPr>
      </p:pic>
      <p:sp>
        <p:nvSpPr>
          <p:cNvPr id="12" name="Ovale 11"/>
          <p:cNvSpPr/>
          <p:nvPr/>
        </p:nvSpPr>
        <p:spPr>
          <a:xfrm>
            <a:off x="3531624" y="430899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15" name="CasellaDiTesto 14"/>
          <p:cNvSpPr txBox="1"/>
          <p:nvPr/>
        </p:nvSpPr>
        <p:spPr>
          <a:xfrm>
            <a:off x="356261" y="4940135"/>
            <a:ext cx="8787740" cy="1754326"/>
          </a:xfrm>
          <a:prstGeom prst="rect">
            <a:avLst/>
          </a:prstGeom>
          <a:noFill/>
        </p:spPr>
        <p:txBody>
          <a:bodyPr wrap="square" rtlCol="0">
            <a:spAutoFit/>
          </a:bodyPr>
          <a:lstStyle/>
          <a:p>
            <a:pPr marL="342900" indent="-342900" algn="just">
              <a:buFont typeface="+mj-lt"/>
              <a:buAutoNum type="arabicPeriod"/>
            </a:pPr>
            <a:r>
              <a:rPr lang="it-IT" dirty="0" smtClean="0"/>
              <a:t>Creare un nuovo oggetto del tipo selezionato</a:t>
            </a:r>
          </a:p>
          <a:p>
            <a:pPr marL="342900" indent="-342900" algn="just">
              <a:buFont typeface="+mj-lt"/>
              <a:buAutoNum type="arabicPeriod"/>
            </a:pPr>
            <a:r>
              <a:rPr lang="it-IT" dirty="0" smtClean="0"/>
              <a:t>Inserisce nella presentazione il contenuto del file sotto forma di oggetto per consentirne l'attivazione utilizzando l'applicazione di origine.</a:t>
            </a:r>
          </a:p>
          <a:p>
            <a:pPr marL="342900" indent="-342900" algn="just">
              <a:buFont typeface="+mj-lt"/>
              <a:buAutoNum type="arabicPeriod"/>
            </a:pPr>
            <a:r>
              <a:rPr lang="it-IT" dirty="0" smtClean="0"/>
              <a:t>Selezionando la casella </a:t>
            </a:r>
            <a:r>
              <a:rPr lang="it-IT" b="1" dirty="0" smtClean="0"/>
              <a:t>Collega</a:t>
            </a:r>
            <a:r>
              <a:rPr lang="it-IT" dirty="0" smtClean="0"/>
              <a:t> si inserisce nella presentazione un'immagine del contenuto del file. L'immagine verrà </a:t>
            </a:r>
            <a:r>
              <a:rPr lang="it-IT" u="sng" dirty="0" smtClean="0"/>
              <a:t>collegata</a:t>
            </a:r>
            <a:r>
              <a:rPr lang="it-IT" dirty="0" smtClean="0"/>
              <a:t> al file in modo che le modifiche apportate ad esso vengano riflesse nella presentazione.</a:t>
            </a:r>
            <a:endParaRPr lang="it-IT"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027"/>
          <p:cNvSpPr txBox="1">
            <a:spLocks noChangeArrowheads="1"/>
          </p:cNvSpPr>
          <p:nvPr/>
        </p:nvSpPr>
        <p:spPr bwMode="auto">
          <a:xfrm>
            <a:off x="0" y="493713"/>
            <a:ext cx="4258294" cy="2585323"/>
          </a:xfrm>
          <a:prstGeom prst="rect">
            <a:avLst/>
          </a:prstGeom>
          <a:noFill/>
          <a:ln w="19050">
            <a:noFill/>
            <a:miter lim="800000"/>
            <a:headEnd/>
            <a:tailEnd/>
          </a:ln>
        </p:spPr>
        <p:txBody>
          <a:bodyPr wrap="square">
            <a:spAutoFit/>
          </a:bodyPr>
          <a:lstStyle/>
          <a:p>
            <a:pPr algn="just">
              <a:spcBef>
                <a:spcPct val="50000"/>
              </a:spcBef>
              <a:tabLst>
                <a:tab pos="381000" algn="l"/>
              </a:tabLst>
            </a:pPr>
            <a:r>
              <a:rPr lang="it-IT" sz="1800" dirty="0" err="1"/>
              <a:t>Equation</a:t>
            </a:r>
            <a:r>
              <a:rPr lang="it-IT" sz="1800" dirty="0"/>
              <a:t> </a:t>
            </a:r>
            <a:r>
              <a:rPr lang="it-IT" sz="1800" dirty="0" err="1"/>
              <a:t>Editor</a:t>
            </a:r>
            <a:r>
              <a:rPr lang="it-IT" sz="1800" dirty="0"/>
              <a:t> permette di creare equazioni complesse utilizzando i simboli disponibili sulla barra degli strumenti e digitando variabili e numeri. Mentre si realizza l'equazione, in </a:t>
            </a:r>
            <a:r>
              <a:rPr lang="it-IT" sz="1800" dirty="0" err="1"/>
              <a:t>Equation</a:t>
            </a:r>
            <a:r>
              <a:rPr lang="it-IT" sz="1800" dirty="0"/>
              <a:t> </a:t>
            </a:r>
            <a:r>
              <a:rPr lang="it-IT" sz="1800" dirty="0" err="1"/>
              <a:t>Editor</a:t>
            </a:r>
            <a:r>
              <a:rPr lang="it-IT" sz="1800" dirty="0"/>
              <a:t> vengono impostati automaticamente la dimensione del carattere, la spaziatura e la formattazione in conformità con le convenzioni tipografiche matematiche.</a:t>
            </a:r>
          </a:p>
        </p:txBody>
      </p:sp>
      <p:sp>
        <p:nvSpPr>
          <p:cNvPr id="7" name="Rettangolo 6"/>
          <p:cNvSpPr/>
          <p:nvPr/>
        </p:nvSpPr>
        <p:spPr>
          <a:xfrm>
            <a:off x="0" y="0"/>
            <a:ext cx="3303084" cy="369332"/>
          </a:xfrm>
          <a:prstGeom prst="rect">
            <a:avLst/>
          </a:prstGeom>
        </p:spPr>
        <p:txBody>
          <a:bodyPr wrap="none">
            <a:spAutoFit/>
          </a:bodyPr>
          <a:lstStyle/>
          <a:p>
            <a:r>
              <a:rPr lang="it-IT" b="1" u="sng" dirty="0" smtClean="0"/>
              <a:t>Oggetto - Microsoft </a:t>
            </a:r>
            <a:r>
              <a:rPr lang="it-IT" b="1" u="sng" dirty="0" err="1" smtClean="0"/>
              <a:t>Equation</a:t>
            </a:r>
            <a:r>
              <a:rPr lang="it-IT" b="1" u="sng" dirty="0" smtClean="0"/>
              <a:t> 3.0</a:t>
            </a:r>
            <a:endParaRPr lang="it-IT" b="1" u="sng" dirty="0"/>
          </a:p>
        </p:txBody>
      </p:sp>
      <p:graphicFrame>
        <p:nvGraphicFramePr>
          <p:cNvPr id="8" name="Oggetto 7"/>
          <p:cNvGraphicFramePr>
            <a:graphicFrameLocks noChangeAspect="1"/>
          </p:cNvGraphicFramePr>
          <p:nvPr/>
        </p:nvGraphicFramePr>
        <p:xfrm>
          <a:off x="5548003" y="4211699"/>
          <a:ext cx="114300" cy="215900"/>
        </p:xfrm>
        <a:graphic>
          <a:graphicData uri="http://schemas.openxmlformats.org/presentationml/2006/ole">
            <mc:AlternateContent xmlns:mc="http://schemas.openxmlformats.org/markup-compatibility/2006">
              <mc:Choice xmlns:v="urn:schemas-microsoft-com:vml" Requires="v">
                <p:oleObj spid="_x0000_s6152" name="Equazione" r:id="rId4" imgW="114120" imgH="215640" progId="Equation.3">
                  <p:embed/>
                </p:oleObj>
              </mc:Choice>
              <mc:Fallback>
                <p:oleObj name="Equazione" r:id="rId4" imgW="114120" imgH="215640" progId="Equation.3">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003" y="4211699"/>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ggetto 8"/>
          <p:cNvGraphicFramePr>
            <a:graphicFrameLocks noChangeAspect="1"/>
          </p:cNvGraphicFramePr>
          <p:nvPr/>
        </p:nvGraphicFramePr>
        <p:xfrm>
          <a:off x="5548003" y="4211699"/>
          <a:ext cx="114300" cy="215900"/>
        </p:xfrm>
        <a:graphic>
          <a:graphicData uri="http://schemas.openxmlformats.org/presentationml/2006/ole">
            <mc:AlternateContent xmlns:mc="http://schemas.openxmlformats.org/markup-compatibility/2006">
              <mc:Choice xmlns:v="urn:schemas-microsoft-com:vml" Requires="v">
                <p:oleObj spid="_x0000_s6153" name="Equazione" r:id="rId6" imgW="114120" imgH="215640" progId="Equation.3">
                  <p:embed/>
                </p:oleObj>
              </mc:Choice>
              <mc:Fallback>
                <p:oleObj name="Equazione" r:id="rId6" imgW="114120" imgH="21564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8003" y="4211699"/>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150" name="Picture 6"/>
          <p:cNvPicPr>
            <a:picLocks noChangeAspect="1" noChangeArrowheads="1"/>
          </p:cNvPicPr>
          <p:nvPr/>
        </p:nvPicPr>
        <p:blipFill>
          <a:blip r:embed="rId7" cstate="print"/>
          <a:srcRect/>
          <a:stretch>
            <a:fillRect/>
          </a:stretch>
        </p:blipFill>
        <p:spPr bwMode="auto">
          <a:xfrm>
            <a:off x="4521150" y="451262"/>
            <a:ext cx="4444720" cy="2655991"/>
          </a:xfrm>
          <a:prstGeom prst="rect">
            <a:avLst/>
          </a:prstGeom>
          <a:noFill/>
          <a:ln w="9525">
            <a:noFill/>
            <a:miter lim="800000"/>
            <a:headEnd/>
            <a:tailEnd/>
          </a:ln>
        </p:spPr>
      </p:pic>
      <p:graphicFrame>
        <p:nvGraphicFramePr>
          <p:cNvPr id="11" name="Oggetto 10"/>
          <p:cNvGraphicFramePr>
            <a:graphicFrameLocks noChangeAspect="1"/>
          </p:cNvGraphicFramePr>
          <p:nvPr/>
        </p:nvGraphicFramePr>
        <p:xfrm>
          <a:off x="2265053" y="4305362"/>
          <a:ext cx="4365625" cy="1181100"/>
        </p:xfrm>
        <a:graphic>
          <a:graphicData uri="http://schemas.openxmlformats.org/presentationml/2006/ole">
            <mc:AlternateContent xmlns:mc="http://schemas.openxmlformats.org/markup-compatibility/2006">
              <mc:Choice xmlns:v="urn:schemas-microsoft-com:vml" Requires="v">
                <p:oleObj spid="_x0000_s6154" name="Equazione" r:id="rId8" imgW="1688760" imgH="457200" progId="Equation.3">
                  <p:embed/>
                </p:oleObj>
              </mc:Choice>
              <mc:Fallback>
                <p:oleObj name="Equazione" r:id="rId8" imgW="1688760" imgH="457200" progId="Equation.3">
                  <p:embed/>
                  <p:pic>
                    <p:nvPicPr>
                      <p:cNvPr id="0"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65053" y="4305362"/>
                        <a:ext cx="4365625"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CasellaDiTesto 13"/>
          <p:cNvSpPr txBox="1"/>
          <p:nvPr/>
        </p:nvSpPr>
        <p:spPr>
          <a:xfrm>
            <a:off x="463138" y="4711246"/>
            <a:ext cx="1038426" cy="369332"/>
          </a:xfrm>
          <a:prstGeom prst="rect">
            <a:avLst/>
          </a:prstGeom>
          <a:noFill/>
        </p:spPr>
        <p:txBody>
          <a:bodyPr wrap="none" rtlCol="0">
            <a:spAutoFit/>
          </a:bodyPr>
          <a:lstStyle/>
          <a:p>
            <a:r>
              <a:rPr lang="it-IT" dirty="0" smtClean="0"/>
              <a:t>ESEMPIO</a:t>
            </a:r>
            <a:endParaRPr lang="it-IT"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l="58875" t="5706" r="34458" b="84451"/>
          <a:stretch>
            <a:fillRect/>
          </a:stretch>
        </p:blipFill>
        <p:spPr bwMode="auto">
          <a:xfrm>
            <a:off x="142504" y="403760"/>
            <a:ext cx="914400" cy="819398"/>
          </a:xfrm>
          <a:prstGeom prst="rect">
            <a:avLst/>
          </a:prstGeom>
          <a:noFill/>
          <a:ln w="9525">
            <a:noFill/>
            <a:miter lim="800000"/>
            <a:headEnd/>
            <a:tailEnd/>
          </a:ln>
        </p:spPr>
      </p:pic>
      <p:sp>
        <p:nvSpPr>
          <p:cNvPr id="3" name="Rettangolo 2"/>
          <p:cNvSpPr/>
          <p:nvPr/>
        </p:nvSpPr>
        <p:spPr>
          <a:xfrm>
            <a:off x="0" y="0"/>
            <a:ext cx="838178" cy="369332"/>
          </a:xfrm>
          <a:prstGeom prst="rect">
            <a:avLst/>
          </a:prstGeom>
        </p:spPr>
        <p:txBody>
          <a:bodyPr wrap="none">
            <a:spAutoFit/>
          </a:bodyPr>
          <a:lstStyle/>
          <a:p>
            <a:r>
              <a:rPr lang="it-IT" b="1" u="sng" dirty="0" smtClean="0"/>
              <a:t>Filmati</a:t>
            </a:r>
            <a:endParaRPr lang="it-IT" b="1" u="sng" dirty="0"/>
          </a:p>
        </p:txBody>
      </p:sp>
      <p:pic>
        <p:nvPicPr>
          <p:cNvPr id="115714" name="Picture 2"/>
          <p:cNvPicPr>
            <a:picLocks noChangeAspect="1" noChangeArrowheads="1"/>
          </p:cNvPicPr>
          <p:nvPr/>
        </p:nvPicPr>
        <p:blipFill>
          <a:blip r:embed="rId3" cstate="print"/>
          <a:srcRect t="57776"/>
          <a:stretch>
            <a:fillRect/>
          </a:stretch>
        </p:blipFill>
        <p:spPr bwMode="auto">
          <a:xfrm>
            <a:off x="1389416" y="1425037"/>
            <a:ext cx="581890" cy="35626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b="41989"/>
          <a:stretch>
            <a:fillRect/>
          </a:stretch>
        </p:blipFill>
        <p:spPr bwMode="auto">
          <a:xfrm>
            <a:off x="1351811" y="508069"/>
            <a:ext cx="581890" cy="489460"/>
          </a:xfrm>
          <a:prstGeom prst="rect">
            <a:avLst/>
          </a:prstGeom>
          <a:noFill/>
          <a:ln w="9525">
            <a:noFill/>
            <a:miter lim="800000"/>
            <a:headEnd/>
            <a:tailEnd/>
          </a:ln>
        </p:spPr>
      </p:pic>
      <p:sp>
        <p:nvSpPr>
          <p:cNvPr id="9" name="Rettangolo 8"/>
          <p:cNvSpPr/>
          <p:nvPr/>
        </p:nvSpPr>
        <p:spPr>
          <a:xfrm>
            <a:off x="1989117" y="398399"/>
            <a:ext cx="7154883" cy="1477328"/>
          </a:xfrm>
          <a:prstGeom prst="rect">
            <a:avLst/>
          </a:prstGeom>
        </p:spPr>
        <p:txBody>
          <a:bodyPr wrap="square">
            <a:spAutoFit/>
          </a:bodyPr>
          <a:lstStyle/>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 </a:t>
            </a:r>
            <a:r>
              <a:rPr lang="it-IT" b="1" dirty="0" smtClean="0">
                <a:sym typeface="Symbol"/>
              </a:rPr>
              <a:t>Clip multimediali</a:t>
            </a:r>
            <a:r>
              <a:rPr lang="it-IT" dirty="0" smtClean="0">
                <a:sym typeface="Symbol"/>
              </a:rPr>
              <a:t>  </a:t>
            </a:r>
            <a:r>
              <a:rPr lang="it-IT" b="1" dirty="0" smtClean="0">
                <a:sym typeface="Symbol"/>
              </a:rPr>
              <a:t>Filmato </a:t>
            </a:r>
            <a:r>
              <a:rPr lang="it-IT" dirty="0" smtClean="0">
                <a:sym typeface="Symbol"/>
              </a:rPr>
              <a:t>(icona)  apre la finestra inserisci filmato da cui è possibile selezionare il file video da riprodurre all’interno della diapositiva</a:t>
            </a:r>
          </a:p>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 </a:t>
            </a:r>
            <a:r>
              <a:rPr lang="it-IT" b="1" dirty="0" smtClean="0">
                <a:sym typeface="Symbol"/>
              </a:rPr>
              <a:t>Clip multimediali</a:t>
            </a:r>
            <a:r>
              <a:rPr lang="it-IT" dirty="0" smtClean="0">
                <a:sym typeface="Symbol"/>
              </a:rPr>
              <a:t>  </a:t>
            </a:r>
            <a:r>
              <a:rPr lang="it-IT" b="1" dirty="0" smtClean="0">
                <a:sym typeface="Symbol"/>
              </a:rPr>
              <a:t>Filmato </a:t>
            </a:r>
            <a:r>
              <a:rPr lang="it-IT" dirty="0" smtClean="0">
                <a:sym typeface="Symbol"/>
              </a:rPr>
              <a:t>(testo con freccia)  apre il menù da cui selezionare la voce desiderata</a:t>
            </a:r>
          </a:p>
        </p:txBody>
      </p:sp>
      <p:pic>
        <p:nvPicPr>
          <p:cNvPr id="115718" name="Picture 6"/>
          <p:cNvPicPr>
            <a:picLocks noChangeAspect="1" noChangeArrowheads="1"/>
          </p:cNvPicPr>
          <p:nvPr/>
        </p:nvPicPr>
        <p:blipFill>
          <a:blip r:embed="rId4" cstate="print"/>
          <a:srcRect/>
          <a:stretch>
            <a:fillRect/>
          </a:stretch>
        </p:blipFill>
        <p:spPr bwMode="auto">
          <a:xfrm>
            <a:off x="1391331" y="1822863"/>
            <a:ext cx="2181225" cy="457200"/>
          </a:xfrm>
          <a:prstGeom prst="rect">
            <a:avLst/>
          </a:prstGeom>
          <a:noFill/>
          <a:ln w="9525">
            <a:noFill/>
            <a:miter lim="800000"/>
            <a:headEnd/>
            <a:tailEnd/>
          </a:ln>
        </p:spPr>
      </p:pic>
      <p:sp>
        <p:nvSpPr>
          <p:cNvPr id="12" name="Ovale 11"/>
          <p:cNvSpPr/>
          <p:nvPr/>
        </p:nvSpPr>
        <p:spPr>
          <a:xfrm>
            <a:off x="0" y="391887"/>
            <a:ext cx="748146" cy="8550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3" name="Connettore 2 12"/>
          <p:cNvCxnSpPr/>
          <p:nvPr/>
        </p:nvCxnSpPr>
        <p:spPr>
          <a:xfrm flipH="1">
            <a:off x="1080656" y="973777"/>
            <a:ext cx="344383" cy="149629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ttangolo 16"/>
          <p:cNvSpPr/>
          <p:nvPr/>
        </p:nvSpPr>
        <p:spPr>
          <a:xfrm>
            <a:off x="1353787" y="1793173"/>
            <a:ext cx="2137558"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8" name="Connettore 2 17"/>
          <p:cNvCxnSpPr/>
          <p:nvPr/>
        </p:nvCxnSpPr>
        <p:spPr>
          <a:xfrm flipH="1">
            <a:off x="1520042" y="2054431"/>
            <a:ext cx="3" cy="4512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1565562" y="2052448"/>
            <a:ext cx="2137558" cy="252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nvGrpSpPr>
          <p:cNvPr id="37" name="Gruppo 36"/>
          <p:cNvGrpSpPr/>
          <p:nvPr/>
        </p:nvGrpSpPr>
        <p:grpSpPr>
          <a:xfrm>
            <a:off x="7053944" y="3111945"/>
            <a:ext cx="1826860" cy="3419484"/>
            <a:chOff x="5332022" y="3123820"/>
            <a:chExt cx="1826860" cy="3419484"/>
          </a:xfrm>
        </p:grpSpPr>
        <p:pic>
          <p:nvPicPr>
            <p:cNvPr id="115719" name="Picture 7"/>
            <p:cNvPicPr>
              <a:picLocks noChangeAspect="1" noChangeArrowheads="1"/>
            </p:cNvPicPr>
            <p:nvPr/>
          </p:nvPicPr>
          <p:blipFill>
            <a:blip r:embed="rId5" cstate="print"/>
            <a:srcRect l="85801" t="16120" r="260" b="40892"/>
            <a:stretch>
              <a:fillRect/>
            </a:stretch>
          </p:blipFill>
          <p:spPr bwMode="auto">
            <a:xfrm>
              <a:off x="5332022" y="3123820"/>
              <a:ext cx="1826860" cy="3419484"/>
            </a:xfrm>
            <a:prstGeom prst="rect">
              <a:avLst/>
            </a:prstGeom>
            <a:noFill/>
            <a:ln w="9525">
              <a:noFill/>
              <a:miter lim="800000"/>
              <a:headEnd/>
              <a:tailEnd/>
            </a:ln>
          </p:spPr>
        </p:pic>
        <p:sp>
          <p:nvSpPr>
            <p:cNvPr id="28" name="Rettangolo 27"/>
            <p:cNvSpPr/>
            <p:nvPr/>
          </p:nvSpPr>
          <p:spPr>
            <a:xfrm>
              <a:off x="5413167" y="4286993"/>
              <a:ext cx="1676402" cy="23750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29" name="CasellaDiTesto 28"/>
          <p:cNvSpPr txBox="1"/>
          <p:nvPr/>
        </p:nvSpPr>
        <p:spPr>
          <a:xfrm>
            <a:off x="6056415" y="2113804"/>
            <a:ext cx="3087585" cy="830997"/>
          </a:xfrm>
          <a:prstGeom prst="rect">
            <a:avLst/>
          </a:prstGeom>
          <a:noFill/>
        </p:spPr>
        <p:txBody>
          <a:bodyPr wrap="square" rtlCol="0">
            <a:spAutoFit/>
          </a:bodyPr>
          <a:lstStyle/>
          <a:p>
            <a:pPr algn="just"/>
            <a:r>
              <a:rPr lang="it-IT" sz="1600" dirty="0" smtClean="0"/>
              <a:t>apre il Riquadro attività </a:t>
            </a:r>
            <a:r>
              <a:rPr lang="it-IT" sz="1600" dirty="0" err="1" smtClean="0"/>
              <a:t>ClipArt</a:t>
            </a:r>
            <a:r>
              <a:rPr lang="it-IT" sz="1600" dirty="0" smtClean="0"/>
              <a:t> con file multimediali Filmato come Tipo di  risultati selezionato</a:t>
            </a:r>
            <a:endParaRPr lang="it-IT" sz="1600" dirty="0"/>
          </a:p>
        </p:txBody>
      </p:sp>
      <p:pic>
        <p:nvPicPr>
          <p:cNvPr id="115721" name="Picture 9"/>
          <p:cNvPicPr>
            <a:picLocks noChangeAspect="1" noChangeArrowheads="1"/>
          </p:cNvPicPr>
          <p:nvPr/>
        </p:nvPicPr>
        <p:blipFill>
          <a:blip r:embed="rId6" cstate="print"/>
          <a:srcRect/>
          <a:stretch>
            <a:fillRect/>
          </a:stretch>
        </p:blipFill>
        <p:spPr bwMode="auto">
          <a:xfrm>
            <a:off x="1009257" y="2446316"/>
            <a:ext cx="4263365" cy="2707072"/>
          </a:xfrm>
          <a:prstGeom prst="rect">
            <a:avLst/>
          </a:prstGeom>
          <a:noFill/>
          <a:ln w="9525">
            <a:noFill/>
            <a:miter lim="800000"/>
            <a:headEnd/>
            <a:tailEnd/>
          </a:ln>
        </p:spPr>
      </p:pic>
      <p:cxnSp>
        <p:nvCxnSpPr>
          <p:cNvPr id="24" name="Connettore 2 23"/>
          <p:cNvCxnSpPr>
            <a:stCxn id="23" idx="3"/>
          </p:cNvCxnSpPr>
          <p:nvPr/>
        </p:nvCxnSpPr>
        <p:spPr>
          <a:xfrm>
            <a:off x="3703120" y="2178448"/>
            <a:ext cx="3338948" cy="12535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5722" name="Picture 10"/>
          <p:cNvPicPr>
            <a:picLocks noChangeAspect="1" noChangeArrowheads="1"/>
          </p:cNvPicPr>
          <p:nvPr/>
        </p:nvPicPr>
        <p:blipFill>
          <a:blip r:embed="rId7" cstate="print"/>
          <a:srcRect l="34892" t="26459" r="19827" b="17991"/>
          <a:stretch>
            <a:fillRect/>
          </a:stretch>
        </p:blipFill>
        <p:spPr bwMode="auto">
          <a:xfrm>
            <a:off x="213757" y="3687295"/>
            <a:ext cx="3477114" cy="2666009"/>
          </a:xfrm>
          <a:prstGeom prst="rect">
            <a:avLst/>
          </a:prstGeom>
          <a:noFill/>
          <a:ln w="19050">
            <a:solidFill>
              <a:schemeClr val="tx1"/>
            </a:solidFill>
            <a:miter lim="800000"/>
            <a:headEnd/>
            <a:tailEnd/>
          </a:ln>
        </p:spPr>
      </p:pic>
      <p:sp>
        <p:nvSpPr>
          <p:cNvPr id="43" name="Ovale 42"/>
          <p:cNvSpPr/>
          <p:nvPr/>
        </p:nvSpPr>
        <p:spPr>
          <a:xfrm>
            <a:off x="4203865" y="4857008"/>
            <a:ext cx="688769" cy="3562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44" name="Connettore 2 43"/>
          <p:cNvCxnSpPr/>
          <p:nvPr/>
        </p:nvCxnSpPr>
        <p:spPr>
          <a:xfrm flipH="1">
            <a:off x="3408218" y="5058888"/>
            <a:ext cx="795648" cy="2968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CasellaDiTesto 45"/>
          <p:cNvSpPr txBox="1"/>
          <p:nvPr/>
        </p:nvSpPr>
        <p:spPr>
          <a:xfrm>
            <a:off x="3740723" y="5248890"/>
            <a:ext cx="1947554" cy="584775"/>
          </a:xfrm>
          <a:prstGeom prst="rect">
            <a:avLst/>
          </a:prstGeom>
          <a:noFill/>
        </p:spPr>
        <p:txBody>
          <a:bodyPr wrap="square" rtlCol="0">
            <a:spAutoFit/>
          </a:bodyPr>
          <a:lstStyle/>
          <a:p>
            <a:pPr algn="just"/>
            <a:r>
              <a:rPr lang="it-IT" sz="1600" dirty="0" smtClean="0"/>
              <a:t>inserisce il filmato e chiede come avviarlo</a:t>
            </a:r>
            <a:endParaRPr lang="it-IT" sz="1600" dirty="0"/>
          </a:p>
        </p:txBody>
      </p:sp>
      <p:sp>
        <p:nvSpPr>
          <p:cNvPr id="25" name="CasellaDiTesto 24"/>
          <p:cNvSpPr txBox="1"/>
          <p:nvPr/>
        </p:nvSpPr>
        <p:spPr>
          <a:xfrm>
            <a:off x="-11870" y="6472058"/>
            <a:ext cx="7570727" cy="369332"/>
          </a:xfrm>
          <a:prstGeom prst="rect">
            <a:avLst/>
          </a:prstGeom>
          <a:noFill/>
        </p:spPr>
        <p:txBody>
          <a:bodyPr wrap="none" rtlCol="0">
            <a:spAutoFit/>
          </a:bodyPr>
          <a:lstStyle/>
          <a:p>
            <a:r>
              <a:rPr lang="it-IT" u="sng" dirty="0" smtClean="0"/>
              <a:t>NOTA</a:t>
            </a:r>
            <a:r>
              <a:rPr lang="it-IT" dirty="0" smtClean="0"/>
              <a:t>: i filmati vengono sempre COLLEGATI alla presentazione e mai incorporati</a:t>
            </a:r>
            <a:endParaRPr lang="it-IT"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0" y="0"/>
            <a:ext cx="9144000" cy="646331"/>
          </a:xfrm>
          <a:prstGeom prst="rect">
            <a:avLst/>
          </a:prstGeom>
        </p:spPr>
        <p:txBody>
          <a:bodyPr wrap="square">
            <a:spAutoFit/>
          </a:bodyPr>
          <a:lstStyle/>
          <a:p>
            <a:pPr algn="just"/>
            <a:r>
              <a:rPr lang="it-IT" dirty="0" smtClean="0"/>
              <a:t>Selezionando un </a:t>
            </a:r>
            <a:r>
              <a:rPr lang="it-IT" b="1" dirty="0" smtClean="0"/>
              <a:t>filmato </a:t>
            </a:r>
            <a:r>
              <a:rPr lang="it-IT" dirty="0" smtClean="0"/>
              <a:t>appaiono la </a:t>
            </a:r>
            <a:r>
              <a:rPr lang="it-IT" i="1" dirty="0" smtClean="0"/>
              <a:t>scheda contestuale </a:t>
            </a:r>
            <a:r>
              <a:rPr lang="it-IT" b="1" dirty="0" smtClean="0"/>
              <a:t>Strumenti immagini</a:t>
            </a:r>
            <a:r>
              <a:rPr lang="it-IT" dirty="0" smtClean="0"/>
              <a:t> </a:t>
            </a:r>
            <a:r>
              <a:rPr lang="it-IT" dirty="0" smtClean="0">
                <a:sym typeface="Symbol"/>
              </a:rPr>
              <a:t>con </a:t>
            </a:r>
            <a:r>
              <a:rPr lang="it-IT" i="1" dirty="0" smtClean="0">
                <a:sym typeface="Symbol"/>
              </a:rPr>
              <a:t>scheda </a:t>
            </a:r>
            <a:r>
              <a:rPr lang="it-IT" b="1" dirty="0" smtClean="0">
                <a:sym typeface="Symbol"/>
              </a:rPr>
              <a:t>Formato</a:t>
            </a:r>
            <a:r>
              <a:rPr lang="it-IT" dirty="0" smtClean="0">
                <a:sym typeface="Symbol"/>
              </a:rPr>
              <a:t>  e la </a:t>
            </a:r>
            <a:r>
              <a:rPr lang="it-IT" i="1" dirty="0" smtClean="0">
                <a:sym typeface="Symbol"/>
              </a:rPr>
              <a:t>scheda contestuale </a:t>
            </a:r>
            <a:r>
              <a:rPr lang="it-IT" b="1" dirty="0" smtClean="0">
                <a:sym typeface="Symbol"/>
              </a:rPr>
              <a:t>Strumenti filmato</a:t>
            </a:r>
            <a:r>
              <a:rPr lang="it-IT" dirty="0" smtClean="0">
                <a:sym typeface="Symbol"/>
              </a:rPr>
              <a:t> con </a:t>
            </a:r>
            <a:r>
              <a:rPr lang="it-IT" i="1" dirty="0" smtClean="0">
                <a:sym typeface="Symbol"/>
              </a:rPr>
              <a:t>scheda </a:t>
            </a:r>
            <a:r>
              <a:rPr lang="it-IT" b="1" dirty="0" smtClean="0">
                <a:sym typeface="Symbol"/>
              </a:rPr>
              <a:t>Opzioni</a:t>
            </a:r>
            <a:r>
              <a:rPr lang="it-IT" dirty="0" smtClean="0">
                <a:sym typeface="Symbol"/>
              </a:rPr>
              <a:t>.</a:t>
            </a:r>
          </a:p>
        </p:txBody>
      </p:sp>
      <p:sp>
        <p:nvSpPr>
          <p:cNvPr id="4" name="Rettangolo 3"/>
          <p:cNvSpPr/>
          <p:nvPr/>
        </p:nvSpPr>
        <p:spPr>
          <a:xfrm>
            <a:off x="0" y="771895"/>
            <a:ext cx="8550233" cy="923330"/>
          </a:xfrm>
          <a:prstGeom prst="rect">
            <a:avLst/>
          </a:prstGeom>
        </p:spPr>
        <p:txBody>
          <a:bodyPr wrap="square">
            <a:spAutoFit/>
          </a:bodyPr>
          <a:lstStyle/>
          <a:p>
            <a:pPr algn="just"/>
            <a:r>
              <a:rPr lang="it-IT" i="1" dirty="0" smtClean="0">
                <a:sym typeface="Symbol"/>
              </a:rPr>
              <a:t>scheda contestuale </a:t>
            </a:r>
            <a:r>
              <a:rPr lang="it-IT" b="1" dirty="0" smtClean="0">
                <a:sym typeface="Symbol"/>
              </a:rPr>
              <a:t>Strumenti filmato</a:t>
            </a:r>
            <a:r>
              <a:rPr lang="it-IT" dirty="0" smtClean="0">
                <a:sym typeface="Symbol"/>
              </a:rPr>
              <a:t>  </a:t>
            </a:r>
            <a:r>
              <a:rPr lang="it-IT" i="1" dirty="0" smtClean="0">
                <a:sym typeface="Symbol"/>
              </a:rPr>
              <a:t>scheda </a:t>
            </a:r>
            <a:r>
              <a:rPr lang="it-IT" b="1" dirty="0" smtClean="0">
                <a:sym typeface="Symbol"/>
              </a:rPr>
              <a:t>Opzioni </a:t>
            </a:r>
            <a:r>
              <a:rPr lang="it-IT" dirty="0" smtClean="0">
                <a:sym typeface="Symbol"/>
              </a:rPr>
              <a:t> </a:t>
            </a:r>
            <a:r>
              <a:rPr lang="it-IT" i="1" dirty="0" smtClean="0">
                <a:sym typeface="Symbol"/>
              </a:rPr>
              <a:t>gruppo </a:t>
            </a:r>
            <a:r>
              <a:rPr lang="it-IT" b="1" dirty="0" smtClean="0">
                <a:sym typeface="Symbol"/>
              </a:rPr>
              <a:t>Riproduci</a:t>
            </a:r>
            <a:r>
              <a:rPr lang="it-IT" dirty="0" smtClean="0">
                <a:sym typeface="Symbol"/>
              </a:rPr>
              <a:t>  </a:t>
            </a:r>
            <a:r>
              <a:rPr lang="it-IT" b="1" dirty="0" smtClean="0">
                <a:sym typeface="Symbol"/>
              </a:rPr>
              <a:t>Anteprima</a:t>
            </a:r>
            <a:r>
              <a:rPr lang="it-IT" dirty="0" smtClean="0">
                <a:sym typeface="Symbol"/>
              </a:rPr>
              <a:t>  riproduce il filmato all’interno della diapositiva senza avviare la visualizzazione presentazione.</a:t>
            </a:r>
          </a:p>
        </p:txBody>
      </p:sp>
      <p:sp>
        <p:nvSpPr>
          <p:cNvPr id="5" name="Rettangolo 4"/>
          <p:cNvSpPr/>
          <p:nvPr/>
        </p:nvSpPr>
        <p:spPr>
          <a:xfrm>
            <a:off x="0" y="1983178"/>
            <a:ext cx="9144000" cy="923330"/>
          </a:xfrm>
          <a:prstGeom prst="rect">
            <a:avLst/>
          </a:prstGeom>
        </p:spPr>
        <p:txBody>
          <a:bodyPr wrap="square">
            <a:spAutoFit/>
          </a:bodyPr>
          <a:lstStyle/>
          <a:p>
            <a:pPr algn="just"/>
            <a:r>
              <a:rPr lang="it-IT" i="1" dirty="0" smtClean="0">
                <a:sym typeface="Symbol"/>
              </a:rPr>
              <a:t>scheda contestuale </a:t>
            </a:r>
            <a:r>
              <a:rPr lang="it-IT" b="1" dirty="0" smtClean="0">
                <a:sym typeface="Symbol"/>
              </a:rPr>
              <a:t>Strumenti filmato</a:t>
            </a:r>
            <a:r>
              <a:rPr lang="it-IT" dirty="0" smtClean="0">
                <a:sym typeface="Symbol"/>
              </a:rPr>
              <a:t>  </a:t>
            </a:r>
            <a:r>
              <a:rPr lang="it-IT" i="1" dirty="0" smtClean="0">
                <a:sym typeface="Symbol"/>
              </a:rPr>
              <a:t>scheda </a:t>
            </a:r>
            <a:r>
              <a:rPr lang="it-IT" b="1" dirty="0" smtClean="0">
                <a:sym typeface="Symbol"/>
              </a:rPr>
              <a:t>Opzioni </a:t>
            </a:r>
            <a:r>
              <a:rPr lang="it-IT" dirty="0" smtClean="0">
                <a:sym typeface="Symbol"/>
              </a:rPr>
              <a:t> </a:t>
            </a:r>
            <a:r>
              <a:rPr lang="it-IT" i="1" dirty="0" smtClean="0">
                <a:sym typeface="Symbol"/>
              </a:rPr>
              <a:t>gruppo </a:t>
            </a:r>
            <a:r>
              <a:rPr lang="it-IT" b="1" dirty="0" smtClean="0">
                <a:sym typeface="Symbol"/>
              </a:rPr>
              <a:t>Opzioni filmato</a:t>
            </a:r>
            <a:r>
              <a:rPr lang="it-IT" dirty="0" smtClean="0">
                <a:sym typeface="Symbol"/>
              </a:rPr>
              <a:t>  consente di impostare le opzioni di visualizzazione e di riproduzione del filmato, utilizzando le caselle di controllo presenti nel gruppo oppure aprendo la </a:t>
            </a:r>
            <a:r>
              <a:rPr lang="it-IT" i="1" dirty="0" smtClean="0">
                <a:sym typeface="Symbol"/>
              </a:rPr>
              <a:t>finestra </a:t>
            </a:r>
            <a:r>
              <a:rPr lang="it-IT" b="1" dirty="0" smtClean="0">
                <a:sym typeface="Symbol"/>
              </a:rPr>
              <a:t>Opzioni filmato</a:t>
            </a:r>
            <a:endParaRPr lang="it-IT" dirty="0" smtClean="0">
              <a:sym typeface="Symbol"/>
            </a:endParaRPr>
          </a:p>
        </p:txBody>
      </p:sp>
      <p:pic>
        <p:nvPicPr>
          <p:cNvPr id="6" name="Picture 2"/>
          <p:cNvPicPr>
            <a:picLocks noChangeAspect="1" noChangeArrowheads="1"/>
          </p:cNvPicPr>
          <p:nvPr/>
        </p:nvPicPr>
        <p:blipFill>
          <a:blip r:embed="rId2" cstate="print"/>
          <a:srcRect/>
          <a:stretch>
            <a:fillRect/>
          </a:stretch>
        </p:blipFill>
        <p:spPr bwMode="auto">
          <a:xfrm>
            <a:off x="8572005" y="855021"/>
            <a:ext cx="571995" cy="721099"/>
          </a:xfrm>
          <a:prstGeom prst="rect">
            <a:avLst/>
          </a:prstGeom>
          <a:noFill/>
          <a:ln w="9525">
            <a:noFill/>
            <a:miter lim="800000"/>
            <a:headEnd/>
            <a:tailEnd/>
          </a:ln>
        </p:spPr>
      </p:pic>
      <p:pic>
        <p:nvPicPr>
          <p:cNvPr id="13" name="Picture 2"/>
          <p:cNvPicPr>
            <a:picLocks noChangeAspect="1" noChangeArrowheads="1"/>
          </p:cNvPicPr>
          <p:nvPr/>
        </p:nvPicPr>
        <p:blipFill>
          <a:blip r:embed="rId3" cstate="print"/>
          <a:srcRect l="4906" t="5456" r="56417" b="83864"/>
          <a:stretch>
            <a:fillRect/>
          </a:stretch>
        </p:blipFill>
        <p:spPr bwMode="auto">
          <a:xfrm>
            <a:off x="154379" y="3206316"/>
            <a:ext cx="4322618" cy="724394"/>
          </a:xfrm>
          <a:prstGeom prst="rect">
            <a:avLst/>
          </a:prstGeom>
          <a:noFill/>
          <a:ln w="9525">
            <a:noFill/>
            <a:miter lim="800000"/>
            <a:headEnd/>
            <a:tailEnd/>
          </a:ln>
        </p:spPr>
      </p:pic>
      <p:sp>
        <p:nvSpPr>
          <p:cNvPr id="14" name="Ovale 13"/>
          <p:cNvSpPr/>
          <p:nvPr/>
        </p:nvSpPr>
        <p:spPr>
          <a:xfrm>
            <a:off x="4203866" y="3669452"/>
            <a:ext cx="308758" cy="3325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5" name="Picture 3"/>
          <p:cNvPicPr>
            <a:picLocks noChangeAspect="1" noChangeArrowheads="1"/>
          </p:cNvPicPr>
          <p:nvPr/>
        </p:nvPicPr>
        <p:blipFill>
          <a:blip r:embed="rId4" cstate="print"/>
          <a:srcRect/>
          <a:stretch>
            <a:fillRect/>
          </a:stretch>
        </p:blipFill>
        <p:spPr bwMode="auto">
          <a:xfrm>
            <a:off x="5899129" y="3214106"/>
            <a:ext cx="2238375" cy="2686050"/>
          </a:xfrm>
          <a:prstGeom prst="rect">
            <a:avLst/>
          </a:prstGeom>
          <a:noFill/>
          <a:ln w="9525">
            <a:noFill/>
            <a:miter lim="800000"/>
            <a:headEnd/>
            <a:tailEnd/>
          </a:ln>
        </p:spPr>
      </p:pic>
      <p:cxnSp>
        <p:nvCxnSpPr>
          <p:cNvPr id="17" name="Connettore 2 16"/>
          <p:cNvCxnSpPr>
            <a:stCxn id="14" idx="6"/>
          </p:cNvCxnSpPr>
          <p:nvPr/>
        </p:nvCxnSpPr>
        <p:spPr>
          <a:xfrm flipV="1">
            <a:off x="4512624" y="3491322"/>
            <a:ext cx="1365662" cy="34438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0" y="-11822"/>
            <a:ext cx="9144000" cy="3139321"/>
          </a:xfrm>
          <a:prstGeom prst="rect">
            <a:avLst/>
          </a:prstGeom>
        </p:spPr>
        <p:txBody>
          <a:bodyPr wrap="square">
            <a:spAutoFit/>
          </a:bodyPr>
          <a:lstStyle/>
          <a:p>
            <a:pPr algn="just"/>
            <a:r>
              <a:rPr lang="it-IT" i="1" dirty="0" smtClean="0">
                <a:sym typeface="Symbol"/>
              </a:rPr>
              <a:t>scheda contestuale </a:t>
            </a:r>
            <a:r>
              <a:rPr lang="it-IT" b="1" dirty="0" smtClean="0">
                <a:sym typeface="Symbol"/>
              </a:rPr>
              <a:t>Strumenti filmato</a:t>
            </a:r>
            <a:r>
              <a:rPr lang="it-IT" dirty="0" smtClean="0">
                <a:sym typeface="Symbol"/>
              </a:rPr>
              <a:t>  </a:t>
            </a:r>
            <a:r>
              <a:rPr lang="it-IT" i="1" dirty="0" smtClean="0">
                <a:sym typeface="Symbol"/>
              </a:rPr>
              <a:t>scheda </a:t>
            </a:r>
            <a:r>
              <a:rPr lang="it-IT" b="1" dirty="0" smtClean="0">
                <a:sym typeface="Symbol"/>
              </a:rPr>
              <a:t>Opzioni </a:t>
            </a:r>
            <a:r>
              <a:rPr lang="it-IT" dirty="0" smtClean="0">
                <a:sym typeface="Symbol"/>
              </a:rPr>
              <a:t> </a:t>
            </a:r>
            <a:r>
              <a:rPr lang="it-IT" i="1" dirty="0" smtClean="0">
                <a:sym typeface="Symbol"/>
              </a:rPr>
              <a:t>gruppo </a:t>
            </a:r>
            <a:r>
              <a:rPr lang="it-IT" b="1" dirty="0" smtClean="0">
                <a:sym typeface="Symbol"/>
              </a:rPr>
              <a:t>Opzioni filmato</a:t>
            </a:r>
            <a:r>
              <a:rPr lang="it-IT" dirty="0" smtClean="0">
                <a:sym typeface="Symbol"/>
              </a:rPr>
              <a:t>  </a:t>
            </a:r>
            <a:r>
              <a:rPr lang="it-IT" b="1" dirty="0" smtClean="0">
                <a:sym typeface="Symbol"/>
              </a:rPr>
              <a:t>Riproduci filmato</a:t>
            </a:r>
            <a:r>
              <a:rPr lang="it-IT" dirty="0" smtClean="0">
                <a:sym typeface="Symbol"/>
              </a:rPr>
              <a:t>  presenta le opzioni:</a:t>
            </a:r>
          </a:p>
          <a:p>
            <a:pPr marL="177800" indent="-177800" algn="just">
              <a:buFont typeface="Arial" pitchFamily="34" charset="0"/>
              <a:buChar char="•"/>
            </a:pPr>
            <a:r>
              <a:rPr lang="it-IT" u="sng" dirty="0" smtClean="0">
                <a:sym typeface="Symbol"/>
              </a:rPr>
              <a:t>Manualmente</a:t>
            </a:r>
            <a:r>
              <a:rPr lang="it-IT" dirty="0" smtClean="0">
                <a:sym typeface="Symbol"/>
              </a:rPr>
              <a:t>: il filmato viene avviato quando si fa clic su di esso</a:t>
            </a:r>
          </a:p>
          <a:p>
            <a:pPr marL="177800" indent="-177800" algn="just">
              <a:buFont typeface="Arial" pitchFamily="34" charset="0"/>
              <a:buChar char="•"/>
            </a:pPr>
            <a:r>
              <a:rPr lang="it-IT" u="sng" dirty="0" smtClean="0">
                <a:sym typeface="Symbol"/>
              </a:rPr>
              <a:t>Automaticamente</a:t>
            </a:r>
            <a:r>
              <a:rPr lang="it-IT" dirty="0" smtClean="0">
                <a:sym typeface="Symbol"/>
              </a:rPr>
              <a:t>: il filmato viene avviato automaticamente</a:t>
            </a:r>
          </a:p>
          <a:p>
            <a:pPr marL="177800" indent="-177800" algn="just">
              <a:buFont typeface="Arial" pitchFamily="34" charset="0"/>
              <a:buChar char="•"/>
            </a:pPr>
            <a:r>
              <a:rPr lang="it-IT" u="sng" dirty="0" smtClean="0">
                <a:sym typeface="Symbol"/>
              </a:rPr>
              <a:t>Riproduci tra diapositive</a:t>
            </a:r>
            <a:r>
              <a:rPr lang="it-IT" dirty="0" smtClean="0">
                <a:sym typeface="Symbol"/>
              </a:rPr>
              <a:t>: il filmato viene avviato nella diapositiva in cui è stato inserito e continua la riproduzione anche nelle diapositive successive. Selezionare </a:t>
            </a:r>
            <a:r>
              <a:rPr lang="it-IT" i="1" dirty="0" smtClean="0">
                <a:sym typeface="Symbol"/>
              </a:rPr>
              <a:t>scheda </a:t>
            </a:r>
            <a:r>
              <a:rPr lang="it-IT" b="1" dirty="0" smtClean="0">
                <a:sym typeface="Symbol"/>
              </a:rPr>
              <a:t>Animazioni</a:t>
            </a:r>
            <a:r>
              <a:rPr lang="it-IT" dirty="0" smtClean="0">
                <a:sym typeface="Symbol"/>
              </a:rPr>
              <a:t>  </a:t>
            </a:r>
            <a:r>
              <a:rPr lang="it-IT" i="1" dirty="0" smtClean="0">
                <a:sym typeface="Symbol"/>
              </a:rPr>
              <a:t>gruppo </a:t>
            </a:r>
            <a:r>
              <a:rPr lang="it-IT" b="1" dirty="0" smtClean="0">
                <a:sym typeface="Symbol"/>
              </a:rPr>
              <a:t> Animazioni </a:t>
            </a:r>
            <a:r>
              <a:rPr lang="it-IT" dirty="0" smtClean="0">
                <a:sym typeface="Symbol"/>
              </a:rPr>
              <a:t> </a:t>
            </a:r>
            <a:r>
              <a:rPr lang="it-IT" b="1" dirty="0" smtClean="0">
                <a:sym typeface="Symbol"/>
              </a:rPr>
              <a:t>Animazione personalizzata</a:t>
            </a:r>
            <a:r>
              <a:rPr lang="it-IT" dirty="0" smtClean="0">
                <a:sym typeface="Symbol"/>
              </a:rPr>
              <a:t>  si apre il </a:t>
            </a:r>
            <a:r>
              <a:rPr lang="it-IT" i="1" dirty="0" smtClean="0">
                <a:sym typeface="Symbol"/>
              </a:rPr>
              <a:t>riquadro attività</a:t>
            </a:r>
            <a:r>
              <a:rPr lang="it-IT" dirty="0" smtClean="0">
                <a:sym typeface="Symbol"/>
              </a:rPr>
              <a:t> </a:t>
            </a:r>
            <a:r>
              <a:rPr lang="it-IT" b="1" dirty="0" smtClean="0">
                <a:sym typeface="Symbol"/>
              </a:rPr>
              <a:t>Animazione personalizzata</a:t>
            </a:r>
            <a:r>
              <a:rPr lang="it-IT" dirty="0" smtClean="0">
                <a:sym typeface="Symbol"/>
              </a:rPr>
              <a:t>   cliccare sulla </a:t>
            </a:r>
            <a:r>
              <a:rPr lang="it-IT" u="sng" dirty="0" smtClean="0">
                <a:sym typeface="Symbol"/>
              </a:rPr>
              <a:t>riga che rappresenta l’effetto riproduzione filmato</a:t>
            </a:r>
            <a:r>
              <a:rPr lang="it-IT" dirty="0" smtClean="0">
                <a:sym typeface="Symbol"/>
              </a:rPr>
              <a:t>, cliccare sulla freccia a destra e selezionare </a:t>
            </a:r>
            <a:r>
              <a:rPr lang="it-IT" b="1" dirty="0" smtClean="0">
                <a:sym typeface="Symbol"/>
              </a:rPr>
              <a:t>Opzioni effetto</a:t>
            </a:r>
            <a:r>
              <a:rPr lang="it-IT" dirty="0" smtClean="0">
                <a:sym typeface="Symbol"/>
              </a:rPr>
              <a:t> si apre la </a:t>
            </a:r>
            <a:r>
              <a:rPr lang="it-IT" i="1" dirty="0" smtClean="0">
                <a:sym typeface="Symbol"/>
              </a:rPr>
              <a:t>finestra </a:t>
            </a:r>
            <a:r>
              <a:rPr lang="it-IT" b="1" dirty="0" smtClean="0">
                <a:sym typeface="Symbol"/>
              </a:rPr>
              <a:t>Riproduci filmato</a:t>
            </a:r>
            <a:r>
              <a:rPr lang="it-IT" dirty="0" smtClean="0">
                <a:sym typeface="Symbol"/>
              </a:rPr>
              <a:t>  nella sezione </a:t>
            </a:r>
            <a:r>
              <a:rPr lang="it-IT" b="1" dirty="0" smtClean="0">
                <a:sym typeface="Symbol"/>
              </a:rPr>
              <a:t>Termina riproduzione </a:t>
            </a:r>
            <a:r>
              <a:rPr lang="it-IT" dirty="0" smtClean="0">
                <a:sym typeface="Symbol"/>
              </a:rPr>
              <a:t>selezionare </a:t>
            </a:r>
            <a:r>
              <a:rPr lang="it-IT" b="1" dirty="0" smtClean="0">
                <a:sym typeface="Symbol"/>
              </a:rPr>
              <a:t>Dopo </a:t>
            </a:r>
            <a:r>
              <a:rPr lang="it-IT" dirty="0" smtClean="0">
                <a:sym typeface="Symbol"/>
              </a:rPr>
              <a:t>e indicare il numero totale di diapositive per cui il file deve essere riprodotto</a:t>
            </a:r>
          </a:p>
        </p:txBody>
      </p:sp>
      <p:pic>
        <p:nvPicPr>
          <p:cNvPr id="115714" name="Picture 2"/>
          <p:cNvPicPr>
            <a:picLocks noChangeAspect="1" noChangeArrowheads="1"/>
          </p:cNvPicPr>
          <p:nvPr/>
        </p:nvPicPr>
        <p:blipFill>
          <a:blip r:embed="rId2" cstate="print"/>
          <a:srcRect t="36918" r="48599" b="42125"/>
          <a:stretch>
            <a:fillRect/>
          </a:stretch>
        </p:blipFill>
        <p:spPr bwMode="auto">
          <a:xfrm>
            <a:off x="5599215" y="3218272"/>
            <a:ext cx="1733797" cy="676894"/>
          </a:xfrm>
          <a:prstGeom prst="rect">
            <a:avLst/>
          </a:prstGeom>
          <a:noFill/>
          <a:ln w="19050">
            <a:solidFill>
              <a:schemeClr val="tx1"/>
            </a:solidFill>
            <a:miter lim="800000"/>
            <a:headEnd/>
            <a:tailEnd/>
          </a:ln>
        </p:spPr>
      </p:pic>
      <p:pic>
        <p:nvPicPr>
          <p:cNvPr id="9" name="Picture 2"/>
          <p:cNvPicPr>
            <a:picLocks noChangeAspect="1" noChangeArrowheads="1"/>
          </p:cNvPicPr>
          <p:nvPr/>
        </p:nvPicPr>
        <p:blipFill>
          <a:blip r:embed="rId3" cstate="print"/>
          <a:srcRect l="84502" t="41559" r="1039" b="55394"/>
          <a:stretch>
            <a:fillRect/>
          </a:stretch>
        </p:blipFill>
        <p:spPr bwMode="auto">
          <a:xfrm>
            <a:off x="3479469" y="3218272"/>
            <a:ext cx="1983179" cy="261257"/>
          </a:xfrm>
          <a:prstGeom prst="rect">
            <a:avLst/>
          </a:prstGeom>
          <a:noFill/>
          <a:ln w="9525">
            <a:noFill/>
            <a:miter lim="800000"/>
            <a:headEnd/>
            <a:tailEnd/>
          </a:ln>
        </p:spPr>
      </p:pic>
      <p:sp>
        <p:nvSpPr>
          <p:cNvPr id="10" name="CasellaDiTesto 9"/>
          <p:cNvSpPr txBox="1"/>
          <p:nvPr/>
        </p:nvSpPr>
        <p:spPr>
          <a:xfrm>
            <a:off x="-1" y="4144535"/>
            <a:ext cx="9144001" cy="646331"/>
          </a:xfrm>
          <a:prstGeom prst="rect">
            <a:avLst/>
          </a:prstGeom>
          <a:noFill/>
        </p:spPr>
        <p:txBody>
          <a:bodyPr wrap="square" rtlCol="0">
            <a:spAutoFit/>
          </a:bodyPr>
          <a:lstStyle/>
          <a:p>
            <a:pPr algn="just"/>
            <a:r>
              <a:rPr lang="it-IT" u="sng" dirty="0" smtClean="0">
                <a:sym typeface="Symbol"/>
              </a:rPr>
              <a:t>NOTA</a:t>
            </a:r>
            <a:r>
              <a:rPr lang="it-IT" dirty="0" smtClean="0">
                <a:sym typeface="Symbol"/>
              </a:rPr>
              <a:t>: impostando 999 (valore massimo) il filmato (se abbastanza lungo) verrà riprodotto per l’intera presentazione anche se varia il numero totale di diapositive.</a:t>
            </a:r>
            <a:endParaRPr lang="it-IT" dirty="0"/>
          </a:p>
        </p:txBody>
      </p:sp>
      <p:cxnSp>
        <p:nvCxnSpPr>
          <p:cNvPr id="12" name="Connettore 2 11"/>
          <p:cNvCxnSpPr/>
          <p:nvPr/>
        </p:nvCxnSpPr>
        <p:spPr>
          <a:xfrm>
            <a:off x="3526971" y="2185114"/>
            <a:ext cx="130629" cy="105690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 name="Gruppo 15"/>
          <p:cNvGrpSpPr/>
          <p:nvPr/>
        </p:nvGrpSpPr>
        <p:grpSpPr>
          <a:xfrm>
            <a:off x="6424550" y="380065"/>
            <a:ext cx="2538290" cy="579602"/>
            <a:chOff x="3123210" y="1935678"/>
            <a:chExt cx="2538290" cy="579602"/>
          </a:xfrm>
        </p:grpSpPr>
        <p:pic>
          <p:nvPicPr>
            <p:cNvPr id="7" name="Picture 2"/>
            <p:cNvPicPr>
              <a:picLocks noChangeAspect="1" noChangeArrowheads="1"/>
            </p:cNvPicPr>
            <p:nvPr/>
          </p:nvPicPr>
          <p:blipFill>
            <a:blip r:embed="rId4" cstate="print"/>
            <a:srcRect l="11281" t="5631" r="72961" b="91231"/>
            <a:stretch>
              <a:fillRect/>
            </a:stretch>
          </p:blipFill>
          <p:spPr bwMode="auto">
            <a:xfrm>
              <a:off x="3123210" y="1935678"/>
              <a:ext cx="2161309" cy="261257"/>
            </a:xfrm>
            <a:prstGeom prst="rect">
              <a:avLst/>
            </a:prstGeom>
            <a:noFill/>
            <a:ln w="9525">
              <a:noFill/>
              <a:miter lim="800000"/>
              <a:headEnd/>
              <a:tailEnd/>
            </a:ln>
          </p:spPr>
        </p:pic>
        <p:pic>
          <p:nvPicPr>
            <p:cNvPr id="115715" name="Picture 3"/>
            <p:cNvPicPr>
              <a:picLocks noChangeAspect="1" noChangeArrowheads="1"/>
            </p:cNvPicPr>
            <p:nvPr/>
          </p:nvPicPr>
          <p:blipFill>
            <a:blip r:embed="rId5" cstate="print"/>
            <a:srcRect/>
            <a:stretch>
              <a:fillRect/>
            </a:stretch>
          </p:blipFill>
          <p:spPr bwMode="auto">
            <a:xfrm>
              <a:off x="4337525" y="1991405"/>
              <a:ext cx="1323975" cy="523875"/>
            </a:xfrm>
            <a:prstGeom prst="rect">
              <a:avLst/>
            </a:prstGeom>
            <a:noFill/>
            <a:ln w="9525">
              <a:noFill/>
              <a:miter lim="800000"/>
              <a:headEnd/>
              <a:tailEnd/>
            </a:ln>
          </p:spPr>
        </p:pic>
      </p:grpSp>
      <p:pic>
        <p:nvPicPr>
          <p:cNvPr id="116738" name="Picture 2"/>
          <p:cNvPicPr>
            <a:picLocks noChangeAspect="1" noChangeArrowheads="1"/>
          </p:cNvPicPr>
          <p:nvPr/>
        </p:nvPicPr>
        <p:blipFill>
          <a:blip r:embed="rId6" cstate="print"/>
          <a:srcRect l="84675" t="42367" b="48218"/>
          <a:stretch>
            <a:fillRect/>
          </a:stretch>
        </p:blipFill>
        <p:spPr bwMode="auto">
          <a:xfrm>
            <a:off x="190005" y="4963887"/>
            <a:ext cx="2101933" cy="783771"/>
          </a:xfrm>
          <a:prstGeom prst="rect">
            <a:avLst/>
          </a:prstGeom>
          <a:noFill/>
          <a:ln w="9525">
            <a:noFill/>
            <a:miter lim="800000"/>
            <a:headEnd/>
            <a:tailEnd/>
          </a:ln>
        </p:spPr>
      </p:pic>
      <p:pic>
        <p:nvPicPr>
          <p:cNvPr id="116739" name="Picture 3"/>
          <p:cNvPicPr>
            <a:picLocks noChangeAspect="1" noChangeArrowheads="1"/>
          </p:cNvPicPr>
          <p:nvPr/>
        </p:nvPicPr>
        <p:blipFill>
          <a:blip r:embed="rId7" cstate="print"/>
          <a:srcRect l="84675" t="42937" r="260" b="50929"/>
          <a:stretch>
            <a:fillRect/>
          </a:stretch>
        </p:blipFill>
        <p:spPr bwMode="auto">
          <a:xfrm>
            <a:off x="6258296" y="4963887"/>
            <a:ext cx="2066306" cy="510639"/>
          </a:xfrm>
          <a:prstGeom prst="rect">
            <a:avLst/>
          </a:prstGeom>
          <a:noFill/>
          <a:ln w="9525">
            <a:noFill/>
            <a:miter lim="800000"/>
            <a:headEnd/>
            <a:tailEnd/>
          </a:ln>
        </p:spPr>
      </p:pic>
      <p:sp>
        <p:nvSpPr>
          <p:cNvPr id="16" name="Rettangolo 15"/>
          <p:cNvSpPr/>
          <p:nvPr/>
        </p:nvSpPr>
        <p:spPr>
          <a:xfrm>
            <a:off x="190005" y="5761902"/>
            <a:ext cx="4726379" cy="584775"/>
          </a:xfrm>
          <a:prstGeom prst="rect">
            <a:avLst/>
          </a:prstGeom>
        </p:spPr>
        <p:txBody>
          <a:bodyPr wrap="square">
            <a:spAutoFit/>
          </a:bodyPr>
          <a:lstStyle/>
          <a:p>
            <a:r>
              <a:rPr lang="it-IT" sz="1600" dirty="0" smtClean="0">
                <a:sym typeface="Symbol"/>
              </a:rPr>
              <a:t>Automaticamente/Riproduci tra diapositive aggiunge un effetto di interruzione ed uno di riproduzione.</a:t>
            </a:r>
            <a:endParaRPr lang="it-IT" sz="1600" dirty="0"/>
          </a:p>
        </p:txBody>
      </p:sp>
      <p:sp>
        <p:nvSpPr>
          <p:cNvPr id="17" name="Rettangolo 16"/>
          <p:cNvSpPr/>
          <p:nvPr/>
        </p:nvSpPr>
        <p:spPr>
          <a:xfrm>
            <a:off x="6235419" y="5761902"/>
            <a:ext cx="2718576" cy="584775"/>
          </a:xfrm>
          <a:prstGeom prst="rect">
            <a:avLst/>
          </a:prstGeom>
        </p:spPr>
        <p:txBody>
          <a:bodyPr wrap="square">
            <a:spAutoFit/>
          </a:bodyPr>
          <a:lstStyle/>
          <a:p>
            <a:r>
              <a:rPr lang="it-IT" sz="1600" dirty="0" smtClean="0">
                <a:sym typeface="Symbol"/>
              </a:rPr>
              <a:t>Manualmente aggiunge il solo effetto di interruzione</a:t>
            </a:r>
            <a:endParaRPr lang="it-IT" sz="1600" dirty="0"/>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7" name="Picture 7"/>
          <p:cNvPicPr>
            <a:picLocks noChangeAspect="1" noChangeArrowheads="1"/>
          </p:cNvPicPr>
          <p:nvPr/>
        </p:nvPicPr>
        <p:blipFill>
          <a:blip r:embed="rId2" cstate="print"/>
          <a:srcRect/>
          <a:stretch>
            <a:fillRect/>
          </a:stretch>
        </p:blipFill>
        <p:spPr bwMode="auto">
          <a:xfrm>
            <a:off x="712512" y="2798248"/>
            <a:ext cx="4298061" cy="2729103"/>
          </a:xfrm>
          <a:prstGeom prst="rect">
            <a:avLst/>
          </a:prstGeom>
          <a:noFill/>
          <a:ln w="9525">
            <a:noFill/>
            <a:miter lim="800000"/>
            <a:headEnd/>
            <a:tailEnd/>
          </a:ln>
        </p:spPr>
      </p:pic>
      <p:pic>
        <p:nvPicPr>
          <p:cNvPr id="117764" name="Picture 4"/>
          <p:cNvPicPr>
            <a:picLocks noChangeAspect="1" noChangeArrowheads="1"/>
          </p:cNvPicPr>
          <p:nvPr/>
        </p:nvPicPr>
        <p:blipFill>
          <a:blip r:embed="rId3" cstate="print"/>
          <a:srcRect l="86061" t="16405" r="173" b="41514"/>
          <a:stretch>
            <a:fillRect/>
          </a:stretch>
        </p:blipFill>
        <p:spPr bwMode="auto">
          <a:xfrm>
            <a:off x="7077693" y="3135086"/>
            <a:ext cx="1888177" cy="3503220"/>
          </a:xfrm>
          <a:prstGeom prst="rect">
            <a:avLst/>
          </a:prstGeom>
          <a:noFill/>
          <a:ln w="9525">
            <a:noFill/>
            <a:miter lim="800000"/>
            <a:headEnd/>
            <a:tailEnd/>
          </a:ln>
        </p:spPr>
      </p:pic>
      <p:pic>
        <p:nvPicPr>
          <p:cNvPr id="117763" name="Picture 3"/>
          <p:cNvPicPr>
            <a:picLocks noChangeAspect="1" noChangeArrowheads="1"/>
          </p:cNvPicPr>
          <p:nvPr/>
        </p:nvPicPr>
        <p:blipFill>
          <a:blip r:embed="rId4" cstate="print"/>
          <a:srcRect/>
          <a:stretch>
            <a:fillRect/>
          </a:stretch>
        </p:blipFill>
        <p:spPr bwMode="auto">
          <a:xfrm>
            <a:off x="1367518" y="1803317"/>
            <a:ext cx="2228850" cy="876300"/>
          </a:xfrm>
          <a:prstGeom prst="rect">
            <a:avLst/>
          </a:prstGeom>
          <a:noFill/>
          <a:ln w="9525">
            <a:noFill/>
            <a:miter lim="800000"/>
            <a:headEnd/>
            <a:tailEnd/>
          </a:ln>
        </p:spPr>
      </p:pic>
      <p:pic>
        <p:nvPicPr>
          <p:cNvPr id="2" name="Picture 2"/>
          <p:cNvPicPr>
            <a:picLocks noChangeAspect="1" noChangeArrowheads="1"/>
          </p:cNvPicPr>
          <p:nvPr/>
        </p:nvPicPr>
        <p:blipFill>
          <a:blip r:embed="rId5" cstate="print"/>
          <a:srcRect l="58875" t="5706" r="34458" b="84451"/>
          <a:stretch>
            <a:fillRect/>
          </a:stretch>
        </p:blipFill>
        <p:spPr bwMode="auto">
          <a:xfrm>
            <a:off x="142504" y="403760"/>
            <a:ext cx="914400" cy="819398"/>
          </a:xfrm>
          <a:prstGeom prst="rect">
            <a:avLst/>
          </a:prstGeom>
          <a:noFill/>
          <a:ln w="9525">
            <a:noFill/>
            <a:miter lim="800000"/>
            <a:headEnd/>
            <a:tailEnd/>
          </a:ln>
        </p:spPr>
      </p:pic>
      <p:sp>
        <p:nvSpPr>
          <p:cNvPr id="3" name="Rettangolo 2"/>
          <p:cNvSpPr/>
          <p:nvPr/>
        </p:nvSpPr>
        <p:spPr>
          <a:xfrm>
            <a:off x="0" y="0"/>
            <a:ext cx="750526" cy="369332"/>
          </a:xfrm>
          <a:prstGeom prst="rect">
            <a:avLst/>
          </a:prstGeom>
        </p:spPr>
        <p:txBody>
          <a:bodyPr wrap="none">
            <a:spAutoFit/>
          </a:bodyPr>
          <a:lstStyle/>
          <a:p>
            <a:r>
              <a:rPr lang="it-IT" b="1" u="sng" dirty="0" smtClean="0"/>
              <a:t>Audio</a:t>
            </a:r>
            <a:endParaRPr lang="it-IT" b="1" u="sng" dirty="0"/>
          </a:p>
        </p:txBody>
      </p:sp>
      <p:sp>
        <p:nvSpPr>
          <p:cNvPr id="9" name="Rettangolo 8"/>
          <p:cNvSpPr/>
          <p:nvPr/>
        </p:nvSpPr>
        <p:spPr>
          <a:xfrm>
            <a:off x="1989117" y="398399"/>
            <a:ext cx="7154883" cy="1477328"/>
          </a:xfrm>
          <a:prstGeom prst="rect">
            <a:avLst/>
          </a:prstGeom>
        </p:spPr>
        <p:txBody>
          <a:bodyPr wrap="square">
            <a:spAutoFit/>
          </a:bodyPr>
          <a:lstStyle/>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 </a:t>
            </a:r>
            <a:r>
              <a:rPr lang="it-IT" b="1" dirty="0" smtClean="0">
                <a:sym typeface="Symbol"/>
              </a:rPr>
              <a:t>Clip multimediali</a:t>
            </a:r>
            <a:r>
              <a:rPr lang="it-IT" dirty="0" smtClean="0">
                <a:sym typeface="Symbol"/>
              </a:rPr>
              <a:t>  </a:t>
            </a:r>
            <a:r>
              <a:rPr lang="it-IT" b="1" dirty="0" smtClean="0">
                <a:sym typeface="Symbol"/>
              </a:rPr>
              <a:t>Filmato </a:t>
            </a:r>
            <a:r>
              <a:rPr lang="it-IT" dirty="0" smtClean="0">
                <a:sym typeface="Symbol"/>
              </a:rPr>
              <a:t>(icona)  apre la finestra inserisci filmato da cui è possibile selezionare il file video da riprodurre all’interno della diapositiva</a:t>
            </a:r>
          </a:p>
          <a:p>
            <a:pPr algn="just"/>
            <a:r>
              <a:rPr lang="it-IT" i="1" dirty="0" smtClean="0"/>
              <a:t>scheda </a:t>
            </a:r>
            <a:r>
              <a:rPr lang="it-IT" b="1" dirty="0" smtClean="0"/>
              <a:t>Inserisci</a:t>
            </a:r>
            <a:r>
              <a:rPr lang="it-IT" dirty="0" smtClean="0"/>
              <a:t> </a:t>
            </a:r>
            <a:r>
              <a:rPr lang="it-IT" dirty="0" smtClean="0">
                <a:sym typeface="Symbol"/>
              </a:rPr>
              <a:t> </a:t>
            </a:r>
            <a:r>
              <a:rPr lang="it-IT" i="1" dirty="0" smtClean="0">
                <a:sym typeface="Symbol"/>
              </a:rPr>
              <a:t>gruppo </a:t>
            </a:r>
            <a:r>
              <a:rPr lang="it-IT" b="1" dirty="0" smtClean="0">
                <a:sym typeface="Symbol"/>
              </a:rPr>
              <a:t>Clip multimediali</a:t>
            </a:r>
            <a:r>
              <a:rPr lang="it-IT" dirty="0" smtClean="0">
                <a:sym typeface="Symbol"/>
              </a:rPr>
              <a:t>  </a:t>
            </a:r>
            <a:r>
              <a:rPr lang="it-IT" b="1" dirty="0" smtClean="0">
                <a:sym typeface="Symbol"/>
              </a:rPr>
              <a:t>Filmato </a:t>
            </a:r>
            <a:r>
              <a:rPr lang="it-IT" dirty="0" smtClean="0">
                <a:sym typeface="Symbol"/>
              </a:rPr>
              <a:t>(testo con freccia)  apre il menù da cui selezionare la voce desiderata</a:t>
            </a:r>
          </a:p>
        </p:txBody>
      </p:sp>
      <p:sp>
        <p:nvSpPr>
          <p:cNvPr id="12" name="Ovale 11"/>
          <p:cNvSpPr/>
          <p:nvPr/>
        </p:nvSpPr>
        <p:spPr>
          <a:xfrm>
            <a:off x="427500" y="391887"/>
            <a:ext cx="748146" cy="85502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3" name="Connettore 2 12"/>
          <p:cNvCxnSpPr/>
          <p:nvPr/>
        </p:nvCxnSpPr>
        <p:spPr>
          <a:xfrm flipH="1">
            <a:off x="1009403" y="926275"/>
            <a:ext cx="427512" cy="185255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Rettangolo 16"/>
          <p:cNvSpPr/>
          <p:nvPr/>
        </p:nvSpPr>
        <p:spPr>
          <a:xfrm>
            <a:off x="1353787" y="1805048"/>
            <a:ext cx="2137558"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8" name="Connettore 2 17"/>
          <p:cNvCxnSpPr/>
          <p:nvPr/>
        </p:nvCxnSpPr>
        <p:spPr>
          <a:xfrm flipH="1">
            <a:off x="1520042" y="2054430"/>
            <a:ext cx="3" cy="720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1565562" y="2052448"/>
            <a:ext cx="2137558" cy="21600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8" name="Rettangolo 27"/>
          <p:cNvSpPr/>
          <p:nvPr/>
        </p:nvSpPr>
        <p:spPr>
          <a:xfrm>
            <a:off x="7158839" y="4346368"/>
            <a:ext cx="1676402" cy="237507"/>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9" name="CasellaDiTesto 28"/>
          <p:cNvSpPr txBox="1"/>
          <p:nvPr/>
        </p:nvSpPr>
        <p:spPr>
          <a:xfrm>
            <a:off x="6056415" y="2113804"/>
            <a:ext cx="3087585" cy="830997"/>
          </a:xfrm>
          <a:prstGeom prst="rect">
            <a:avLst/>
          </a:prstGeom>
          <a:noFill/>
        </p:spPr>
        <p:txBody>
          <a:bodyPr wrap="square" rtlCol="0">
            <a:spAutoFit/>
          </a:bodyPr>
          <a:lstStyle/>
          <a:p>
            <a:pPr algn="just"/>
            <a:r>
              <a:rPr lang="it-IT" sz="1600" dirty="0" smtClean="0"/>
              <a:t>apre il Riquadro attività </a:t>
            </a:r>
            <a:r>
              <a:rPr lang="it-IT" sz="1600" dirty="0" err="1" smtClean="0"/>
              <a:t>ClipArt</a:t>
            </a:r>
            <a:r>
              <a:rPr lang="it-IT" sz="1600" dirty="0" smtClean="0"/>
              <a:t> con file multimediali Audio come Tipo di  risultati selezionato</a:t>
            </a:r>
            <a:endParaRPr lang="it-IT" sz="1600" dirty="0"/>
          </a:p>
        </p:txBody>
      </p:sp>
      <p:cxnSp>
        <p:nvCxnSpPr>
          <p:cNvPr id="24" name="Connettore 2 23"/>
          <p:cNvCxnSpPr>
            <a:stCxn id="23" idx="3"/>
          </p:cNvCxnSpPr>
          <p:nvPr/>
        </p:nvCxnSpPr>
        <p:spPr>
          <a:xfrm>
            <a:off x="3703120" y="2160448"/>
            <a:ext cx="3338948" cy="127152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7762" name="Picture 2"/>
          <p:cNvPicPr>
            <a:picLocks noChangeAspect="1" noChangeArrowheads="1"/>
          </p:cNvPicPr>
          <p:nvPr/>
        </p:nvPicPr>
        <p:blipFill>
          <a:blip r:embed="rId6" cstate="print"/>
          <a:srcRect t="53863"/>
          <a:stretch>
            <a:fillRect/>
          </a:stretch>
        </p:blipFill>
        <p:spPr bwMode="auto">
          <a:xfrm>
            <a:off x="1472542" y="1365662"/>
            <a:ext cx="558140" cy="396699"/>
          </a:xfrm>
          <a:prstGeom prst="rect">
            <a:avLst/>
          </a:prstGeom>
          <a:noFill/>
          <a:ln w="9525">
            <a:noFill/>
            <a:miter lim="800000"/>
            <a:headEnd/>
            <a:tailEnd/>
          </a:ln>
        </p:spPr>
      </p:pic>
      <p:pic>
        <p:nvPicPr>
          <p:cNvPr id="26" name="Picture 2"/>
          <p:cNvPicPr>
            <a:picLocks noChangeAspect="1" noChangeArrowheads="1"/>
          </p:cNvPicPr>
          <p:nvPr/>
        </p:nvPicPr>
        <p:blipFill>
          <a:blip r:embed="rId6" cstate="print"/>
          <a:srcRect b="43144"/>
          <a:stretch>
            <a:fillRect/>
          </a:stretch>
        </p:blipFill>
        <p:spPr bwMode="auto">
          <a:xfrm>
            <a:off x="1375561" y="401781"/>
            <a:ext cx="558140" cy="488868"/>
          </a:xfrm>
          <a:prstGeom prst="rect">
            <a:avLst/>
          </a:prstGeom>
          <a:noFill/>
          <a:ln w="9525">
            <a:noFill/>
            <a:miter lim="800000"/>
            <a:headEnd/>
            <a:tailEnd/>
          </a:ln>
        </p:spPr>
      </p:pic>
      <p:sp>
        <p:nvSpPr>
          <p:cNvPr id="34" name="Ovale 33"/>
          <p:cNvSpPr/>
          <p:nvPr/>
        </p:nvSpPr>
        <p:spPr>
          <a:xfrm>
            <a:off x="3918865" y="5201383"/>
            <a:ext cx="688769" cy="35626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35" name="Connettore 2 34"/>
          <p:cNvCxnSpPr/>
          <p:nvPr/>
        </p:nvCxnSpPr>
        <p:spPr>
          <a:xfrm flipH="1">
            <a:off x="3123218" y="5403263"/>
            <a:ext cx="795648" cy="29688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CasellaDiTesto 35"/>
          <p:cNvSpPr txBox="1"/>
          <p:nvPr/>
        </p:nvSpPr>
        <p:spPr>
          <a:xfrm>
            <a:off x="3455723" y="5593265"/>
            <a:ext cx="1971308" cy="584775"/>
          </a:xfrm>
          <a:prstGeom prst="rect">
            <a:avLst/>
          </a:prstGeom>
          <a:noFill/>
        </p:spPr>
        <p:txBody>
          <a:bodyPr wrap="square" rtlCol="0">
            <a:spAutoFit/>
          </a:bodyPr>
          <a:lstStyle/>
          <a:p>
            <a:pPr algn="just"/>
            <a:r>
              <a:rPr lang="it-IT" sz="1600" dirty="0" smtClean="0"/>
              <a:t>inserisce l’audio e chiede come avviarlo</a:t>
            </a:r>
            <a:endParaRPr lang="it-IT" sz="1600" dirty="0"/>
          </a:p>
        </p:txBody>
      </p:sp>
      <p:pic>
        <p:nvPicPr>
          <p:cNvPr id="117769" name="Picture 9"/>
          <p:cNvPicPr>
            <a:picLocks noChangeAspect="1" noChangeArrowheads="1"/>
          </p:cNvPicPr>
          <p:nvPr/>
        </p:nvPicPr>
        <p:blipFill>
          <a:blip r:embed="rId7" cstate="print"/>
          <a:srcRect l="36190" t="32831" r="33334" b="39186"/>
          <a:stretch>
            <a:fillRect/>
          </a:stretch>
        </p:blipFill>
        <p:spPr bwMode="auto">
          <a:xfrm>
            <a:off x="154380" y="5023261"/>
            <a:ext cx="2917802" cy="1674421"/>
          </a:xfrm>
          <a:prstGeom prst="rect">
            <a:avLst/>
          </a:prstGeom>
          <a:noFill/>
          <a:ln w="19050">
            <a:solidFill>
              <a:schemeClr val="tx1"/>
            </a:solid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646331"/>
          </a:xfrm>
          <a:prstGeom prst="rect">
            <a:avLst/>
          </a:prstGeom>
        </p:spPr>
        <p:txBody>
          <a:bodyPr wrap="square">
            <a:spAutoFit/>
          </a:bodyPr>
          <a:lstStyle/>
          <a:p>
            <a:pPr algn="just"/>
            <a:r>
              <a:rPr lang="it-IT" dirty="0" smtClean="0"/>
              <a:t>Selezionando un </a:t>
            </a:r>
            <a:r>
              <a:rPr lang="it-IT" b="1" dirty="0" smtClean="0"/>
              <a:t>audio </a:t>
            </a:r>
            <a:r>
              <a:rPr lang="it-IT" dirty="0" smtClean="0"/>
              <a:t>appaiono la </a:t>
            </a:r>
            <a:r>
              <a:rPr lang="it-IT" i="1" dirty="0" smtClean="0"/>
              <a:t>scheda contestuale </a:t>
            </a:r>
            <a:r>
              <a:rPr lang="it-IT" b="1" dirty="0" smtClean="0"/>
              <a:t>Strumenti immagini</a:t>
            </a:r>
            <a:r>
              <a:rPr lang="it-IT" dirty="0" smtClean="0"/>
              <a:t> </a:t>
            </a:r>
            <a:r>
              <a:rPr lang="it-IT" dirty="0" smtClean="0">
                <a:sym typeface="Symbol"/>
              </a:rPr>
              <a:t>con </a:t>
            </a:r>
            <a:r>
              <a:rPr lang="it-IT" i="1" dirty="0" smtClean="0">
                <a:sym typeface="Symbol"/>
              </a:rPr>
              <a:t>scheda </a:t>
            </a:r>
            <a:r>
              <a:rPr lang="it-IT" b="1" dirty="0" smtClean="0">
                <a:sym typeface="Symbol"/>
              </a:rPr>
              <a:t>Formato</a:t>
            </a:r>
            <a:r>
              <a:rPr lang="it-IT" dirty="0" smtClean="0">
                <a:sym typeface="Symbol"/>
              </a:rPr>
              <a:t>  e la </a:t>
            </a:r>
            <a:r>
              <a:rPr lang="it-IT" i="1" dirty="0" smtClean="0">
                <a:sym typeface="Symbol"/>
              </a:rPr>
              <a:t>scheda contestuale </a:t>
            </a:r>
            <a:r>
              <a:rPr lang="it-IT" b="1" dirty="0" smtClean="0">
                <a:sym typeface="Symbol"/>
              </a:rPr>
              <a:t>Strumenti audio</a:t>
            </a:r>
            <a:r>
              <a:rPr lang="it-IT" dirty="0" smtClean="0">
                <a:sym typeface="Symbol"/>
              </a:rPr>
              <a:t> con </a:t>
            </a:r>
            <a:r>
              <a:rPr lang="it-IT" i="1" dirty="0" smtClean="0">
                <a:sym typeface="Symbol"/>
              </a:rPr>
              <a:t>scheda </a:t>
            </a:r>
            <a:r>
              <a:rPr lang="it-IT" b="1" dirty="0" smtClean="0">
                <a:sym typeface="Symbol"/>
              </a:rPr>
              <a:t>Opzioni</a:t>
            </a:r>
            <a:r>
              <a:rPr lang="it-IT" dirty="0" smtClean="0">
                <a:sym typeface="Symbol"/>
              </a:rPr>
              <a:t>.</a:t>
            </a:r>
          </a:p>
        </p:txBody>
      </p:sp>
      <p:sp>
        <p:nvSpPr>
          <p:cNvPr id="4" name="Rettangolo 3"/>
          <p:cNvSpPr/>
          <p:nvPr/>
        </p:nvSpPr>
        <p:spPr>
          <a:xfrm>
            <a:off x="0" y="771895"/>
            <a:ext cx="8550233" cy="923330"/>
          </a:xfrm>
          <a:prstGeom prst="rect">
            <a:avLst/>
          </a:prstGeom>
        </p:spPr>
        <p:txBody>
          <a:bodyPr wrap="square">
            <a:spAutoFit/>
          </a:bodyPr>
          <a:lstStyle/>
          <a:p>
            <a:pPr algn="just"/>
            <a:r>
              <a:rPr lang="it-IT" i="1" dirty="0" smtClean="0">
                <a:sym typeface="Symbol"/>
              </a:rPr>
              <a:t>scheda contestuale </a:t>
            </a:r>
            <a:r>
              <a:rPr lang="it-IT" b="1" dirty="0" smtClean="0">
                <a:sym typeface="Symbol"/>
              </a:rPr>
              <a:t>Strumenti audio</a:t>
            </a:r>
            <a:r>
              <a:rPr lang="it-IT" dirty="0" smtClean="0">
                <a:sym typeface="Symbol"/>
              </a:rPr>
              <a:t>  </a:t>
            </a:r>
            <a:r>
              <a:rPr lang="it-IT" i="1" dirty="0" smtClean="0">
                <a:sym typeface="Symbol"/>
              </a:rPr>
              <a:t>scheda </a:t>
            </a:r>
            <a:r>
              <a:rPr lang="it-IT" b="1" dirty="0" smtClean="0">
                <a:sym typeface="Symbol"/>
              </a:rPr>
              <a:t>Opzioni </a:t>
            </a:r>
            <a:r>
              <a:rPr lang="it-IT" dirty="0" smtClean="0">
                <a:sym typeface="Symbol"/>
              </a:rPr>
              <a:t> </a:t>
            </a:r>
            <a:r>
              <a:rPr lang="it-IT" i="1" dirty="0" smtClean="0">
                <a:sym typeface="Symbol"/>
              </a:rPr>
              <a:t>gruppo </a:t>
            </a:r>
            <a:r>
              <a:rPr lang="it-IT" b="1" dirty="0" smtClean="0">
                <a:sym typeface="Symbol"/>
              </a:rPr>
              <a:t>Riproduci</a:t>
            </a:r>
            <a:r>
              <a:rPr lang="it-IT" dirty="0" smtClean="0">
                <a:sym typeface="Symbol"/>
              </a:rPr>
              <a:t>  </a:t>
            </a:r>
            <a:r>
              <a:rPr lang="it-IT" b="1" dirty="0" smtClean="0">
                <a:sym typeface="Symbol"/>
              </a:rPr>
              <a:t>Anteprima</a:t>
            </a:r>
            <a:r>
              <a:rPr lang="it-IT" dirty="0" smtClean="0">
                <a:sym typeface="Symbol"/>
              </a:rPr>
              <a:t>  riproduce l’audio all’interno della diapositiva senza avviare la visualizzazione presentazione.</a:t>
            </a:r>
          </a:p>
        </p:txBody>
      </p:sp>
      <p:pic>
        <p:nvPicPr>
          <p:cNvPr id="5" name="Picture 2"/>
          <p:cNvPicPr>
            <a:picLocks noChangeAspect="1" noChangeArrowheads="1"/>
          </p:cNvPicPr>
          <p:nvPr/>
        </p:nvPicPr>
        <p:blipFill>
          <a:blip r:embed="rId4" cstate="print"/>
          <a:srcRect/>
          <a:stretch>
            <a:fillRect/>
          </a:stretch>
        </p:blipFill>
        <p:spPr bwMode="auto">
          <a:xfrm>
            <a:off x="8572005" y="855021"/>
            <a:ext cx="571995" cy="721099"/>
          </a:xfrm>
          <a:prstGeom prst="rect">
            <a:avLst/>
          </a:prstGeom>
          <a:noFill/>
          <a:ln w="9525">
            <a:noFill/>
            <a:miter lim="800000"/>
            <a:headEnd/>
            <a:tailEnd/>
          </a:ln>
        </p:spPr>
      </p:pic>
      <p:sp>
        <p:nvSpPr>
          <p:cNvPr id="6" name="Rettangolo 5"/>
          <p:cNvSpPr/>
          <p:nvPr/>
        </p:nvSpPr>
        <p:spPr>
          <a:xfrm>
            <a:off x="0" y="1983178"/>
            <a:ext cx="9144000" cy="923330"/>
          </a:xfrm>
          <a:prstGeom prst="rect">
            <a:avLst/>
          </a:prstGeom>
        </p:spPr>
        <p:txBody>
          <a:bodyPr wrap="square">
            <a:spAutoFit/>
          </a:bodyPr>
          <a:lstStyle/>
          <a:p>
            <a:pPr algn="just"/>
            <a:r>
              <a:rPr lang="it-IT" i="1" dirty="0" smtClean="0">
                <a:sym typeface="Symbol"/>
              </a:rPr>
              <a:t>scheda contestuale </a:t>
            </a:r>
            <a:r>
              <a:rPr lang="it-IT" b="1" dirty="0" smtClean="0">
                <a:sym typeface="Symbol"/>
              </a:rPr>
              <a:t>Strumenti audio</a:t>
            </a:r>
            <a:r>
              <a:rPr lang="it-IT" dirty="0" smtClean="0">
                <a:sym typeface="Symbol"/>
              </a:rPr>
              <a:t>  </a:t>
            </a:r>
            <a:r>
              <a:rPr lang="it-IT" i="1" dirty="0" smtClean="0">
                <a:sym typeface="Symbol"/>
              </a:rPr>
              <a:t>scheda </a:t>
            </a:r>
            <a:r>
              <a:rPr lang="it-IT" b="1" dirty="0" smtClean="0">
                <a:sym typeface="Symbol"/>
              </a:rPr>
              <a:t>Opzioni </a:t>
            </a:r>
            <a:r>
              <a:rPr lang="it-IT" dirty="0" smtClean="0">
                <a:sym typeface="Symbol"/>
              </a:rPr>
              <a:t> </a:t>
            </a:r>
            <a:r>
              <a:rPr lang="it-IT" i="1" dirty="0" smtClean="0">
                <a:sym typeface="Symbol"/>
              </a:rPr>
              <a:t>gruppo </a:t>
            </a:r>
            <a:r>
              <a:rPr lang="it-IT" b="1" dirty="0" smtClean="0">
                <a:sym typeface="Symbol"/>
              </a:rPr>
              <a:t>Opzioni audio</a:t>
            </a:r>
            <a:r>
              <a:rPr lang="it-IT" dirty="0" smtClean="0">
                <a:sym typeface="Symbol"/>
              </a:rPr>
              <a:t>  consente di impostare le opzioni di visualizzazione e di riproduzione dell’audio, utilizzando le caselle di controllo presenti nel gruppo oppure aprendo la </a:t>
            </a:r>
            <a:r>
              <a:rPr lang="it-IT" i="1" dirty="0" smtClean="0">
                <a:sym typeface="Symbol"/>
              </a:rPr>
              <a:t>finestra </a:t>
            </a:r>
            <a:r>
              <a:rPr lang="it-IT" b="1" dirty="0" smtClean="0">
                <a:sym typeface="Symbol"/>
              </a:rPr>
              <a:t>Opzioni audio</a:t>
            </a:r>
            <a:endParaRPr lang="it-IT" dirty="0" smtClean="0">
              <a:sym typeface="Symbol"/>
            </a:endParaRPr>
          </a:p>
        </p:txBody>
      </p:sp>
      <p:pic>
        <p:nvPicPr>
          <p:cNvPr id="118786" name="Picture 2"/>
          <p:cNvPicPr>
            <a:picLocks noChangeAspect="1" noChangeArrowheads="1"/>
          </p:cNvPicPr>
          <p:nvPr/>
        </p:nvPicPr>
        <p:blipFill>
          <a:blip r:embed="rId5" cstate="print"/>
          <a:srcRect l="4935" t="5991" r="52727" b="83738"/>
          <a:stretch>
            <a:fillRect/>
          </a:stretch>
        </p:blipFill>
        <p:spPr bwMode="auto">
          <a:xfrm>
            <a:off x="142504" y="2992583"/>
            <a:ext cx="5807033" cy="855023"/>
          </a:xfrm>
          <a:prstGeom prst="rect">
            <a:avLst/>
          </a:prstGeom>
          <a:noFill/>
          <a:ln w="9525">
            <a:noFill/>
            <a:miter lim="800000"/>
            <a:headEnd/>
            <a:tailEnd/>
          </a:ln>
        </p:spPr>
      </p:pic>
      <p:pic>
        <p:nvPicPr>
          <p:cNvPr id="118787" name="Picture 3"/>
          <p:cNvPicPr>
            <a:picLocks noChangeAspect="1" noChangeArrowheads="1"/>
          </p:cNvPicPr>
          <p:nvPr/>
        </p:nvPicPr>
        <p:blipFill>
          <a:blip r:embed="rId6" cstate="print"/>
          <a:srcRect/>
          <a:stretch>
            <a:fillRect/>
          </a:stretch>
        </p:blipFill>
        <p:spPr bwMode="auto">
          <a:xfrm>
            <a:off x="6349959" y="2955719"/>
            <a:ext cx="2571750" cy="2324100"/>
          </a:xfrm>
          <a:prstGeom prst="rect">
            <a:avLst/>
          </a:prstGeom>
          <a:noFill/>
          <a:ln w="9525">
            <a:noFill/>
            <a:miter lim="800000"/>
            <a:headEnd/>
            <a:tailEnd/>
          </a:ln>
        </p:spPr>
      </p:pic>
      <p:sp>
        <p:nvSpPr>
          <p:cNvPr id="9" name="Ovale 8"/>
          <p:cNvSpPr/>
          <p:nvPr/>
        </p:nvSpPr>
        <p:spPr>
          <a:xfrm>
            <a:off x="5700157" y="3586325"/>
            <a:ext cx="308758" cy="3325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0" name="Connettore 2 9"/>
          <p:cNvCxnSpPr>
            <a:stCxn id="9" idx="6"/>
          </p:cNvCxnSpPr>
          <p:nvPr/>
        </p:nvCxnSpPr>
        <p:spPr>
          <a:xfrm flipV="1">
            <a:off x="6008915" y="3705101"/>
            <a:ext cx="356259" cy="4747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New Stories (Highway Blues).wma">
            <a:hlinkClick r:id="" action="ppaction://media"/>
          </p:cNvPr>
          <p:cNvPicPr>
            <a:picLocks noRot="1" noChangeAspect="1"/>
          </p:cNvPicPr>
          <p:nvPr>
            <a:audioFile r:link="rId1"/>
          </p:nvPr>
        </p:nvPicPr>
        <p:blipFill>
          <a:blip r:embed="rId7" cstate="print"/>
          <a:stretch>
            <a:fillRect/>
          </a:stretch>
        </p:blipFill>
        <p:spPr>
          <a:xfrm>
            <a:off x="3825833" y="5699166"/>
            <a:ext cx="304800" cy="304800"/>
          </a:xfrm>
          <a:prstGeom prst="rect">
            <a:avLst/>
          </a:prstGeom>
        </p:spPr>
      </p:pic>
      <p:sp>
        <p:nvSpPr>
          <p:cNvPr id="12" name="Rettangolo 11"/>
          <p:cNvSpPr/>
          <p:nvPr/>
        </p:nvSpPr>
        <p:spPr>
          <a:xfrm>
            <a:off x="6412690" y="4750131"/>
            <a:ext cx="2410675" cy="20188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p:nvPr/>
        </p:nvCxnSpPr>
        <p:spPr>
          <a:xfrm>
            <a:off x="6448301" y="4975761"/>
            <a:ext cx="273133" cy="510639"/>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6" name="CasellaDiTesto 15"/>
          <p:cNvSpPr txBox="1"/>
          <p:nvPr/>
        </p:nvSpPr>
        <p:spPr>
          <a:xfrm>
            <a:off x="6056417" y="5451436"/>
            <a:ext cx="3028208" cy="1323439"/>
          </a:xfrm>
          <a:prstGeom prst="rect">
            <a:avLst/>
          </a:prstGeom>
          <a:noFill/>
        </p:spPr>
        <p:txBody>
          <a:bodyPr wrap="square" rtlCol="0">
            <a:spAutoFit/>
          </a:bodyPr>
          <a:lstStyle/>
          <a:p>
            <a:pPr algn="just"/>
            <a:r>
              <a:rPr lang="it-IT" sz="1600" dirty="0" smtClean="0"/>
              <a:t>se appare il percorso del file il suono è stato inserito come oggetto collegato, altrimenti se appare la dicitura [Contenuto nella presentazione] è incorporato</a:t>
            </a:r>
            <a:endParaRPr lang="it-IT" sz="1600" dirty="0"/>
          </a:p>
        </p:txBody>
      </p:sp>
      <p:sp>
        <p:nvSpPr>
          <p:cNvPr id="18" name="Rettangolo 17"/>
          <p:cNvSpPr/>
          <p:nvPr/>
        </p:nvSpPr>
        <p:spPr>
          <a:xfrm>
            <a:off x="3360731" y="3372592"/>
            <a:ext cx="2529430" cy="201881"/>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2 18"/>
          <p:cNvCxnSpPr>
            <a:stCxn id="18" idx="2"/>
          </p:cNvCxnSpPr>
          <p:nvPr/>
        </p:nvCxnSpPr>
        <p:spPr>
          <a:xfrm flipH="1">
            <a:off x="4453247" y="3574473"/>
            <a:ext cx="172199" cy="53439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1" name="CasellaDiTesto 20"/>
          <p:cNvSpPr txBox="1"/>
          <p:nvPr/>
        </p:nvSpPr>
        <p:spPr>
          <a:xfrm>
            <a:off x="653143" y="4133274"/>
            <a:ext cx="5094513" cy="1323439"/>
          </a:xfrm>
          <a:prstGeom prst="rect">
            <a:avLst/>
          </a:prstGeom>
          <a:noFill/>
        </p:spPr>
        <p:txBody>
          <a:bodyPr wrap="square" rtlCol="0">
            <a:spAutoFit/>
          </a:bodyPr>
          <a:lstStyle/>
          <a:p>
            <a:pPr algn="just"/>
            <a:r>
              <a:rPr lang="it-IT" sz="1600" dirty="0" smtClean="0"/>
              <a:t>Consente di specificare le dimensioni massime dei file audio da incorporare. Il </a:t>
            </a:r>
            <a:r>
              <a:rPr lang="it-IT" sz="1600" dirty="0" err="1" smtClean="0"/>
              <a:t>range</a:t>
            </a:r>
            <a:r>
              <a:rPr lang="it-IT" sz="1600" dirty="0" smtClean="0"/>
              <a:t> impostabile è 1KB-50MB.</a:t>
            </a:r>
          </a:p>
          <a:p>
            <a:pPr algn="just"/>
            <a:r>
              <a:rPr lang="it-IT" sz="1600" dirty="0" smtClean="0"/>
              <a:t>Nell’esempio, file audio superiori a 100KB vengono inseriti come oggetti collegati, mentre file audio di dimensioni inferiori vengono incorporati nella presentazione.</a:t>
            </a:r>
            <a:endParaRPr lang="it-IT"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71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1978234" cy="400110"/>
          </a:xfrm>
          <a:prstGeom prst="rect">
            <a:avLst/>
          </a:prstGeom>
        </p:spPr>
        <p:txBody>
          <a:bodyPr wrap="none">
            <a:spAutoFit/>
          </a:bodyPr>
          <a:lstStyle/>
          <a:p>
            <a:pPr>
              <a:spcBef>
                <a:spcPct val="50000"/>
              </a:spcBef>
            </a:pPr>
            <a:r>
              <a:rPr lang="it-IT" sz="2000" dirty="0" smtClean="0">
                <a:solidFill>
                  <a:srgbClr val="0000FF"/>
                </a:solidFill>
              </a:rPr>
              <a:t>Pacchetto per </a:t>
            </a:r>
            <a:r>
              <a:rPr lang="it-IT" sz="2000" dirty="0" err="1" smtClean="0">
                <a:solidFill>
                  <a:srgbClr val="0000FF"/>
                </a:solidFill>
              </a:rPr>
              <a:t>CD</a:t>
            </a:r>
            <a:endParaRPr lang="it-IT" sz="2000" dirty="0">
              <a:solidFill>
                <a:srgbClr val="0000FF"/>
              </a:solidFill>
            </a:endParaRPr>
          </a:p>
        </p:txBody>
      </p:sp>
      <p:sp>
        <p:nvSpPr>
          <p:cNvPr id="3" name="CasellaDiTesto 2"/>
          <p:cNvSpPr txBox="1"/>
          <p:nvPr/>
        </p:nvSpPr>
        <p:spPr>
          <a:xfrm>
            <a:off x="1" y="522514"/>
            <a:ext cx="9144000" cy="2031325"/>
          </a:xfrm>
          <a:prstGeom prst="rect">
            <a:avLst/>
          </a:prstGeom>
          <a:noFill/>
        </p:spPr>
        <p:txBody>
          <a:bodyPr wrap="square" rtlCol="0">
            <a:spAutoFit/>
          </a:bodyPr>
          <a:lstStyle/>
          <a:p>
            <a:pPr algn="just"/>
            <a:r>
              <a:rPr lang="it-IT" dirty="0" smtClean="0"/>
              <a:t>Quando si inseriscono filmati/audio collegati, viene creato un </a:t>
            </a:r>
            <a:r>
              <a:rPr lang="it-IT" u="sng" dirty="0" smtClean="0"/>
              <a:t>collegamento alla posizione corrente</a:t>
            </a:r>
            <a:r>
              <a:rPr lang="it-IT" dirty="0" smtClean="0"/>
              <a:t> del filmato/file audio. Spostando il filmato/file audio in altra posizione PowerPoint non riesce più a recuperarlo. </a:t>
            </a:r>
          </a:p>
          <a:p>
            <a:pPr algn="just"/>
            <a:r>
              <a:rPr lang="it-IT" dirty="0" smtClean="0"/>
              <a:t>È consigliato copiare sempre i filmati/file audio nella cartella della presentazione prima di inserirli, oppure utilizzare la </a:t>
            </a:r>
            <a:r>
              <a:rPr lang="it-IT" i="1" dirty="0" smtClean="0"/>
              <a:t>caratteristica </a:t>
            </a:r>
            <a:r>
              <a:rPr lang="it-IT" b="1" dirty="0" smtClean="0"/>
              <a:t>Pacchetto </a:t>
            </a:r>
            <a:r>
              <a:rPr lang="it-IT" b="1" dirty="0" err="1" smtClean="0"/>
              <a:t>CD</a:t>
            </a:r>
            <a:r>
              <a:rPr lang="it-IT" dirty="0" smtClean="0"/>
              <a:t>: consente di </a:t>
            </a:r>
            <a:r>
              <a:rPr lang="it-IT" u="sng" dirty="0" smtClean="0"/>
              <a:t>copiare</a:t>
            </a:r>
            <a:r>
              <a:rPr lang="it-IT" dirty="0" smtClean="0"/>
              <a:t> tutti i file in una posizione (cartella oppure </a:t>
            </a:r>
            <a:r>
              <a:rPr lang="it-IT" dirty="0" err="1" smtClean="0"/>
              <a:t>CD</a:t>
            </a:r>
            <a:r>
              <a:rPr lang="it-IT" dirty="0" smtClean="0"/>
              <a:t>) insieme alla presentazione e di </a:t>
            </a:r>
            <a:r>
              <a:rPr lang="it-IT" u="sng" dirty="0" smtClean="0"/>
              <a:t>aggiornare</a:t>
            </a:r>
            <a:r>
              <a:rPr lang="it-IT" dirty="0" smtClean="0"/>
              <a:t> tutti i collegamenti ai filmati/file audio.</a:t>
            </a:r>
          </a:p>
        </p:txBody>
      </p:sp>
      <p:sp>
        <p:nvSpPr>
          <p:cNvPr id="4" name="CasellaDiTesto 3"/>
          <p:cNvSpPr txBox="1"/>
          <p:nvPr/>
        </p:nvSpPr>
        <p:spPr>
          <a:xfrm>
            <a:off x="0" y="2743200"/>
            <a:ext cx="9144000" cy="646331"/>
          </a:xfrm>
          <a:prstGeom prst="rect">
            <a:avLst/>
          </a:prstGeom>
          <a:noFill/>
        </p:spPr>
        <p:txBody>
          <a:bodyPr wrap="square" rtlCol="0">
            <a:spAutoFit/>
          </a:bodyPr>
          <a:lstStyle/>
          <a:p>
            <a:r>
              <a:rPr lang="it-IT" i="1" dirty="0" smtClean="0"/>
              <a:t>pulsante </a:t>
            </a:r>
            <a:r>
              <a:rPr lang="it-IT" b="1" dirty="0" smtClean="0"/>
              <a:t>Microsoft Office </a:t>
            </a:r>
            <a:r>
              <a:rPr lang="it-IT" dirty="0" smtClean="0">
                <a:sym typeface="Symbol"/>
              </a:rPr>
              <a:t> </a:t>
            </a:r>
            <a:r>
              <a:rPr lang="it-IT" b="1" dirty="0" smtClean="0">
                <a:sym typeface="Symbol"/>
              </a:rPr>
              <a:t>Pubblica </a:t>
            </a:r>
            <a:r>
              <a:rPr lang="it-IT" dirty="0" smtClean="0">
                <a:sym typeface="Symbol"/>
              </a:rPr>
              <a:t> </a:t>
            </a:r>
            <a:r>
              <a:rPr lang="it-IT" b="1" dirty="0" smtClean="0">
                <a:sym typeface="Symbol"/>
              </a:rPr>
              <a:t>Pacchetto per </a:t>
            </a:r>
            <a:r>
              <a:rPr lang="it-IT" b="1" dirty="0" err="1" smtClean="0">
                <a:sym typeface="Symbol"/>
              </a:rPr>
              <a:t>CD</a:t>
            </a:r>
            <a:r>
              <a:rPr lang="it-IT" b="1" dirty="0" smtClean="0">
                <a:sym typeface="Symbol"/>
              </a:rPr>
              <a:t> </a:t>
            </a:r>
            <a:r>
              <a:rPr lang="it-IT" dirty="0" smtClean="0">
                <a:sym typeface="Symbol"/>
              </a:rPr>
              <a:t> apre l’omonima finestra che consente di aggiungere file, specificare la destinazione e le opzioni   </a:t>
            </a:r>
            <a:endParaRPr lang="it-IT" dirty="0"/>
          </a:p>
        </p:txBody>
      </p:sp>
      <p:pic>
        <p:nvPicPr>
          <p:cNvPr id="118786" name="Picture 2"/>
          <p:cNvPicPr>
            <a:picLocks noChangeAspect="1" noChangeArrowheads="1"/>
          </p:cNvPicPr>
          <p:nvPr/>
        </p:nvPicPr>
        <p:blipFill>
          <a:blip r:embed="rId2" cstate="print"/>
          <a:srcRect/>
          <a:stretch>
            <a:fillRect/>
          </a:stretch>
        </p:blipFill>
        <p:spPr bwMode="auto">
          <a:xfrm>
            <a:off x="179641" y="3479471"/>
            <a:ext cx="3121700" cy="2142507"/>
          </a:xfrm>
          <a:prstGeom prst="rect">
            <a:avLst/>
          </a:prstGeom>
          <a:noFill/>
          <a:ln w="9525">
            <a:noFill/>
            <a:miter lim="800000"/>
            <a:headEnd/>
            <a:tailEnd/>
          </a:ln>
        </p:spPr>
      </p:pic>
      <p:pic>
        <p:nvPicPr>
          <p:cNvPr id="118791" name="Picture 7"/>
          <p:cNvPicPr>
            <a:picLocks noChangeAspect="1" noChangeArrowheads="1"/>
          </p:cNvPicPr>
          <p:nvPr/>
        </p:nvPicPr>
        <p:blipFill>
          <a:blip r:embed="rId3" cstate="print"/>
          <a:srcRect/>
          <a:stretch>
            <a:fillRect/>
          </a:stretch>
        </p:blipFill>
        <p:spPr bwMode="auto">
          <a:xfrm>
            <a:off x="3740604" y="3479471"/>
            <a:ext cx="4663724" cy="2961285"/>
          </a:xfrm>
          <a:prstGeom prst="rect">
            <a:avLst/>
          </a:prstGeom>
          <a:noFill/>
          <a:ln w="9525">
            <a:noFill/>
            <a:miter lim="800000"/>
            <a:headEnd/>
            <a:tailEnd/>
          </a:ln>
        </p:spPr>
      </p:pic>
      <p:sp>
        <p:nvSpPr>
          <p:cNvPr id="20" name="Ovale 19"/>
          <p:cNvSpPr/>
          <p:nvPr/>
        </p:nvSpPr>
        <p:spPr>
          <a:xfrm>
            <a:off x="7148944" y="6127644"/>
            <a:ext cx="866899" cy="3325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1" name="Connettore 2 20"/>
          <p:cNvCxnSpPr>
            <a:stCxn id="20" idx="4"/>
          </p:cNvCxnSpPr>
          <p:nvPr/>
        </p:nvCxnSpPr>
        <p:spPr>
          <a:xfrm flipH="1">
            <a:off x="7398327" y="6460154"/>
            <a:ext cx="184067" cy="19002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CasellaDiTesto 26"/>
          <p:cNvSpPr txBox="1"/>
          <p:nvPr/>
        </p:nvSpPr>
        <p:spPr>
          <a:xfrm>
            <a:off x="609356" y="6488668"/>
            <a:ext cx="8534644" cy="369332"/>
          </a:xfrm>
          <a:prstGeom prst="rect">
            <a:avLst/>
          </a:prstGeom>
          <a:noFill/>
        </p:spPr>
        <p:txBody>
          <a:bodyPr wrap="none" rtlCol="0">
            <a:spAutoFit/>
          </a:bodyPr>
          <a:lstStyle/>
          <a:p>
            <a:r>
              <a:rPr lang="it-IT" dirty="0" smtClean="0"/>
              <a:t>si ritorna alla finestra Pacchetto per </a:t>
            </a:r>
            <a:r>
              <a:rPr lang="it-IT" dirty="0" err="1" smtClean="0"/>
              <a:t>CD</a:t>
            </a:r>
            <a:r>
              <a:rPr lang="it-IT" dirty="0" smtClean="0"/>
              <a:t> modificata: appare la lista del materiale aggiunto </a:t>
            </a:r>
            <a:endParaRPr lang="it-IT" dirty="0"/>
          </a:p>
        </p:txBody>
      </p:sp>
      <p:sp>
        <p:nvSpPr>
          <p:cNvPr id="28" name="Ovale 27"/>
          <p:cNvSpPr/>
          <p:nvPr/>
        </p:nvSpPr>
        <p:spPr>
          <a:xfrm>
            <a:off x="2398817" y="4488849"/>
            <a:ext cx="866897" cy="3325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9" name="Connettore 2 28"/>
          <p:cNvCxnSpPr>
            <a:stCxn id="28" idx="4"/>
          </p:cNvCxnSpPr>
          <p:nvPr/>
        </p:nvCxnSpPr>
        <p:spPr>
          <a:xfrm>
            <a:off x="2832266" y="4821359"/>
            <a:ext cx="908338" cy="1387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noChangeArrowheads="1"/>
          </p:cNvPicPr>
          <p:nvPr/>
        </p:nvPicPr>
        <p:blipFill>
          <a:blip r:embed="rId2" cstate="print"/>
          <a:srcRect/>
          <a:stretch>
            <a:fillRect/>
          </a:stretch>
        </p:blipFill>
        <p:spPr bwMode="auto">
          <a:xfrm>
            <a:off x="227673" y="220808"/>
            <a:ext cx="3445002" cy="2841498"/>
          </a:xfrm>
          <a:prstGeom prst="rect">
            <a:avLst/>
          </a:prstGeom>
          <a:noFill/>
          <a:ln w="9525">
            <a:noFill/>
            <a:miter lim="800000"/>
            <a:headEnd/>
            <a:tailEnd/>
          </a:ln>
        </p:spPr>
      </p:pic>
      <p:sp>
        <p:nvSpPr>
          <p:cNvPr id="6" name="Rettangolo 5"/>
          <p:cNvSpPr/>
          <p:nvPr/>
        </p:nvSpPr>
        <p:spPr>
          <a:xfrm>
            <a:off x="629406" y="1140031"/>
            <a:ext cx="2256298" cy="1104405"/>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a:endCxn id="12" idx="1"/>
          </p:cNvCxnSpPr>
          <p:nvPr/>
        </p:nvCxnSpPr>
        <p:spPr>
          <a:xfrm flipV="1">
            <a:off x="2885704" y="952420"/>
            <a:ext cx="1009615" cy="211365"/>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3895319" y="213756"/>
            <a:ext cx="5248681" cy="1477328"/>
          </a:xfrm>
          <a:prstGeom prst="rect">
            <a:avLst/>
          </a:prstGeom>
          <a:noFill/>
        </p:spPr>
        <p:txBody>
          <a:bodyPr wrap="square" rtlCol="0">
            <a:spAutoFit/>
          </a:bodyPr>
          <a:lstStyle/>
          <a:p>
            <a:pPr algn="just"/>
            <a:r>
              <a:rPr lang="it-IT" dirty="0" smtClean="0"/>
              <a:t>È possibile aggiungere presentazioni o altro materiale in formato differente (NON riproducibile con il visualizzatore di PowerPoint). </a:t>
            </a:r>
          </a:p>
          <a:p>
            <a:pPr algn="just"/>
            <a:r>
              <a:rPr lang="it-IT" dirty="0" smtClean="0"/>
              <a:t>Per modificare l’ordine di visualizzazione utilizzare le frecce a lato dell’elenco.</a:t>
            </a:r>
          </a:p>
        </p:txBody>
      </p:sp>
      <p:pic>
        <p:nvPicPr>
          <p:cNvPr id="15" name="Picture 5"/>
          <p:cNvPicPr>
            <a:picLocks noChangeAspect="1" noChangeArrowheads="1"/>
          </p:cNvPicPr>
          <p:nvPr/>
        </p:nvPicPr>
        <p:blipFill>
          <a:blip r:embed="rId3" cstate="print"/>
          <a:srcRect/>
          <a:stretch>
            <a:fillRect/>
          </a:stretch>
        </p:blipFill>
        <p:spPr bwMode="auto">
          <a:xfrm>
            <a:off x="227673" y="3393120"/>
            <a:ext cx="3118104" cy="1232154"/>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a:stretch>
            <a:fillRect/>
          </a:stretch>
        </p:blipFill>
        <p:spPr bwMode="auto">
          <a:xfrm>
            <a:off x="4007534" y="1767012"/>
            <a:ext cx="4207764" cy="2858262"/>
          </a:xfrm>
          <a:prstGeom prst="rect">
            <a:avLst/>
          </a:prstGeom>
          <a:noFill/>
          <a:ln w="9525">
            <a:noFill/>
            <a:miter lim="800000"/>
            <a:headEnd/>
            <a:tailEnd/>
          </a:ln>
        </p:spPr>
      </p:pic>
      <p:sp>
        <p:nvSpPr>
          <p:cNvPr id="17" name="Ovale 16"/>
          <p:cNvSpPr/>
          <p:nvPr/>
        </p:nvSpPr>
        <p:spPr>
          <a:xfrm>
            <a:off x="2861955" y="2291914"/>
            <a:ext cx="866897" cy="3325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8" name="Connettore 2 17"/>
          <p:cNvCxnSpPr>
            <a:stCxn id="17" idx="6"/>
          </p:cNvCxnSpPr>
          <p:nvPr/>
        </p:nvCxnSpPr>
        <p:spPr>
          <a:xfrm>
            <a:off x="3728852" y="2458169"/>
            <a:ext cx="344384" cy="9502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Ovale 20"/>
          <p:cNvSpPr/>
          <p:nvPr/>
        </p:nvSpPr>
        <p:spPr>
          <a:xfrm>
            <a:off x="235529" y="2669945"/>
            <a:ext cx="1296388" cy="332510"/>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22" name="Connettore 2 21"/>
          <p:cNvCxnSpPr>
            <a:stCxn id="21" idx="4"/>
          </p:cNvCxnSpPr>
          <p:nvPr/>
        </p:nvCxnSpPr>
        <p:spPr>
          <a:xfrm flipH="1">
            <a:off x="831273" y="3002455"/>
            <a:ext cx="52450" cy="40576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9810" name="Picture 2"/>
          <p:cNvPicPr>
            <a:picLocks noChangeAspect="1" noChangeArrowheads="1"/>
          </p:cNvPicPr>
          <p:nvPr/>
        </p:nvPicPr>
        <p:blipFill>
          <a:blip r:embed="rId5" cstate="print"/>
          <a:srcRect l="7034" t="32907" r="18459" b="51737"/>
          <a:stretch>
            <a:fillRect/>
          </a:stretch>
        </p:blipFill>
        <p:spPr bwMode="auto">
          <a:xfrm>
            <a:off x="6258296" y="2707339"/>
            <a:ext cx="2885704" cy="403998"/>
          </a:xfrm>
          <a:prstGeom prst="rect">
            <a:avLst/>
          </a:prstGeom>
          <a:noFill/>
          <a:ln w="19050">
            <a:solidFill>
              <a:schemeClr val="tx1"/>
            </a:solidFill>
            <a:miter lim="800000"/>
            <a:headEnd/>
            <a:tailEnd/>
          </a:ln>
        </p:spPr>
      </p:pic>
      <p:sp>
        <p:nvSpPr>
          <p:cNvPr id="28" name="CasellaDiTesto 27"/>
          <p:cNvSpPr txBox="1"/>
          <p:nvPr/>
        </p:nvSpPr>
        <p:spPr>
          <a:xfrm>
            <a:off x="3883230" y="4690753"/>
            <a:ext cx="5260769" cy="923330"/>
          </a:xfrm>
          <a:prstGeom prst="rect">
            <a:avLst/>
          </a:prstGeom>
          <a:noFill/>
        </p:spPr>
        <p:txBody>
          <a:bodyPr wrap="square" rtlCol="0">
            <a:spAutoFit/>
          </a:bodyPr>
          <a:lstStyle/>
          <a:p>
            <a:pPr algn="just"/>
            <a:r>
              <a:rPr lang="it-IT" dirty="0" smtClean="0"/>
              <a:t>Selezionare Archivia pacchetto, se il pacchetto verrà riprodotto in un computer con installato PowerPoint o il Visualizzatore di PowerPoint.</a:t>
            </a:r>
            <a:endParaRPr lang="it-IT" dirty="0"/>
          </a:p>
        </p:txBody>
      </p:sp>
      <p:sp>
        <p:nvSpPr>
          <p:cNvPr id="29" name="Rettangolo 28"/>
          <p:cNvSpPr/>
          <p:nvPr/>
        </p:nvSpPr>
        <p:spPr>
          <a:xfrm>
            <a:off x="4298882" y="2529445"/>
            <a:ext cx="3123196" cy="17813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0" name="Connettore 2 29"/>
          <p:cNvCxnSpPr>
            <a:stCxn id="29" idx="2"/>
            <a:endCxn id="119810" idx="1"/>
          </p:cNvCxnSpPr>
          <p:nvPr/>
        </p:nvCxnSpPr>
        <p:spPr>
          <a:xfrm>
            <a:off x="5860480" y="2707575"/>
            <a:ext cx="397816" cy="201763"/>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3" name="CasellaDiTesto 32"/>
          <p:cNvSpPr txBox="1"/>
          <p:nvPr/>
        </p:nvSpPr>
        <p:spPr>
          <a:xfrm>
            <a:off x="3" y="4678878"/>
            <a:ext cx="3431966" cy="1200329"/>
          </a:xfrm>
          <a:prstGeom prst="rect">
            <a:avLst/>
          </a:prstGeom>
          <a:noFill/>
        </p:spPr>
        <p:txBody>
          <a:bodyPr wrap="square" rtlCol="0">
            <a:spAutoFit/>
          </a:bodyPr>
          <a:lstStyle/>
          <a:p>
            <a:pPr algn="just"/>
            <a:r>
              <a:rPr lang="it-IT" dirty="0" smtClean="0"/>
              <a:t>Specificando Nome cartella e Percorso e poi premendo OK, la presentazione viene copiata dove specificato.</a:t>
            </a:r>
          </a:p>
        </p:txBody>
      </p:sp>
      <p:sp>
        <p:nvSpPr>
          <p:cNvPr id="34" name="Rettangolo 33"/>
          <p:cNvSpPr/>
          <p:nvPr/>
        </p:nvSpPr>
        <p:spPr>
          <a:xfrm>
            <a:off x="2" y="5946545"/>
            <a:ext cx="9143997" cy="646331"/>
          </a:xfrm>
          <a:prstGeom prst="rect">
            <a:avLst/>
          </a:prstGeom>
        </p:spPr>
        <p:txBody>
          <a:bodyPr wrap="square">
            <a:spAutoFit/>
          </a:bodyPr>
          <a:lstStyle/>
          <a:p>
            <a:pPr algn="just"/>
            <a:r>
              <a:rPr lang="it-IT" dirty="0" smtClean="0"/>
              <a:t>Per copiare la presentazione su </a:t>
            </a:r>
            <a:r>
              <a:rPr lang="it-IT" dirty="0" err="1" smtClean="0"/>
              <a:t>CD</a:t>
            </a:r>
            <a:r>
              <a:rPr lang="it-IT" dirty="0" smtClean="0"/>
              <a:t> nella finestra Pacchetto </a:t>
            </a:r>
            <a:r>
              <a:rPr lang="it-IT" dirty="0" err="1" smtClean="0"/>
              <a:t>CD</a:t>
            </a:r>
            <a:r>
              <a:rPr lang="it-IT" dirty="0" smtClean="0"/>
              <a:t> digitare un Nome </a:t>
            </a:r>
            <a:r>
              <a:rPr lang="it-IT" dirty="0" err="1" smtClean="0"/>
              <a:t>CD</a:t>
            </a:r>
            <a:r>
              <a:rPr lang="it-IT" dirty="0" smtClean="0"/>
              <a:t> e premere il pulsante Copia nel </a:t>
            </a:r>
            <a:r>
              <a:rPr lang="it-IT" dirty="0" err="1" smtClean="0"/>
              <a:t>CD</a:t>
            </a:r>
            <a:r>
              <a:rPr lang="it-IT" dirty="0" smtClean="0"/>
              <a:t>.</a:t>
            </a:r>
            <a:endParaRPr lang="it-IT"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0" y="0"/>
            <a:ext cx="9144000" cy="400110"/>
          </a:xfrm>
          <a:prstGeom prst="rect">
            <a:avLst/>
          </a:prstGeom>
          <a:noFill/>
          <a:ln w="9525">
            <a:noFill/>
            <a:miter lim="800000"/>
            <a:headEnd/>
            <a:tailEnd/>
          </a:ln>
          <a:effectLst/>
        </p:spPr>
        <p:txBody>
          <a:bodyPr wrap="square">
            <a:spAutoFit/>
          </a:bodyPr>
          <a:lstStyle/>
          <a:p>
            <a:pPr algn="l">
              <a:spcBef>
                <a:spcPct val="50000"/>
              </a:spcBef>
            </a:pPr>
            <a:r>
              <a:rPr lang="it-IT" sz="2000" dirty="0" smtClean="0">
                <a:solidFill>
                  <a:srgbClr val="0000FF"/>
                </a:solidFill>
              </a:rPr>
              <a:t>Schede base della barra multifunzione</a:t>
            </a:r>
            <a:endParaRPr lang="it-IT" sz="2000" dirty="0">
              <a:solidFill>
                <a:srgbClr val="0000FF"/>
              </a:solidFill>
            </a:endParaRPr>
          </a:p>
        </p:txBody>
      </p:sp>
      <p:pic>
        <p:nvPicPr>
          <p:cNvPr id="1027" name="Picture 3"/>
          <p:cNvPicPr>
            <a:picLocks noChangeAspect="1" noChangeArrowheads="1"/>
          </p:cNvPicPr>
          <p:nvPr/>
        </p:nvPicPr>
        <p:blipFill>
          <a:blip r:embed="rId3" cstate="print"/>
          <a:srcRect t="2996" r="-69" b="83880"/>
          <a:stretch>
            <a:fillRect/>
          </a:stretch>
        </p:blipFill>
        <p:spPr bwMode="auto">
          <a:xfrm>
            <a:off x="1" y="811047"/>
            <a:ext cx="9143999" cy="727857"/>
          </a:xfrm>
          <a:prstGeom prst="rect">
            <a:avLst/>
          </a:prstGeom>
          <a:noFill/>
          <a:ln w="9525">
            <a:noFill/>
            <a:miter lim="800000"/>
            <a:headEnd/>
            <a:tailEnd/>
          </a:ln>
        </p:spPr>
      </p:pic>
      <p:sp>
        <p:nvSpPr>
          <p:cNvPr id="5" name="CasellaDiTesto 4"/>
          <p:cNvSpPr txBox="1"/>
          <p:nvPr/>
        </p:nvSpPr>
        <p:spPr>
          <a:xfrm>
            <a:off x="0" y="427531"/>
            <a:ext cx="750526" cy="369332"/>
          </a:xfrm>
          <a:prstGeom prst="rect">
            <a:avLst/>
          </a:prstGeom>
          <a:noFill/>
        </p:spPr>
        <p:txBody>
          <a:bodyPr wrap="none" rtlCol="0">
            <a:spAutoFit/>
          </a:bodyPr>
          <a:lstStyle/>
          <a:p>
            <a:r>
              <a:rPr lang="it-IT" b="1" u="sng" dirty="0" smtClean="0"/>
              <a:t>Home</a:t>
            </a:r>
            <a:endParaRPr lang="it-IT" b="1" u="sng" dirty="0"/>
          </a:p>
        </p:txBody>
      </p:sp>
      <p:sp>
        <p:nvSpPr>
          <p:cNvPr id="6" name="CasellaDiTesto 5"/>
          <p:cNvSpPr txBox="1"/>
          <p:nvPr/>
        </p:nvSpPr>
        <p:spPr>
          <a:xfrm>
            <a:off x="0" y="1531919"/>
            <a:ext cx="9144000" cy="646331"/>
          </a:xfrm>
          <a:prstGeom prst="rect">
            <a:avLst/>
          </a:prstGeom>
          <a:noFill/>
        </p:spPr>
        <p:txBody>
          <a:bodyPr wrap="square" rtlCol="0">
            <a:spAutoFit/>
          </a:bodyPr>
          <a:lstStyle/>
          <a:p>
            <a:pPr algn="just"/>
            <a:r>
              <a:rPr lang="it-IT" dirty="0" smtClean="0"/>
              <a:t>È la scheda attiva per impostazione predefinita. Contiene i comandi per la formattazione e gestione del testo e alcuni dei comandi più utilizzati quali l’inserimento di nuova diapositiva, …</a:t>
            </a:r>
            <a:endParaRPr lang="it-IT" dirty="0"/>
          </a:p>
        </p:txBody>
      </p:sp>
      <p:pic>
        <p:nvPicPr>
          <p:cNvPr id="7" name="Picture 4"/>
          <p:cNvPicPr>
            <a:picLocks noChangeAspect="1" noChangeArrowheads="1"/>
          </p:cNvPicPr>
          <p:nvPr/>
        </p:nvPicPr>
        <p:blipFill>
          <a:blip r:embed="rId4" cstate="print"/>
          <a:srcRect t="3138" r="-87" b="83880"/>
          <a:stretch>
            <a:fillRect/>
          </a:stretch>
        </p:blipFill>
        <p:spPr bwMode="auto">
          <a:xfrm>
            <a:off x="0" y="2759656"/>
            <a:ext cx="9144000" cy="719814"/>
          </a:xfrm>
          <a:prstGeom prst="rect">
            <a:avLst/>
          </a:prstGeom>
          <a:noFill/>
          <a:ln w="9525">
            <a:noFill/>
            <a:miter lim="800000"/>
            <a:headEnd/>
            <a:tailEnd/>
          </a:ln>
        </p:spPr>
      </p:pic>
      <p:sp>
        <p:nvSpPr>
          <p:cNvPr id="8" name="CasellaDiTesto 7"/>
          <p:cNvSpPr txBox="1"/>
          <p:nvPr/>
        </p:nvSpPr>
        <p:spPr>
          <a:xfrm>
            <a:off x="0" y="2291938"/>
            <a:ext cx="957313" cy="369332"/>
          </a:xfrm>
          <a:prstGeom prst="rect">
            <a:avLst/>
          </a:prstGeom>
          <a:noFill/>
        </p:spPr>
        <p:txBody>
          <a:bodyPr wrap="none" rtlCol="0">
            <a:spAutoFit/>
          </a:bodyPr>
          <a:lstStyle/>
          <a:p>
            <a:r>
              <a:rPr lang="it-IT" b="1" u="sng" dirty="0" smtClean="0"/>
              <a:t>Inserisci</a:t>
            </a:r>
            <a:endParaRPr lang="it-IT" b="1" u="sng" dirty="0"/>
          </a:p>
        </p:txBody>
      </p:sp>
      <p:sp>
        <p:nvSpPr>
          <p:cNvPr id="9" name="CasellaDiTesto 8"/>
          <p:cNvSpPr txBox="1"/>
          <p:nvPr/>
        </p:nvSpPr>
        <p:spPr>
          <a:xfrm>
            <a:off x="0" y="3479472"/>
            <a:ext cx="9144000" cy="646331"/>
          </a:xfrm>
          <a:prstGeom prst="rect">
            <a:avLst/>
          </a:prstGeom>
          <a:noFill/>
        </p:spPr>
        <p:txBody>
          <a:bodyPr wrap="square" rtlCol="0">
            <a:spAutoFit/>
          </a:bodyPr>
          <a:lstStyle/>
          <a:p>
            <a:pPr algn="just"/>
            <a:r>
              <a:rPr lang="it-IT" dirty="0" smtClean="0"/>
              <a:t>Contiene i comandi per l’inserimento dei vari oggetti che è possibile inserire in una diapositiva: testo, tabelle, immagini, …</a:t>
            </a:r>
            <a:endParaRPr lang="it-IT" dirty="0"/>
          </a:p>
        </p:txBody>
      </p:sp>
      <p:pic>
        <p:nvPicPr>
          <p:cNvPr id="10" name="Picture 5"/>
          <p:cNvPicPr>
            <a:picLocks noChangeAspect="1" noChangeArrowheads="1"/>
          </p:cNvPicPr>
          <p:nvPr/>
        </p:nvPicPr>
        <p:blipFill>
          <a:blip r:embed="rId5" cstate="print"/>
          <a:srcRect t="3138" b="84024"/>
          <a:stretch>
            <a:fillRect/>
          </a:stretch>
        </p:blipFill>
        <p:spPr bwMode="auto">
          <a:xfrm>
            <a:off x="0" y="4690754"/>
            <a:ext cx="9144000" cy="712519"/>
          </a:xfrm>
          <a:prstGeom prst="rect">
            <a:avLst/>
          </a:prstGeom>
          <a:noFill/>
          <a:ln w="9525">
            <a:noFill/>
            <a:miter lim="800000"/>
            <a:headEnd/>
            <a:tailEnd/>
          </a:ln>
        </p:spPr>
      </p:pic>
      <p:sp>
        <p:nvSpPr>
          <p:cNvPr id="11" name="CasellaDiTesto 10"/>
          <p:cNvSpPr txBox="1"/>
          <p:nvPr/>
        </p:nvSpPr>
        <p:spPr>
          <a:xfrm>
            <a:off x="0" y="4322618"/>
            <a:ext cx="1509709" cy="369332"/>
          </a:xfrm>
          <a:prstGeom prst="rect">
            <a:avLst/>
          </a:prstGeom>
          <a:noFill/>
        </p:spPr>
        <p:txBody>
          <a:bodyPr wrap="none" rtlCol="0">
            <a:spAutoFit/>
          </a:bodyPr>
          <a:lstStyle/>
          <a:p>
            <a:r>
              <a:rPr lang="it-IT" b="1" u="sng" dirty="0" smtClean="0"/>
              <a:t>Progettazione</a:t>
            </a:r>
            <a:endParaRPr lang="it-IT" b="1" u="sng" dirty="0"/>
          </a:p>
        </p:txBody>
      </p:sp>
      <p:sp>
        <p:nvSpPr>
          <p:cNvPr id="12" name="CasellaDiTesto 11"/>
          <p:cNvSpPr txBox="1"/>
          <p:nvPr/>
        </p:nvSpPr>
        <p:spPr>
          <a:xfrm>
            <a:off x="0" y="5391401"/>
            <a:ext cx="9144000" cy="646331"/>
          </a:xfrm>
          <a:prstGeom prst="rect">
            <a:avLst/>
          </a:prstGeom>
          <a:noFill/>
        </p:spPr>
        <p:txBody>
          <a:bodyPr wrap="square" rtlCol="0">
            <a:spAutoFit/>
          </a:bodyPr>
          <a:lstStyle/>
          <a:p>
            <a:pPr algn="just"/>
            <a:r>
              <a:rPr lang="it-IT" dirty="0" smtClean="0"/>
              <a:t>Consente di variare l’aspetto della presentazione applicando temi, combinazione colori, caratteri, stili sfondo, …</a:t>
            </a:r>
            <a:endParaRPr lang="it-IT"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dirty="0" smtClean="0">
                <a:solidFill>
                  <a:srgbClr val="FF0000"/>
                </a:solidFill>
              </a:rPr>
              <a:t>ANIMAZIONI E TRANSIZIONI</a:t>
            </a:r>
            <a:endParaRPr lang="it-IT" sz="2200" dirty="0">
              <a:solidFill>
                <a:srgbClr val="FF0000"/>
              </a:solidFill>
            </a:endParaRPr>
          </a:p>
        </p:txBody>
      </p:sp>
      <p:sp>
        <p:nvSpPr>
          <p:cNvPr id="3" name="Rettangolo 2"/>
          <p:cNvSpPr/>
          <p:nvPr/>
        </p:nvSpPr>
        <p:spPr>
          <a:xfrm>
            <a:off x="0" y="445763"/>
            <a:ext cx="9144000" cy="1200329"/>
          </a:xfrm>
          <a:prstGeom prst="rect">
            <a:avLst/>
          </a:prstGeom>
        </p:spPr>
        <p:txBody>
          <a:bodyPr wrap="square">
            <a:spAutoFit/>
          </a:bodyPr>
          <a:lstStyle/>
          <a:p>
            <a:pPr algn="just"/>
            <a:r>
              <a:rPr lang="it-IT" dirty="0" smtClean="0"/>
              <a:t>La </a:t>
            </a:r>
            <a:r>
              <a:rPr lang="it-IT" i="1" dirty="0" smtClean="0"/>
              <a:t>scheda </a:t>
            </a:r>
            <a:r>
              <a:rPr lang="it-IT" b="1" dirty="0" smtClean="0"/>
              <a:t>Animazioni </a:t>
            </a:r>
            <a:r>
              <a:rPr lang="it-IT" dirty="0" smtClean="0"/>
              <a:t>contiene i comandi per applicare e modificare:</a:t>
            </a:r>
          </a:p>
          <a:p>
            <a:pPr marL="342900" indent="-342900" algn="just">
              <a:buFont typeface="+mj-lt"/>
              <a:buAutoNum type="arabicPeriod"/>
            </a:pPr>
            <a:r>
              <a:rPr lang="it-IT" dirty="0" smtClean="0"/>
              <a:t>effetti visivo o audio speciali al testo o a un oggetto (ANIMAZIONI) </a:t>
            </a:r>
          </a:p>
          <a:p>
            <a:pPr marL="342900" indent="-342900" algn="just">
              <a:buFont typeface="+mj-lt"/>
              <a:buAutoNum type="arabicPeriod"/>
            </a:pPr>
            <a:r>
              <a:rPr lang="it-IT" dirty="0" smtClean="0"/>
              <a:t>gli effetti di animazione riprodotti in visualizzazione Presentazione quando si passa da una diapositiva alla successiva (TRANSIZIONI)</a:t>
            </a:r>
            <a:endParaRPr lang="it-IT" dirty="0"/>
          </a:p>
        </p:txBody>
      </p:sp>
      <p:sp>
        <p:nvSpPr>
          <p:cNvPr id="4" name="CasellaDiTesto 3"/>
          <p:cNvSpPr txBox="1"/>
          <p:nvPr/>
        </p:nvSpPr>
        <p:spPr>
          <a:xfrm>
            <a:off x="0" y="5096879"/>
            <a:ext cx="7155712" cy="923330"/>
          </a:xfrm>
          <a:prstGeom prst="rect">
            <a:avLst/>
          </a:prstGeom>
          <a:noFill/>
        </p:spPr>
        <p:txBody>
          <a:bodyPr wrap="square" rtlCol="0">
            <a:spAutoFit/>
          </a:bodyPr>
          <a:lstStyle/>
          <a:p>
            <a:pPr algn="just"/>
            <a:r>
              <a:rPr lang="it-IT" i="1" dirty="0" smtClean="0"/>
              <a:t>scheda </a:t>
            </a:r>
            <a:r>
              <a:rPr lang="it-IT" b="1" dirty="0" smtClean="0"/>
              <a:t>Animazioni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Animazioni </a:t>
            </a:r>
            <a:r>
              <a:rPr lang="it-IT" dirty="0" smtClean="0">
                <a:sym typeface="Symbol"/>
              </a:rPr>
              <a:t> </a:t>
            </a:r>
            <a:r>
              <a:rPr lang="it-IT" b="1" dirty="0" smtClean="0">
                <a:sym typeface="Symbol"/>
              </a:rPr>
              <a:t>Animazione</a:t>
            </a:r>
            <a:r>
              <a:rPr lang="it-IT" dirty="0" smtClean="0">
                <a:sym typeface="Symbol"/>
              </a:rPr>
              <a:t>  permette di scegliere ed applicare alcune animazioni di base all’oggetto/testo selezionato. La lista di effetti varia a seconda dell’oggetto selezionato. </a:t>
            </a:r>
            <a:endParaRPr lang="it-IT" b="1" dirty="0"/>
          </a:p>
        </p:txBody>
      </p:sp>
      <p:sp>
        <p:nvSpPr>
          <p:cNvPr id="6" name="CasellaDiTesto 5"/>
          <p:cNvSpPr txBox="1"/>
          <p:nvPr/>
        </p:nvSpPr>
        <p:spPr>
          <a:xfrm>
            <a:off x="0" y="6058774"/>
            <a:ext cx="7144635" cy="646331"/>
          </a:xfrm>
          <a:prstGeom prst="rect">
            <a:avLst/>
          </a:prstGeom>
          <a:noFill/>
        </p:spPr>
        <p:txBody>
          <a:bodyPr wrap="square" rtlCol="0">
            <a:spAutoFit/>
          </a:bodyPr>
          <a:lstStyle/>
          <a:p>
            <a:pPr algn="just"/>
            <a:r>
              <a:rPr lang="it-IT" i="1" dirty="0" smtClean="0"/>
              <a:t>scheda </a:t>
            </a:r>
            <a:r>
              <a:rPr lang="it-IT" b="1" dirty="0" smtClean="0"/>
              <a:t>Animazioni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Animazioni </a:t>
            </a:r>
            <a:r>
              <a:rPr lang="it-IT" dirty="0" smtClean="0">
                <a:sym typeface="Symbol"/>
              </a:rPr>
              <a:t> </a:t>
            </a:r>
            <a:r>
              <a:rPr lang="it-IT" b="1" dirty="0" smtClean="0">
                <a:sym typeface="Symbol"/>
              </a:rPr>
              <a:t>Animazione</a:t>
            </a:r>
            <a:r>
              <a:rPr lang="it-IT" dirty="0" smtClean="0">
                <a:sym typeface="Symbol"/>
              </a:rPr>
              <a:t> </a:t>
            </a:r>
            <a:r>
              <a:rPr lang="it-IT" b="1" dirty="0" smtClean="0">
                <a:sym typeface="Symbol"/>
              </a:rPr>
              <a:t>personalizzata</a:t>
            </a:r>
            <a:r>
              <a:rPr lang="it-IT" dirty="0" smtClean="0">
                <a:sym typeface="Symbol"/>
              </a:rPr>
              <a:t>  mostra/nasconde il </a:t>
            </a:r>
            <a:r>
              <a:rPr lang="it-IT" i="1" dirty="0" smtClean="0">
                <a:sym typeface="Symbol"/>
              </a:rPr>
              <a:t>Riquadro attività </a:t>
            </a:r>
            <a:r>
              <a:rPr lang="it-IT" b="1" dirty="0" smtClean="0">
                <a:sym typeface="Symbol"/>
              </a:rPr>
              <a:t>Animazione personalizzata</a:t>
            </a:r>
            <a:endParaRPr lang="it-IT" b="1" dirty="0"/>
          </a:p>
        </p:txBody>
      </p:sp>
      <p:sp>
        <p:nvSpPr>
          <p:cNvPr id="8" name="CasellaDiTesto 7"/>
          <p:cNvSpPr txBox="1"/>
          <p:nvPr/>
        </p:nvSpPr>
        <p:spPr>
          <a:xfrm>
            <a:off x="0" y="2529450"/>
            <a:ext cx="7729870" cy="2585323"/>
          </a:xfrm>
          <a:prstGeom prst="rect">
            <a:avLst/>
          </a:prstGeom>
          <a:noFill/>
        </p:spPr>
        <p:txBody>
          <a:bodyPr wrap="square" rtlCol="0">
            <a:spAutoFit/>
          </a:bodyPr>
          <a:lstStyle/>
          <a:p>
            <a:pPr marL="177800" indent="-177800">
              <a:buFont typeface="Arial" pitchFamily="34" charset="0"/>
              <a:buChar char="•"/>
            </a:pPr>
            <a:r>
              <a:rPr lang="it-IT" dirty="0" smtClean="0"/>
              <a:t>Gli effetti applicabili sono </a:t>
            </a:r>
          </a:p>
          <a:p>
            <a:pPr marL="712788" lvl="1" indent="-266700">
              <a:buFont typeface="Wingdings" pitchFamily="2" charset="2"/>
              <a:buChar char="ü"/>
            </a:pPr>
            <a:r>
              <a:rPr lang="it-IT" dirty="0" smtClean="0"/>
              <a:t>di entrata (l’elemento entra con un’animazione)</a:t>
            </a:r>
          </a:p>
          <a:p>
            <a:pPr marL="712788" lvl="1" indent="-266700">
              <a:buFont typeface="Wingdings" pitchFamily="2" charset="2"/>
              <a:buChar char="ü"/>
            </a:pPr>
            <a:r>
              <a:rPr lang="it-IT" dirty="0" smtClean="0"/>
              <a:t>enfasi (aggiunge un effetto ad un elemento già visibile)</a:t>
            </a:r>
          </a:p>
          <a:p>
            <a:pPr marL="712788" lvl="1" indent="-266700">
              <a:buFont typeface="Wingdings" pitchFamily="2" charset="2"/>
              <a:buChar char="ü"/>
            </a:pPr>
            <a:r>
              <a:rPr lang="it-IT" dirty="0" smtClean="0"/>
              <a:t>di uscita (l’elemento esce con un’animazione)</a:t>
            </a:r>
          </a:p>
          <a:p>
            <a:pPr marL="712788" lvl="1" indent="-266700">
              <a:buFont typeface="Wingdings" pitchFamily="2" charset="2"/>
              <a:buChar char="ü"/>
            </a:pPr>
            <a:r>
              <a:rPr lang="it-IT" dirty="0" smtClean="0"/>
              <a:t>e i percorsi di animazione (muove l’elemento secondo un percorso specifico).</a:t>
            </a:r>
          </a:p>
          <a:p>
            <a:pPr marL="177800" indent="-177800">
              <a:buFont typeface="Arial" pitchFamily="34" charset="0"/>
              <a:buChar char="•"/>
            </a:pPr>
            <a:r>
              <a:rPr lang="it-IT" dirty="0" smtClean="0"/>
              <a:t>Il testo può essere animato tutto insieme oppure per parole o lettere e paragrafi. </a:t>
            </a:r>
          </a:p>
          <a:p>
            <a:pPr marL="177800" indent="-177800">
              <a:buFont typeface="Arial" pitchFamily="34" charset="0"/>
              <a:buChar char="•"/>
            </a:pPr>
            <a:r>
              <a:rPr lang="it-IT" dirty="0" smtClean="0"/>
              <a:t>È possibile applicare più animazioni ad un elemento.</a:t>
            </a:r>
          </a:p>
        </p:txBody>
      </p:sp>
      <p:sp>
        <p:nvSpPr>
          <p:cNvPr id="9" name="CasellaDiTesto 8"/>
          <p:cNvSpPr txBox="1"/>
          <p:nvPr/>
        </p:nvSpPr>
        <p:spPr>
          <a:xfrm>
            <a:off x="0" y="2161309"/>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Animazioni</a:t>
            </a:r>
          </a:p>
        </p:txBody>
      </p:sp>
      <p:pic>
        <p:nvPicPr>
          <p:cNvPr id="5" name="Picture 2"/>
          <p:cNvPicPr>
            <a:picLocks noChangeAspect="1" noChangeArrowheads="1"/>
          </p:cNvPicPr>
          <p:nvPr/>
        </p:nvPicPr>
        <p:blipFill>
          <a:blip r:embed="rId2" cstate="print"/>
          <a:srcRect l="84502" t="16119" b="3427"/>
          <a:stretch>
            <a:fillRect/>
          </a:stretch>
        </p:blipFill>
        <p:spPr bwMode="auto">
          <a:xfrm>
            <a:off x="7442792" y="1510010"/>
            <a:ext cx="1690576" cy="53267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6341423" cy="1477328"/>
          </a:xfrm>
          <a:prstGeom prst="rect">
            <a:avLst/>
          </a:prstGeom>
          <a:noFill/>
        </p:spPr>
        <p:txBody>
          <a:bodyPr wrap="square" rtlCol="0">
            <a:spAutoFit/>
          </a:bodyPr>
          <a:lstStyle/>
          <a:p>
            <a:r>
              <a:rPr lang="it-IT" b="1" u="sng" dirty="0" smtClean="0"/>
              <a:t>Aggiungere un effetto</a:t>
            </a:r>
          </a:p>
          <a:p>
            <a:r>
              <a:rPr lang="it-IT" dirty="0" smtClean="0"/>
              <a:t>Selezionare l’oggetto da animare </a:t>
            </a:r>
            <a:r>
              <a:rPr lang="it-IT" dirty="0" smtClean="0">
                <a:sym typeface="Symbol"/>
              </a:rPr>
              <a:t> </a:t>
            </a:r>
            <a:r>
              <a:rPr lang="it-IT" i="1" dirty="0" smtClean="0">
                <a:sym typeface="Symbol"/>
              </a:rPr>
              <a:t>riquadro attività</a:t>
            </a:r>
            <a:r>
              <a:rPr lang="it-IT" dirty="0" smtClean="0">
                <a:sym typeface="Symbol"/>
              </a:rPr>
              <a:t> </a:t>
            </a:r>
            <a:r>
              <a:rPr lang="it-IT" b="1" dirty="0" smtClean="0">
                <a:sym typeface="Symbol"/>
              </a:rPr>
              <a:t>Animazione personalizzata</a:t>
            </a:r>
            <a:r>
              <a:rPr lang="it-IT" dirty="0" smtClean="0">
                <a:sym typeface="Symbol"/>
              </a:rPr>
              <a:t>  </a:t>
            </a:r>
            <a:r>
              <a:rPr lang="it-IT" b="1" dirty="0" smtClean="0">
                <a:sym typeface="Symbol"/>
              </a:rPr>
              <a:t>Aggiungi effetto</a:t>
            </a:r>
            <a:r>
              <a:rPr lang="it-IT" dirty="0" smtClean="0">
                <a:sym typeface="Symbol"/>
              </a:rPr>
              <a:t> </a:t>
            </a:r>
            <a:r>
              <a:rPr lang="it-IT" dirty="0" smtClean="0"/>
              <a:t> </a:t>
            </a:r>
            <a:r>
              <a:rPr lang="it-IT" dirty="0" smtClean="0">
                <a:sym typeface="Symbol"/>
              </a:rPr>
              <a:t> selezionare un effetto dall’elenco di quelli più utilizzati </a:t>
            </a:r>
            <a:r>
              <a:rPr lang="it-IT" u="sng" dirty="0" smtClean="0">
                <a:sym typeface="Symbol"/>
              </a:rPr>
              <a:t>oppure</a:t>
            </a:r>
            <a:r>
              <a:rPr lang="it-IT" dirty="0" smtClean="0">
                <a:sym typeface="Symbol"/>
              </a:rPr>
              <a:t> selezionare </a:t>
            </a:r>
            <a:r>
              <a:rPr lang="it-IT" b="1" dirty="0" smtClean="0">
                <a:sym typeface="Symbol"/>
              </a:rPr>
              <a:t>Altri effetti … </a:t>
            </a:r>
            <a:r>
              <a:rPr lang="it-IT" dirty="0" smtClean="0">
                <a:sym typeface="Symbol"/>
              </a:rPr>
              <a:t>per aprire la </a:t>
            </a:r>
            <a:r>
              <a:rPr lang="it-IT" i="1" dirty="0" smtClean="0">
                <a:sym typeface="Symbol"/>
              </a:rPr>
              <a:t>finestra </a:t>
            </a:r>
            <a:r>
              <a:rPr lang="it-IT" b="1" dirty="0" smtClean="0">
                <a:sym typeface="Symbol"/>
              </a:rPr>
              <a:t>Aggiungi effetto entrata</a:t>
            </a:r>
            <a:endParaRPr lang="it-IT" dirty="0"/>
          </a:p>
        </p:txBody>
      </p:sp>
      <p:pic>
        <p:nvPicPr>
          <p:cNvPr id="123906" name="Picture 2"/>
          <p:cNvPicPr>
            <a:picLocks noChangeAspect="1" noChangeArrowheads="1"/>
          </p:cNvPicPr>
          <p:nvPr/>
        </p:nvPicPr>
        <p:blipFill>
          <a:blip r:embed="rId2" cstate="print"/>
          <a:srcRect l="73420" t="18701" r="6147" b="62459"/>
          <a:stretch>
            <a:fillRect/>
          </a:stretch>
        </p:blipFill>
        <p:spPr bwMode="auto">
          <a:xfrm>
            <a:off x="6305798" y="141955"/>
            <a:ext cx="2802577" cy="1615044"/>
          </a:xfrm>
          <a:prstGeom prst="rect">
            <a:avLst/>
          </a:prstGeom>
          <a:noFill/>
          <a:ln w="9525">
            <a:noFill/>
            <a:miter lim="800000"/>
            <a:headEnd/>
            <a:tailEnd/>
          </a:ln>
        </p:spPr>
      </p:pic>
      <p:pic>
        <p:nvPicPr>
          <p:cNvPr id="123907" name="Picture 3"/>
          <p:cNvPicPr>
            <a:picLocks noChangeAspect="1" noChangeArrowheads="1"/>
          </p:cNvPicPr>
          <p:nvPr/>
        </p:nvPicPr>
        <p:blipFill>
          <a:blip r:embed="rId3" cstate="print"/>
          <a:srcRect/>
          <a:stretch>
            <a:fillRect/>
          </a:stretch>
        </p:blipFill>
        <p:spPr bwMode="auto">
          <a:xfrm>
            <a:off x="6598162" y="1863875"/>
            <a:ext cx="2510213" cy="2719883"/>
          </a:xfrm>
          <a:prstGeom prst="rect">
            <a:avLst/>
          </a:prstGeom>
          <a:noFill/>
          <a:ln w="9525">
            <a:noFill/>
            <a:miter lim="800000"/>
            <a:headEnd/>
            <a:tailEnd/>
          </a:ln>
        </p:spPr>
      </p:pic>
      <p:sp>
        <p:nvSpPr>
          <p:cNvPr id="5" name="Ovale 4"/>
          <p:cNvSpPr/>
          <p:nvPr/>
        </p:nvSpPr>
        <p:spPr>
          <a:xfrm>
            <a:off x="6507679" y="1471968"/>
            <a:ext cx="866897" cy="30878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6" name="Connettore 2 5"/>
          <p:cNvCxnSpPr>
            <a:stCxn id="5" idx="6"/>
          </p:cNvCxnSpPr>
          <p:nvPr/>
        </p:nvCxnSpPr>
        <p:spPr>
          <a:xfrm>
            <a:off x="7374576" y="1626360"/>
            <a:ext cx="273133" cy="29689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3908" name="Picture 4"/>
          <p:cNvPicPr>
            <a:picLocks noChangeAspect="1" noChangeArrowheads="1"/>
          </p:cNvPicPr>
          <p:nvPr/>
        </p:nvPicPr>
        <p:blipFill>
          <a:blip r:embed="rId4" cstate="print"/>
          <a:srcRect l="21126" t="16262" r="173" b="39226"/>
          <a:stretch>
            <a:fillRect/>
          </a:stretch>
        </p:blipFill>
        <p:spPr bwMode="auto">
          <a:xfrm>
            <a:off x="0" y="1863875"/>
            <a:ext cx="6434544" cy="2208813"/>
          </a:xfrm>
          <a:prstGeom prst="rect">
            <a:avLst/>
          </a:prstGeom>
          <a:noFill/>
          <a:ln w="9525">
            <a:noFill/>
            <a:miter lim="800000"/>
            <a:headEnd/>
            <a:tailEnd/>
          </a:ln>
        </p:spPr>
      </p:pic>
      <p:sp>
        <p:nvSpPr>
          <p:cNvPr id="12" name="Ovale 11"/>
          <p:cNvSpPr/>
          <p:nvPr/>
        </p:nvSpPr>
        <p:spPr>
          <a:xfrm>
            <a:off x="7683335" y="3241416"/>
            <a:ext cx="795647" cy="213756"/>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3" name="Connettore 2 12"/>
          <p:cNvCxnSpPr>
            <a:stCxn id="12" idx="4"/>
          </p:cNvCxnSpPr>
          <p:nvPr/>
        </p:nvCxnSpPr>
        <p:spPr>
          <a:xfrm>
            <a:off x="8081159" y="3455172"/>
            <a:ext cx="137808" cy="90417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Ovale 26"/>
          <p:cNvSpPr/>
          <p:nvPr/>
        </p:nvSpPr>
        <p:spPr>
          <a:xfrm>
            <a:off x="5995753" y="233965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28" name="Ovale 27"/>
          <p:cNvSpPr/>
          <p:nvPr/>
        </p:nvSpPr>
        <p:spPr>
          <a:xfrm>
            <a:off x="5995753" y="2552157"/>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29" name="Ovale 28"/>
          <p:cNvSpPr/>
          <p:nvPr/>
        </p:nvSpPr>
        <p:spPr>
          <a:xfrm>
            <a:off x="5995753" y="274090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3</a:t>
            </a:r>
            <a:endParaRPr lang="it-IT" sz="1400" b="1" dirty="0">
              <a:solidFill>
                <a:schemeClr val="tx1"/>
              </a:solidFill>
            </a:endParaRPr>
          </a:p>
        </p:txBody>
      </p:sp>
      <p:sp>
        <p:nvSpPr>
          <p:cNvPr id="30" name="Ovale 29"/>
          <p:cNvSpPr/>
          <p:nvPr/>
        </p:nvSpPr>
        <p:spPr>
          <a:xfrm>
            <a:off x="5995753" y="2945800"/>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4</a:t>
            </a:r>
            <a:endParaRPr lang="it-IT" sz="1400" b="1" dirty="0">
              <a:solidFill>
                <a:schemeClr val="tx1"/>
              </a:solidFill>
            </a:endParaRPr>
          </a:p>
        </p:txBody>
      </p:sp>
      <p:sp>
        <p:nvSpPr>
          <p:cNvPr id="31" name="Ovale 30"/>
          <p:cNvSpPr/>
          <p:nvPr/>
        </p:nvSpPr>
        <p:spPr>
          <a:xfrm>
            <a:off x="5189352" y="384150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32" name="Ovale 31"/>
          <p:cNvSpPr/>
          <p:nvPr/>
        </p:nvSpPr>
        <p:spPr>
          <a:xfrm>
            <a:off x="0" y="3180796"/>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5</a:t>
            </a:r>
            <a:endParaRPr lang="it-IT" sz="1400" b="1" dirty="0">
              <a:solidFill>
                <a:schemeClr val="tx1"/>
              </a:solidFill>
            </a:endParaRPr>
          </a:p>
        </p:txBody>
      </p:sp>
      <p:sp>
        <p:nvSpPr>
          <p:cNvPr id="33" name="Ovale 32"/>
          <p:cNvSpPr/>
          <p:nvPr/>
        </p:nvSpPr>
        <p:spPr>
          <a:xfrm>
            <a:off x="5514802" y="384150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1</a:t>
            </a:r>
            <a:endParaRPr lang="it-IT" sz="1400" b="1" dirty="0">
              <a:solidFill>
                <a:schemeClr val="tx1"/>
              </a:solidFill>
            </a:endParaRPr>
          </a:p>
        </p:txBody>
      </p:sp>
      <p:sp>
        <p:nvSpPr>
          <p:cNvPr id="34" name="Ovale 33"/>
          <p:cNvSpPr/>
          <p:nvPr/>
        </p:nvSpPr>
        <p:spPr>
          <a:xfrm>
            <a:off x="5352077" y="3841508"/>
            <a:ext cx="180000" cy="1800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it-IT" sz="1400" b="1" dirty="0" smtClean="0">
                <a:solidFill>
                  <a:schemeClr val="tx1"/>
                </a:solidFill>
              </a:rPr>
              <a:t>2</a:t>
            </a:r>
            <a:endParaRPr lang="it-IT" sz="1400" b="1" dirty="0">
              <a:solidFill>
                <a:schemeClr val="tx1"/>
              </a:solidFill>
            </a:endParaRPr>
          </a:p>
        </p:txBody>
      </p:sp>
      <p:sp>
        <p:nvSpPr>
          <p:cNvPr id="35" name="CasellaDiTesto 34"/>
          <p:cNvSpPr txBox="1"/>
          <p:nvPr/>
        </p:nvSpPr>
        <p:spPr>
          <a:xfrm>
            <a:off x="273548" y="4265734"/>
            <a:ext cx="8478566" cy="2862322"/>
          </a:xfrm>
          <a:prstGeom prst="rect">
            <a:avLst/>
          </a:prstGeom>
          <a:noFill/>
        </p:spPr>
        <p:txBody>
          <a:bodyPr wrap="square" rtlCol="0">
            <a:spAutoFit/>
          </a:bodyPr>
          <a:lstStyle/>
          <a:p>
            <a:pPr marL="342900" indent="-342900">
              <a:buFont typeface="+mj-lt"/>
              <a:buAutoNum type="arabicPeriod"/>
            </a:pPr>
            <a:r>
              <a:rPr lang="it-IT" dirty="0" smtClean="0"/>
              <a:t>Tipo di effetto</a:t>
            </a:r>
          </a:p>
          <a:p>
            <a:pPr marL="342900" indent="-342900">
              <a:buFont typeface="+mj-lt"/>
              <a:buAutoNum type="arabicPeriod"/>
            </a:pPr>
            <a:r>
              <a:rPr lang="it-IT" dirty="0" smtClean="0"/>
              <a:t>Modalità di avvio (al clic del mouse, con precedente, dopo precedente)</a:t>
            </a:r>
          </a:p>
          <a:p>
            <a:pPr marL="342900" indent="-342900">
              <a:buFont typeface="+mj-lt"/>
              <a:buAutoNum type="arabicPeriod"/>
            </a:pPr>
            <a:r>
              <a:rPr lang="it-IT" dirty="0" smtClean="0"/>
              <a:t>Direzione (le opzioni dipendono dal tipo di effetto)</a:t>
            </a:r>
          </a:p>
          <a:p>
            <a:pPr marL="342900" indent="-342900">
              <a:buFont typeface="+mj-lt"/>
              <a:buAutoNum type="arabicPeriod"/>
            </a:pPr>
            <a:r>
              <a:rPr lang="it-IT" dirty="0" smtClean="0"/>
              <a:t>Velocità (5 opzioni da Molto lenta [5sec] a Molto veloce [0,5sec])</a:t>
            </a:r>
          </a:p>
          <a:p>
            <a:pPr marL="342900" indent="-342900">
              <a:buFont typeface="+mj-lt"/>
              <a:buAutoNum type="arabicPeriod"/>
            </a:pPr>
            <a:r>
              <a:rPr lang="it-IT" dirty="0" smtClean="0"/>
              <a:t>Ordine di esecuzione delle animazione all’interno della diapositiva</a:t>
            </a:r>
          </a:p>
          <a:p>
            <a:pPr marL="342900" indent="-342900"/>
            <a:endParaRPr lang="it-IT" dirty="0" smtClean="0"/>
          </a:p>
          <a:p>
            <a:pPr algn="just"/>
            <a:r>
              <a:rPr lang="it-IT" u="sng" dirty="0" smtClean="0"/>
              <a:t>NOTA</a:t>
            </a:r>
            <a:r>
              <a:rPr lang="it-IT" dirty="0" smtClean="0"/>
              <a:t>: i numeri che indicano l’ordine di esecuzione delle animazioni sono visibili accanto nella diapositiva accanto agli elementi animati solo nella visualizzazione Normale quando è aperto il </a:t>
            </a:r>
            <a:r>
              <a:rPr lang="it-IT" i="1" dirty="0" smtClean="0"/>
              <a:t>Riquadro attività</a:t>
            </a:r>
            <a:r>
              <a:rPr lang="it-IT" dirty="0" smtClean="0"/>
              <a:t> </a:t>
            </a:r>
            <a:r>
              <a:rPr lang="it-IT" b="1" dirty="0" smtClean="0"/>
              <a:t>Animazione personalizzata</a:t>
            </a:r>
            <a:endParaRPr lang="it-IT" dirty="0" smtClean="0"/>
          </a:p>
          <a:p>
            <a:pPr marL="342900" indent="-342900">
              <a:buFont typeface="+mj-lt"/>
              <a:buAutoNum type="arabicPeriod"/>
            </a:pPr>
            <a:endParaRPr lang="it-IT" dirty="0"/>
          </a:p>
        </p:txBody>
      </p:sp>
      <p:cxnSp>
        <p:nvCxnSpPr>
          <p:cNvPr id="41" name="Connettore 2 40"/>
          <p:cNvCxnSpPr/>
          <p:nvPr/>
        </p:nvCxnSpPr>
        <p:spPr>
          <a:xfrm flipH="1" flipV="1">
            <a:off x="6400800" y="3774558"/>
            <a:ext cx="1711842" cy="64858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l="84341" t="50852" r="775" b="27194"/>
          <a:stretch>
            <a:fillRect/>
          </a:stretch>
        </p:blipFill>
        <p:spPr bwMode="auto">
          <a:xfrm>
            <a:off x="191386" y="159488"/>
            <a:ext cx="1914580" cy="1765005"/>
          </a:xfrm>
          <a:prstGeom prst="rect">
            <a:avLst/>
          </a:prstGeom>
          <a:noFill/>
          <a:ln w="9525">
            <a:noFill/>
            <a:miter lim="800000"/>
            <a:headEnd/>
            <a:tailEnd/>
          </a:ln>
        </p:spPr>
      </p:pic>
      <p:sp>
        <p:nvSpPr>
          <p:cNvPr id="3" name="Ovale 2"/>
          <p:cNvSpPr/>
          <p:nvPr/>
        </p:nvSpPr>
        <p:spPr>
          <a:xfrm>
            <a:off x="1818168" y="159489"/>
            <a:ext cx="318977" cy="297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4931" name="Picture 3"/>
          <p:cNvPicPr>
            <a:picLocks noChangeAspect="1" noChangeArrowheads="1"/>
          </p:cNvPicPr>
          <p:nvPr/>
        </p:nvPicPr>
        <p:blipFill>
          <a:blip r:embed="rId3" cstate="print"/>
          <a:srcRect/>
          <a:stretch>
            <a:fillRect/>
          </a:stretch>
        </p:blipFill>
        <p:spPr bwMode="auto">
          <a:xfrm>
            <a:off x="2584597" y="170121"/>
            <a:ext cx="3143456" cy="2209316"/>
          </a:xfrm>
          <a:prstGeom prst="rect">
            <a:avLst/>
          </a:prstGeom>
          <a:noFill/>
          <a:ln w="9525">
            <a:noFill/>
            <a:miter lim="800000"/>
            <a:headEnd/>
            <a:tailEnd/>
          </a:ln>
        </p:spPr>
      </p:pic>
      <p:sp>
        <p:nvSpPr>
          <p:cNvPr id="6" name="Rettangolo 5"/>
          <p:cNvSpPr/>
          <p:nvPr/>
        </p:nvSpPr>
        <p:spPr>
          <a:xfrm>
            <a:off x="552893" y="1041992"/>
            <a:ext cx="1041990" cy="1800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552894" y="1254641"/>
            <a:ext cx="1041990" cy="18000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Connettore 2 10"/>
          <p:cNvCxnSpPr>
            <a:stCxn id="6" idx="3"/>
          </p:cNvCxnSpPr>
          <p:nvPr/>
        </p:nvCxnSpPr>
        <p:spPr>
          <a:xfrm flipV="1">
            <a:off x="1594883" y="606056"/>
            <a:ext cx="1212112" cy="525936"/>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124933" name="Picture 5"/>
          <p:cNvPicPr>
            <a:picLocks noChangeAspect="1" noChangeArrowheads="1"/>
          </p:cNvPicPr>
          <p:nvPr/>
        </p:nvPicPr>
        <p:blipFill>
          <a:blip r:embed="rId4" cstate="print"/>
          <a:srcRect/>
          <a:stretch>
            <a:fillRect/>
          </a:stretch>
        </p:blipFill>
        <p:spPr bwMode="auto">
          <a:xfrm>
            <a:off x="3913668" y="2668994"/>
            <a:ext cx="3267931" cy="2296800"/>
          </a:xfrm>
          <a:prstGeom prst="rect">
            <a:avLst/>
          </a:prstGeom>
          <a:noFill/>
          <a:ln w="9525">
            <a:noFill/>
            <a:miter lim="800000"/>
            <a:headEnd/>
            <a:tailEnd/>
          </a:ln>
        </p:spPr>
      </p:pic>
      <p:sp>
        <p:nvSpPr>
          <p:cNvPr id="16" name="CasellaDiTesto 15"/>
          <p:cNvSpPr txBox="1"/>
          <p:nvPr/>
        </p:nvSpPr>
        <p:spPr>
          <a:xfrm>
            <a:off x="5858540" y="608253"/>
            <a:ext cx="3285460" cy="1477328"/>
          </a:xfrm>
          <a:prstGeom prst="rect">
            <a:avLst/>
          </a:prstGeom>
          <a:noFill/>
        </p:spPr>
        <p:txBody>
          <a:bodyPr wrap="square" rtlCol="0">
            <a:spAutoFit/>
          </a:bodyPr>
          <a:lstStyle/>
          <a:p>
            <a:pPr algn="just"/>
            <a:r>
              <a:rPr lang="it-IT" dirty="0" smtClean="0"/>
              <a:t>Le </a:t>
            </a:r>
            <a:r>
              <a:rPr lang="it-IT" i="1" dirty="0" smtClean="0"/>
              <a:t>finestre </a:t>
            </a:r>
            <a:r>
              <a:rPr lang="it-IT" dirty="0" smtClean="0"/>
              <a:t>che si aprono selezionando </a:t>
            </a:r>
            <a:r>
              <a:rPr lang="it-IT" b="1" dirty="0" smtClean="0"/>
              <a:t>Opzioni </a:t>
            </a:r>
            <a:r>
              <a:rPr lang="it-IT" b="1" dirty="0" err="1" smtClean="0"/>
              <a:t>effetto…</a:t>
            </a:r>
            <a:r>
              <a:rPr lang="it-IT" b="1" dirty="0" smtClean="0"/>
              <a:t> </a:t>
            </a:r>
            <a:r>
              <a:rPr lang="it-IT" dirty="0" smtClean="0"/>
              <a:t>o </a:t>
            </a:r>
            <a:r>
              <a:rPr lang="it-IT" b="1" dirty="0" err="1" smtClean="0"/>
              <a:t>Intervalli…</a:t>
            </a:r>
            <a:r>
              <a:rPr lang="it-IT" b="1" dirty="0" smtClean="0"/>
              <a:t> </a:t>
            </a:r>
            <a:r>
              <a:rPr lang="it-IT" dirty="0" smtClean="0"/>
              <a:t>variano nome (stesso dell’effetto) e contenuto in base all’effetto applicato.</a:t>
            </a:r>
            <a:endParaRPr lang="it-IT" dirty="0"/>
          </a:p>
        </p:txBody>
      </p:sp>
      <p:pic>
        <p:nvPicPr>
          <p:cNvPr id="122884" name="Picture 4"/>
          <p:cNvPicPr>
            <a:picLocks noChangeAspect="1" noChangeArrowheads="1"/>
          </p:cNvPicPr>
          <p:nvPr/>
        </p:nvPicPr>
        <p:blipFill>
          <a:blip r:embed="rId5" cstate="print"/>
          <a:srcRect/>
          <a:stretch>
            <a:fillRect/>
          </a:stretch>
        </p:blipFill>
        <p:spPr bwMode="auto">
          <a:xfrm>
            <a:off x="177575" y="2666649"/>
            <a:ext cx="3271266" cy="2299145"/>
          </a:xfrm>
          <a:prstGeom prst="rect">
            <a:avLst/>
          </a:prstGeom>
          <a:noFill/>
          <a:ln w="9525">
            <a:noFill/>
            <a:miter lim="800000"/>
            <a:headEnd/>
            <a:tailEnd/>
          </a:ln>
        </p:spPr>
      </p:pic>
      <p:cxnSp>
        <p:nvCxnSpPr>
          <p:cNvPr id="9" name="Connettore 2 8"/>
          <p:cNvCxnSpPr>
            <a:stCxn id="7" idx="2"/>
          </p:cNvCxnSpPr>
          <p:nvPr/>
        </p:nvCxnSpPr>
        <p:spPr>
          <a:xfrm flipH="1">
            <a:off x="1031358" y="1434641"/>
            <a:ext cx="42531" cy="1574373"/>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15" name="Rettangolo 14"/>
          <p:cNvSpPr/>
          <p:nvPr/>
        </p:nvSpPr>
        <p:spPr>
          <a:xfrm>
            <a:off x="267886" y="4033467"/>
            <a:ext cx="2439688" cy="597910"/>
          </a:xfrm>
          <a:prstGeom prst="rect">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2 16"/>
          <p:cNvCxnSpPr>
            <a:stCxn id="15" idx="2"/>
          </p:cNvCxnSpPr>
          <p:nvPr/>
        </p:nvCxnSpPr>
        <p:spPr>
          <a:xfrm flipH="1">
            <a:off x="1425039" y="4631377"/>
            <a:ext cx="62691" cy="55814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0" name="CasellaDiTesto 19"/>
          <p:cNvSpPr txBox="1"/>
          <p:nvPr/>
        </p:nvSpPr>
        <p:spPr>
          <a:xfrm>
            <a:off x="194011" y="5168378"/>
            <a:ext cx="3285460" cy="1200329"/>
          </a:xfrm>
          <a:prstGeom prst="rect">
            <a:avLst/>
          </a:prstGeom>
          <a:noFill/>
        </p:spPr>
        <p:txBody>
          <a:bodyPr wrap="square" rtlCol="0">
            <a:spAutoFit/>
          </a:bodyPr>
          <a:lstStyle/>
          <a:p>
            <a:pPr algn="just"/>
            <a:r>
              <a:rPr lang="it-IT" dirty="0" smtClean="0"/>
              <a:t>L’effetto applicato ad un elemento può essere parte di sequenza di clic o avviarsi al clic di un altro elemento.</a:t>
            </a:r>
            <a:endParaRPr lang="it-IT" dirty="0"/>
          </a:p>
        </p:txBody>
      </p:sp>
      <p:pic>
        <p:nvPicPr>
          <p:cNvPr id="122885" name="Picture 5"/>
          <p:cNvPicPr>
            <a:picLocks noChangeAspect="1" noChangeArrowheads="1"/>
          </p:cNvPicPr>
          <p:nvPr/>
        </p:nvPicPr>
        <p:blipFill>
          <a:blip r:embed="rId6" cstate="print"/>
          <a:srcRect l="35151" t="31307" r="35065" b="35169"/>
          <a:stretch>
            <a:fillRect/>
          </a:stretch>
        </p:blipFill>
        <p:spPr bwMode="auto">
          <a:xfrm>
            <a:off x="5875200" y="3359197"/>
            <a:ext cx="3268800" cy="2299564"/>
          </a:xfrm>
          <a:prstGeom prst="rect">
            <a:avLst/>
          </a:prstGeom>
          <a:noFill/>
          <a:ln w="9525">
            <a:noFill/>
            <a:miter lim="800000"/>
            <a:headEnd/>
            <a:tailEnd/>
          </a:ln>
        </p:spPr>
      </p:pic>
      <p:pic>
        <p:nvPicPr>
          <p:cNvPr id="122886" name="Picture 6"/>
          <p:cNvPicPr>
            <a:picLocks noChangeAspect="1" noChangeArrowheads="1"/>
          </p:cNvPicPr>
          <p:nvPr/>
        </p:nvPicPr>
        <p:blipFill>
          <a:blip r:embed="rId7" cstate="print"/>
          <a:srcRect l="35151" t="31584" r="35325" b="35030"/>
          <a:stretch>
            <a:fillRect/>
          </a:stretch>
        </p:blipFill>
        <p:spPr bwMode="auto">
          <a:xfrm>
            <a:off x="3800104" y="4393414"/>
            <a:ext cx="3268800" cy="2310207"/>
          </a:xfrm>
          <a:prstGeom prst="rect">
            <a:avLst/>
          </a:prstGeom>
          <a:noFill/>
          <a:ln w="9525">
            <a:noFill/>
            <a:miter lim="800000"/>
            <a:headEnd/>
            <a:tailEnd/>
          </a:ln>
        </p:spPr>
      </p:pic>
      <p:sp>
        <p:nvSpPr>
          <p:cNvPr id="24" name="Ovale 23"/>
          <p:cNvSpPr/>
          <p:nvPr/>
        </p:nvSpPr>
        <p:spPr>
          <a:xfrm>
            <a:off x="4763249" y="2867063"/>
            <a:ext cx="865655" cy="297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Ovale 24"/>
          <p:cNvSpPr/>
          <p:nvPr/>
        </p:nvSpPr>
        <p:spPr>
          <a:xfrm>
            <a:off x="6746428" y="3555832"/>
            <a:ext cx="865655" cy="297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Ovale 25"/>
          <p:cNvSpPr/>
          <p:nvPr/>
        </p:nvSpPr>
        <p:spPr>
          <a:xfrm>
            <a:off x="4656371" y="4588985"/>
            <a:ext cx="865655" cy="297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9" name="Picture 5"/>
          <p:cNvPicPr>
            <a:picLocks noChangeAspect="1" noChangeArrowheads="1"/>
          </p:cNvPicPr>
          <p:nvPr/>
        </p:nvPicPr>
        <p:blipFill>
          <a:blip r:embed="rId2" cstate="print"/>
          <a:srcRect l="27533" t="48215" r="37662" b="10488"/>
          <a:stretch>
            <a:fillRect/>
          </a:stretch>
        </p:blipFill>
        <p:spPr bwMode="auto">
          <a:xfrm>
            <a:off x="261258" y="3016333"/>
            <a:ext cx="4144488" cy="2984649"/>
          </a:xfrm>
          <a:prstGeom prst="rect">
            <a:avLst/>
          </a:prstGeom>
          <a:noFill/>
          <a:ln w="9525">
            <a:noFill/>
            <a:miter lim="800000"/>
            <a:headEnd/>
            <a:tailEnd/>
          </a:ln>
        </p:spPr>
      </p:pic>
      <p:pic>
        <p:nvPicPr>
          <p:cNvPr id="123907" name="Picture 3"/>
          <p:cNvPicPr>
            <a:picLocks noChangeAspect="1" noChangeArrowheads="1"/>
          </p:cNvPicPr>
          <p:nvPr/>
        </p:nvPicPr>
        <p:blipFill>
          <a:blip r:embed="rId3" cstate="print"/>
          <a:srcRect/>
          <a:stretch>
            <a:fillRect/>
          </a:stretch>
        </p:blipFill>
        <p:spPr bwMode="auto">
          <a:xfrm>
            <a:off x="2681226" y="4748647"/>
            <a:ext cx="2000250" cy="685800"/>
          </a:xfrm>
          <a:prstGeom prst="rect">
            <a:avLst/>
          </a:prstGeom>
          <a:noFill/>
          <a:ln w="9525">
            <a:noFill/>
            <a:miter lim="800000"/>
            <a:headEnd/>
            <a:tailEnd/>
          </a:ln>
        </p:spPr>
      </p:pic>
      <p:sp>
        <p:nvSpPr>
          <p:cNvPr id="6" name="CasellaDiTesto 5"/>
          <p:cNvSpPr txBox="1"/>
          <p:nvPr/>
        </p:nvSpPr>
        <p:spPr>
          <a:xfrm>
            <a:off x="0" y="0"/>
            <a:ext cx="6341423" cy="369332"/>
          </a:xfrm>
          <a:prstGeom prst="rect">
            <a:avLst/>
          </a:prstGeom>
          <a:noFill/>
        </p:spPr>
        <p:txBody>
          <a:bodyPr wrap="square" rtlCol="0">
            <a:spAutoFit/>
          </a:bodyPr>
          <a:lstStyle/>
          <a:p>
            <a:r>
              <a:rPr lang="it-IT" b="1" u="sng" dirty="0" smtClean="0"/>
              <a:t>Effetto percorsi di animazione</a:t>
            </a:r>
          </a:p>
        </p:txBody>
      </p:sp>
      <p:pic>
        <p:nvPicPr>
          <p:cNvPr id="123910" name="Picture 6"/>
          <p:cNvPicPr>
            <a:picLocks noChangeAspect="1" noChangeArrowheads="1"/>
          </p:cNvPicPr>
          <p:nvPr/>
        </p:nvPicPr>
        <p:blipFill>
          <a:blip r:embed="rId4" cstate="print"/>
          <a:srcRect l="25455" t="24393" r="57229" b="58774"/>
          <a:stretch>
            <a:fillRect/>
          </a:stretch>
        </p:blipFill>
        <p:spPr bwMode="auto">
          <a:xfrm>
            <a:off x="308759" y="807521"/>
            <a:ext cx="2375065" cy="1401288"/>
          </a:xfrm>
          <a:prstGeom prst="rect">
            <a:avLst/>
          </a:prstGeom>
          <a:noFill/>
          <a:ln w="9525">
            <a:noFill/>
            <a:miter lim="800000"/>
            <a:headEnd/>
            <a:tailEnd/>
          </a:ln>
        </p:spPr>
      </p:pic>
      <p:sp>
        <p:nvSpPr>
          <p:cNvPr id="8" name="CasellaDiTesto 7"/>
          <p:cNvSpPr txBox="1"/>
          <p:nvPr/>
        </p:nvSpPr>
        <p:spPr>
          <a:xfrm>
            <a:off x="0" y="415636"/>
            <a:ext cx="7505205" cy="369332"/>
          </a:xfrm>
          <a:prstGeom prst="rect">
            <a:avLst/>
          </a:prstGeom>
          <a:noFill/>
        </p:spPr>
        <p:txBody>
          <a:bodyPr wrap="square" rtlCol="0">
            <a:spAutoFit/>
          </a:bodyPr>
          <a:lstStyle/>
          <a:p>
            <a:r>
              <a:rPr lang="it-IT" dirty="0" smtClean="0"/>
              <a:t>È possibile scegliere tra i percorsi </a:t>
            </a:r>
            <a:r>
              <a:rPr lang="it-IT" dirty="0" err="1" smtClean="0"/>
              <a:t>preimpostati</a:t>
            </a:r>
            <a:r>
              <a:rPr lang="it-IT" dirty="0" smtClean="0"/>
              <a:t> proposti</a:t>
            </a:r>
            <a:endParaRPr lang="it-IT" dirty="0"/>
          </a:p>
        </p:txBody>
      </p:sp>
      <p:sp>
        <p:nvSpPr>
          <p:cNvPr id="9" name="CasellaDiTesto 8"/>
          <p:cNvSpPr txBox="1"/>
          <p:nvPr/>
        </p:nvSpPr>
        <p:spPr>
          <a:xfrm>
            <a:off x="0" y="2541319"/>
            <a:ext cx="7778337" cy="369332"/>
          </a:xfrm>
          <a:prstGeom prst="rect">
            <a:avLst/>
          </a:prstGeom>
          <a:noFill/>
        </p:spPr>
        <p:txBody>
          <a:bodyPr wrap="square" rtlCol="0">
            <a:spAutoFit/>
          </a:bodyPr>
          <a:lstStyle/>
          <a:p>
            <a:r>
              <a:rPr lang="it-IT" dirty="0" smtClean="0"/>
              <a:t>oppure disegnare un percorso personalizzato</a:t>
            </a:r>
            <a:endParaRPr lang="it-IT"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0"/>
            <a:ext cx="5169877" cy="400110"/>
          </a:xfrm>
          <a:prstGeom prst="rect">
            <a:avLst/>
          </a:prstGeom>
          <a:noFill/>
          <a:ln w="9525">
            <a:noFill/>
            <a:miter lim="800000"/>
            <a:headEnd/>
            <a:tailEnd/>
          </a:ln>
          <a:effectLst/>
        </p:spPr>
        <p:txBody>
          <a:bodyPr wrap="square">
            <a:spAutoFit/>
          </a:bodyPr>
          <a:lstStyle/>
          <a:p>
            <a:pPr>
              <a:spcBef>
                <a:spcPct val="50000"/>
              </a:spcBef>
            </a:pPr>
            <a:r>
              <a:rPr lang="it-IT" sz="2000" dirty="0" smtClean="0">
                <a:solidFill>
                  <a:srgbClr val="0000FF"/>
                </a:solidFill>
              </a:rPr>
              <a:t>Transizioni</a:t>
            </a:r>
          </a:p>
        </p:txBody>
      </p:sp>
      <p:sp>
        <p:nvSpPr>
          <p:cNvPr id="3" name="CasellaDiTesto 2"/>
          <p:cNvSpPr txBox="1"/>
          <p:nvPr/>
        </p:nvSpPr>
        <p:spPr>
          <a:xfrm>
            <a:off x="0" y="415636"/>
            <a:ext cx="9144000" cy="923330"/>
          </a:xfrm>
          <a:prstGeom prst="rect">
            <a:avLst/>
          </a:prstGeom>
          <a:noFill/>
        </p:spPr>
        <p:txBody>
          <a:bodyPr wrap="square" rtlCol="0">
            <a:spAutoFit/>
          </a:bodyPr>
          <a:lstStyle/>
          <a:p>
            <a:pPr algn="just"/>
            <a:r>
              <a:rPr lang="it-IT" dirty="0" smtClean="0"/>
              <a:t>Le transizioni diapositiva sono gli effetti di animazione che vengono riprodotti in visualizzazione Presentazione quando si passa da una diapositiva alla successiva. È possibile controllare la velocità di ogni effetto di transizione tra le diapositive, nonché aggiungere segnali acustici.</a:t>
            </a:r>
            <a:endParaRPr lang="it-IT" dirty="0"/>
          </a:p>
        </p:txBody>
      </p:sp>
      <p:sp>
        <p:nvSpPr>
          <p:cNvPr id="4" name="CasellaDiTesto 3"/>
          <p:cNvSpPr txBox="1"/>
          <p:nvPr/>
        </p:nvSpPr>
        <p:spPr>
          <a:xfrm>
            <a:off x="0" y="1330036"/>
            <a:ext cx="9144000" cy="923330"/>
          </a:xfrm>
          <a:prstGeom prst="rect">
            <a:avLst/>
          </a:prstGeom>
          <a:noFill/>
        </p:spPr>
        <p:txBody>
          <a:bodyPr wrap="square" rtlCol="0">
            <a:spAutoFit/>
          </a:bodyPr>
          <a:lstStyle/>
          <a:p>
            <a:pPr algn="just"/>
            <a:r>
              <a:rPr lang="it-IT" i="1" dirty="0" smtClean="0"/>
              <a:t>scheda </a:t>
            </a:r>
            <a:r>
              <a:rPr lang="it-IT" b="1" dirty="0" smtClean="0"/>
              <a:t>Animazioni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Transizione alla diapositiva </a:t>
            </a:r>
            <a:r>
              <a:rPr lang="it-IT" dirty="0" smtClean="0">
                <a:sym typeface="Symbol"/>
              </a:rPr>
              <a:t> l’elenco Stili veloci consente di scegliere ed applicare la transizione da applicare alla diapositiva corrente. Premere il pulsante Altro        per visualizzare l’elenco completo delle transizioni disponibili.</a:t>
            </a:r>
            <a:endParaRPr lang="it-IT" dirty="0"/>
          </a:p>
        </p:txBody>
      </p:sp>
      <p:pic>
        <p:nvPicPr>
          <p:cNvPr id="122882" name="Picture 2"/>
          <p:cNvPicPr>
            <a:picLocks noChangeAspect="1" noChangeArrowheads="1"/>
          </p:cNvPicPr>
          <p:nvPr/>
        </p:nvPicPr>
        <p:blipFill>
          <a:blip r:embed="rId2" cstate="print"/>
          <a:srcRect l="65628" t="11127" r="33035" b="86590"/>
          <a:stretch>
            <a:fillRect/>
          </a:stretch>
        </p:blipFill>
        <p:spPr bwMode="auto">
          <a:xfrm>
            <a:off x="581889" y="1888176"/>
            <a:ext cx="332510" cy="344384"/>
          </a:xfrm>
          <a:prstGeom prst="rect">
            <a:avLst/>
          </a:prstGeom>
          <a:noFill/>
          <a:ln w="9525">
            <a:noFill/>
            <a:miter lim="800000"/>
            <a:headEnd/>
            <a:tailEnd/>
          </a:ln>
        </p:spPr>
      </p:pic>
      <p:sp>
        <p:nvSpPr>
          <p:cNvPr id="6" name="CasellaDiTesto 5"/>
          <p:cNvSpPr txBox="1"/>
          <p:nvPr/>
        </p:nvSpPr>
        <p:spPr>
          <a:xfrm>
            <a:off x="0" y="2315688"/>
            <a:ext cx="9144000" cy="923330"/>
          </a:xfrm>
          <a:prstGeom prst="rect">
            <a:avLst/>
          </a:prstGeom>
          <a:noFill/>
        </p:spPr>
        <p:txBody>
          <a:bodyPr wrap="square" rtlCol="0">
            <a:spAutoFit/>
          </a:bodyPr>
          <a:lstStyle/>
          <a:p>
            <a:pPr algn="just"/>
            <a:r>
              <a:rPr lang="it-IT" i="1" dirty="0" smtClean="0"/>
              <a:t>scheda </a:t>
            </a:r>
            <a:r>
              <a:rPr lang="it-IT" b="1" dirty="0" smtClean="0"/>
              <a:t>Animazioni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Transizione alla diapositiva </a:t>
            </a:r>
            <a:r>
              <a:rPr lang="it-IT" dirty="0" smtClean="0">
                <a:sym typeface="Symbol"/>
              </a:rPr>
              <a:t> </a:t>
            </a:r>
            <a:r>
              <a:rPr lang="it-IT" b="1" dirty="0" smtClean="0">
                <a:sym typeface="Symbol"/>
              </a:rPr>
              <a:t>Audio transizione</a:t>
            </a:r>
            <a:r>
              <a:rPr lang="it-IT" dirty="0" smtClean="0">
                <a:sym typeface="Symbol"/>
              </a:rPr>
              <a:t>  consente di selezionare un audio da applicare durante la transizione dalla diapositiva precedente alla corrente</a:t>
            </a:r>
          </a:p>
        </p:txBody>
      </p:sp>
      <p:sp>
        <p:nvSpPr>
          <p:cNvPr id="7" name="CasellaDiTesto 6"/>
          <p:cNvSpPr txBox="1"/>
          <p:nvPr/>
        </p:nvSpPr>
        <p:spPr>
          <a:xfrm>
            <a:off x="0" y="3348835"/>
            <a:ext cx="9144000" cy="646331"/>
          </a:xfrm>
          <a:prstGeom prst="rect">
            <a:avLst/>
          </a:prstGeom>
          <a:noFill/>
        </p:spPr>
        <p:txBody>
          <a:bodyPr wrap="square" rtlCol="0">
            <a:spAutoFit/>
          </a:bodyPr>
          <a:lstStyle/>
          <a:p>
            <a:pPr algn="just"/>
            <a:r>
              <a:rPr lang="it-IT" i="1" dirty="0" smtClean="0"/>
              <a:t>scheda </a:t>
            </a:r>
            <a:r>
              <a:rPr lang="it-IT" b="1" dirty="0" smtClean="0"/>
              <a:t>Animazioni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Transizione alla diapositiva </a:t>
            </a:r>
            <a:r>
              <a:rPr lang="it-IT" dirty="0" smtClean="0">
                <a:sym typeface="Symbol"/>
              </a:rPr>
              <a:t> </a:t>
            </a:r>
            <a:r>
              <a:rPr lang="it-IT" b="1" dirty="0" smtClean="0">
                <a:sym typeface="Symbol"/>
              </a:rPr>
              <a:t>Velocità transizione</a:t>
            </a:r>
            <a:r>
              <a:rPr lang="it-IT" dirty="0" smtClean="0">
                <a:sym typeface="Symbol"/>
              </a:rPr>
              <a:t>  permette di selezionare una delle 3 velocità applicabili alla transizione (Lenta, Media e Veloce)</a:t>
            </a:r>
          </a:p>
        </p:txBody>
      </p:sp>
      <p:sp>
        <p:nvSpPr>
          <p:cNvPr id="8" name="CasellaDiTesto 7"/>
          <p:cNvSpPr txBox="1"/>
          <p:nvPr/>
        </p:nvSpPr>
        <p:spPr>
          <a:xfrm>
            <a:off x="0" y="4239484"/>
            <a:ext cx="9144000" cy="646331"/>
          </a:xfrm>
          <a:prstGeom prst="rect">
            <a:avLst/>
          </a:prstGeom>
          <a:noFill/>
        </p:spPr>
        <p:txBody>
          <a:bodyPr wrap="square" rtlCol="0">
            <a:spAutoFit/>
          </a:bodyPr>
          <a:lstStyle/>
          <a:p>
            <a:pPr algn="just"/>
            <a:r>
              <a:rPr lang="it-IT" i="1" dirty="0" smtClean="0"/>
              <a:t>scheda </a:t>
            </a:r>
            <a:r>
              <a:rPr lang="it-IT" b="1" dirty="0" smtClean="0"/>
              <a:t>Animazioni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Transizione alla diapositiva </a:t>
            </a:r>
            <a:r>
              <a:rPr lang="it-IT" dirty="0" smtClean="0">
                <a:sym typeface="Symbol"/>
              </a:rPr>
              <a:t> </a:t>
            </a:r>
            <a:r>
              <a:rPr lang="it-IT" b="1" dirty="0" smtClean="0">
                <a:sym typeface="Symbol"/>
              </a:rPr>
              <a:t>Applica a tutte</a:t>
            </a:r>
            <a:r>
              <a:rPr lang="it-IT" dirty="0" smtClean="0">
                <a:sym typeface="Symbol"/>
              </a:rPr>
              <a:t>  imposta la transizione selezionata a tutte le diapositive della presentazione</a:t>
            </a:r>
          </a:p>
        </p:txBody>
      </p:sp>
      <p:sp>
        <p:nvSpPr>
          <p:cNvPr id="9" name="CasellaDiTesto 8"/>
          <p:cNvSpPr txBox="1"/>
          <p:nvPr/>
        </p:nvSpPr>
        <p:spPr>
          <a:xfrm>
            <a:off x="0" y="4928253"/>
            <a:ext cx="9144000" cy="1477328"/>
          </a:xfrm>
          <a:prstGeom prst="rect">
            <a:avLst/>
          </a:prstGeom>
          <a:noFill/>
        </p:spPr>
        <p:txBody>
          <a:bodyPr wrap="square" rtlCol="0">
            <a:spAutoFit/>
          </a:bodyPr>
          <a:lstStyle/>
          <a:p>
            <a:pPr algn="just"/>
            <a:r>
              <a:rPr lang="it-IT" i="1" dirty="0" smtClean="0"/>
              <a:t>scheda </a:t>
            </a:r>
            <a:r>
              <a:rPr lang="it-IT" b="1" dirty="0" smtClean="0"/>
              <a:t>Animazioni</a:t>
            </a:r>
            <a:r>
              <a:rPr lang="it-IT" dirty="0" smtClean="0"/>
              <a:t>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Transizione alla diapositiva </a:t>
            </a:r>
            <a:r>
              <a:rPr lang="it-IT" dirty="0" smtClean="0">
                <a:sym typeface="Symbol"/>
              </a:rPr>
              <a:t> </a:t>
            </a:r>
            <a:r>
              <a:rPr lang="it-IT" b="1" dirty="0" smtClean="0">
                <a:sym typeface="Symbol"/>
              </a:rPr>
              <a:t>Passa alla diapositiva successiva</a:t>
            </a:r>
            <a:r>
              <a:rPr lang="it-IT" dirty="0" smtClean="0">
                <a:sym typeface="Symbol"/>
              </a:rPr>
              <a:t>  selezionare l’opzione </a:t>
            </a:r>
            <a:r>
              <a:rPr lang="it-IT" b="1" dirty="0" smtClean="0">
                <a:sym typeface="Symbol"/>
              </a:rPr>
              <a:t>con un clic del mouse</a:t>
            </a:r>
            <a:r>
              <a:rPr lang="it-IT" dirty="0" smtClean="0">
                <a:sym typeface="Symbol"/>
              </a:rPr>
              <a:t> per passare alla diapositiva successiva con un clic del mouse, oppure selezionare </a:t>
            </a:r>
            <a:r>
              <a:rPr lang="it-IT" b="1" dirty="0" smtClean="0">
                <a:sym typeface="Symbol"/>
              </a:rPr>
              <a:t>Automaticamente dopo</a:t>
            </a:r>
            <a:r>
              <a:rPr lang="it-IT" dirty="0" smtClean="0">
                <a:sym typeface="Symbol"/>
              </a:rPr>
              <a:t> e impostare un tempo in secondi se si vuole passare automaticamente alla diapositiva successiva dopo un determinato numero di secondi</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0" y="0"/>
            <a:ext cx="9144000" cy="427038"/>
          </a:xfrm>
          <a:prstGeom prst="rect">
            <a:avLst/>
          </a:prstGeom>
          <a:noFill/>
          <a:ln w="9525">
            <a:noFill/>
            <a:miter lim="800000"/>
            <a:headEnd/>
            <a:tailEnd/>
          </a:ln>
          <a:effectLst/>
        </p:spPr>
        <p:txBody>
          <a:bodyPr wrap="square">
            <a:spAutoFit/>
          </a:bodyPr>
          <a:lstStyle/>
          <a:p>
            <a:pPr algn="l">
              <a:spcBef>
                <a:spcPct val="50000"/>
              </a:spcBef>
            </a:pPr>
            <a:r>
              <a:rPr lang="it-IT" sz="2200" dirty="0" smtClean="0">
                <a:solidFill>
                  <a:srgbClr val="FF0000"/>
                </a:solidFill>
              </a:rPr>
              <a:t>PRESENTAZIONE PERSONALIZZATA</a:t>
            </a:r>
            <a:endParaRPr lang="it-IT" sz="2200" dirty="0">
              <a:solidFill>
                <a:srgbClr val="FF0000"/>
              </a:solidFill>
            </a:endParaRPr>
          </a:p>
        </p:txBody>
      </p:sp>
      <p:sp>
        <p:nvSpPr>
          <p:cNvPr id="3" name="Rettangolo 2"/>
          <p:cNvSpPr/>
          <p:nvPr/>
        </p:nvSpPr>
        <p:spPr>
          <a:xfrm>
            <a:off x="0" y="445763"/>
            <a:ext cx="9144000" cy="1477328"/>
          </a:xfrm>
          <a:prstGeom prst="rect">
            <a:avLst/>
          </a:prstGeom>
        </p:spPr>
        <p:txBody>
          <a:bodyPr wrap="square">
            <a:spAutoFit/>
          </a:bodyPr>
          <a:lstStyle/>
          <a:p>
            <a:pPr algn="just"/>
            <a:r>
              <a:rPr lang="it-IT" dirty="0" smtClean="0"/>
              <a:t>È possibile creare una presentazione personalizzata che includa un sottoinsieme delle diapositive della presentazione di origine.</a:t>
            </a:r>
          </a:p>
          <a:p>
            <a:pPr algn="just"/>
            <a:r>
              <a:rPr lang="it-IT" dirty="0" smtClean="0"/>
              <a:t>Creare un presentazione personalizzata di base:</a:t>
            </a:r>
          </a:p>
          <a:p>
            <a:pPr marL="342900" indent="-342900" algn="just">
              <a:buFont typeface="+mj-lt"/>
              <a:buAutoNum type="arabicPeriod"/>
            </a:pPr>
            <a:r>
              <a:rPr lang="it-IT" i="1" dirty="0" smtClean="0"/>
              <a:t>Scheda </a:t>
            </a:r>
            <a:r>
              <a:rPr lang="it-IT" b="1" dirty="0" smtClean="0"/>
              <a:t>Presentazione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Avvia presentazione </a:t>
            </a:r>
            <a:r>
              <a:rPr lang="it-IT" dirty="0" smtClean="0">
                <a:sym typeface="Symbol"/>
              </a:rPr>
              <a:t> </a:t>
            </a:r>
            <a:r>
              <a:rPr lang="it-IT" b="1" dirty="0" smtClean="0">
                <a:sym typeface="Symbol"/>
              </a:rPr>
              <a:t>Presentazione personalizzata </a:t>
            </a:r>
            <a:r>
              <a:rPr lang="it-IT" dirty="0" smtClean="0">
                <a:sym typeface="Symbol"/>
              </a:rPr>
              <a:t> </a:t>
            </a:r>
            <a:r>
              <a:rPr lang="it-IT" b="1" dirty="0" smtClean="0">
                <a:sym typeface="Symbol"/>
              </a:rPr>
              <a:t>Presentazione personalizzata … </a:t>
            </a:r>
            <a:r>
              <a:rPr lang="it-IT" dirty="0" smtClean="0">
                <a:sym typeface="Symbol"/>
              </a:rPr>
              <a:t> si apre la </a:t>
            </a:r>
            <a:r>
              <a:rPr lang="it-IT" i="1" dirty="0" smtClean="0">
                <a:sym typeface="Symbol"/>
              </a:rPr>
              <a:t>finestra</a:t>
            </a:r>
            <a:r>
              <a:rPr lang="it-IT" dirty="0" smtClean="0">
                <a:sym typeface="Symbol"/>
              </a:rPr>
              <a:t> </a:t>
            </a:r>
            <a:r>
              <a:rPr lang="it-IT" b="1" dirty="0" smtClean="0">
                <a:sym typeface="Symbol"/>
              </a:rPr>
              <a:t>Presentazioni personalizzate</a:t>
            </a:r>
            <a:r>
              <a:rPr lang="it-IT" dirty="0" smtClean="0">
                <a:sym typeface="Symbol"/>
              </a:rPr>
              <a:t> </a:t>
            </a:r>
            <a:endParaRPr lang="it-IT" i="1" dirty="0" smtClean="0"/>
          </a:p>
        </p:txBody>
      </p:sp>
      <p:pic>
        <p:nvPicPr>
          <p:cNvPr id="122882" name="Picture 2"/>
          <p:cNvPicPr>
            <a:picLocks noChangeAspect="1" noChangeArrowheads="1"/>
          </p:cNvPicPr>
          <p:nvPr/>
        </p:nvPicPr>
        <p:blipFill>
          <a:blip r:embed="rId2" cstate="print"/>
          <a:srcRect/>
          <a:stretch>
            <a:fillRect/>
          </a:stretch>
        </p:blipFill>
        <p:spPr bwMode="auto">
          <a:xfrm>
            <a:off x="199964" y="1982313"/>
            <a:ext cx="3305175" cy="2038350"/>
          </a:xfrm>
          <a:prstGeom prst="rect">
            <a:avLst/>
          </a:prstGeom>
          <a:noFill/>
          <a:ln w="9525">
            <a:noFill/>
            <a:miter lim="800000"/>
            <a:headEnd/>
            <a:tailEnd/>
          </a:ln>
        </p:spPr>
      </p:pic>
      <p:pic>
        <p:nvPicPr>
          <p:cNvPr id="122883" name="Picture 3"/>
          <p:cNvPicPr>
            <a:picLocks noChangeAspect="1" noChangeArrowheads="1"/>
          </p:cNvPicPr>
          <p:nvPr/>
        </p:nvPicPr>
        <p:blipFill>
          <a:blip r:embed="rId3" cstate="print"/>
          <a:srcRect/>
          <a:stretch>
            <a:fillRect/>
          </a:stretch>
        </p:blipFill>
        <p:spPr bwMode="auto">
          <a:xfrm>
            <a:off x="3272704" y="2610778"/>
            <a:ext cx="5591175" cy="2752725"/>
          </a:xfrm>
          <a:prstGeom prst="rect">
            <a:avLst/>
          </a:prstGeom>
          <a:noFill/>
          <a:ln w="9525">
            <a:noFill/>
            <a:miter lim="800000"/>
            <a:headEnd/>
            <a:tailEnd/>
          </a:ln>
        </p:spPr>
      </p:pic>
      <p:sp>
        <p:nvSpPr>
          <p:cNvPr id="11" name="Ovale 10"/>
          <p:cNvSpPr/>
          <p:nvPr/>
        </p:nvSpPr>
        <p:spPr>
          <a:xfrm>
            <a:off x="2505694" y="2256312"/>
            <a:ext cx="1056903" cy="34438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3" name="Connettore 2 12"/>
          <p:cNvCxnSpPr>
            <a:stCxn id="11" idx="4"/>
          </p:cNvCxnSpPr>
          <p:nvPr/>
        </p:nvCxnSpPr>
        <p:spPr>
          <a:xfrm>
            <a:off x="3034146" y="2600696"/>
            <a:ext cx="279070" cy="35626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CasellaDiTesto 13"/>
          <p:cNvSpPr txBox="1"/>
          <p:nvPr/>
        </p:nvSpPr>
        <p:spPr>
          <a:xfrm>
            <a:off x="0" y="5617029"/>
            <a:ext cx="9144000" cy="646331"/>
          </a:xfrm>
          <a:prstGeom prst="rect">
            <a:avLst/>
          </a:prstGeom>
          <a:noFill/>
        </p:spPr>
        <p:txBody>
          <a:bodyPr wrap="square" rtlCol="0">
            <a:spAutoFit/>
          </a:bodyPr>
          <a:lstStyle/>
          <a:p>
            <a:r>
              <a:rPr lang="it-IT" dirty="0" smtClean="0"/>
              <a:t>Dall’elenco a sinistra selezionare le diapositive da includere e premere il pulsante </a:t>
            </a:r>
            <a:r>
              <a:rPr lang="it-IT" b="1" dirty="0" smtClean="0"/>
              <a:t>Aggiungi</a:t>
            </a:r>
            <a:r>
              <a:rPr lang="it-IT" dirty="0" smtClean="0"/>
              <a:t>. Digitare un nome nella casella </a:t>
            </a:r>
            <a:r>
              <a:rPr lang="it-IT" b="1" dirty="0" smtClean="0"/>
              <a:t>Nome presentazione</a:t>
            </a:r>
            <a:r>
              <a:rPr lang="it-IT" dirty="0" smtClean="0"/>
              <a:t>.</a:t>
            </a:r>
            <a:endParaRPr lang="it-IT"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0"/>
            <a:ext cx="9144000" cy="1200329"/>
          </a:xfrm>
          <a:prstGeom prst="rect">
            <a:avLst/>
          </a:prstGeom>
        </p:spPr>
        <p:txBody>
          <a:bodyPr wrap="square">
            <a:spAutoFit/>
          </a:bodyPr>
          <a:lstStyle/>
          <a:p>
            <a:pPr algn="just"/>
            <a:r>
              <a:rPr lang="it-IT" dirty="0" smtClean="0"/>
              <a:t>Avviare un presentazione personalizzata di base:</a:t>
            </a:r>
          </a:p>
          <a:p>
            <a:pPr marL="342900" indent="-342900" algn="just">
              <a:buFont typeface="Arial" pitchFamily="34" charset="0"/>
              <a:buChar char="•"/>
            </a:pPr>
            <a:r>
              <a:rPr lang="it-IT" i="1" dirty="0" smtClean="0"/>
              <a:t>Scheda </a:t>
            </a:r>
            <a:r>
              <a:rPr lang="it-IT" b="1" dirty="0" smtClean="0"/>
              <a:t>Presentazione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Avvia presentazione </a:t>
            </a:r>
            <a:r>
              <a:rPr lang="it-IT" dirty="0" smtClean="0">
                <a:sym typeface="Symbol"/>
              </a:rPr>
              <a:t> </a:t>
            </a:r>
            <a:r>
              <a:rPr lang="it-IT" b="1" dirty="0" smtClean="0">
                <a:sym typeface="Symbol"/>
              </a:rPr>
              <a:t>Presentazione personalizzata </a:t>
            </a:r>
            <a:r>
              <a:rPr lang="it-IT" dirty="0" smtClean="0">
                <a:sym typeface="Symbol"/>
              </a:rPr>
              <a:t> selezionare il nome della presentazione personalizzata</a:t>
            </a:r>
          </a:p>
          <a:p>
            <a:pPr marL="342900" indent="-342900" algn="just"/>
            <a:r>
              <a:rPr lang="it-IT" i="1" dirty="0" smtClean="0">
                <a:sym typeface="Symbol"/>
              </a:rPr>
              <a:t>	</a:t>
            </a:r>
            <a:endParaRPr lang="it-IT" dirty="0" smtClean="0"/>
          </a:p>
        </p:txBody>
      </p:sp>
      <p:pic>
        <p:nvPicPr>
          <p:cNvPr id="123906" name="Picture 2"/>
          <p:cNvPicPr>
            <a:picLocks noChangeAspect="1" noChangeArrowheads="1"/>
          </p:cNvPicPr>
          <p:nvPr/>
        </p:nvPicPr>
        <p:blipFill>
          <a:blip r:embed="rId2" cstate="print"/>
          <a:srcRect/>
          <a:stretch>
            <a:fillRect/>
          </a:stretch>
        </p:blipFill>
        <p:spPr bwMode="auto">
          <a:xfrm>
            <a:off x="6526357" y="720808"/>
            <a:ext cx="2076450" cy="476250"/>
          </a:xfrm>
          <a:prstGeom prst="rect">
            <a:avLst/>
          </a:prstGeom>
          <a:noFill/>
          <a:ln w="9525">
            <a:noFill/>
            <a:miter lim="800000"/>
            <a:headEnd/>
            <a:tailEnd/>
          </a:ln>
        </p:spPr>
      </p:pic>
      <p:sp>
        <p:nvSpPr>
          <p:cNvPr id="4" name="CasellaDiTesto 3"/>
          <p:cNvSpPr txBox="1"/>
          <p:nvPr/>
        </p:nvSpPr>
        <p:spPr>
          <a:xfrm>
            <a:off x="0" y="1448790"/>
            <a:ext cx="9144000" cy="1200329"/>
          </a:xfrm>
          <a:prstGeom prst="rect">
            <a:avLst/>
          </a:prstGeom>
          <a:noFill/>
        </p:spPr>
        <p:txBody>
          <a:bodyPr wrap="square" rtlCol="0">
            <a:spAutoFit/>
          </a:bodyPr>
          <a:lstStyle/>
          <a:p>
            <a:r>
              <a:rPr lang="it-IT" dirty="0" smtClean="0"/>
              <a:t>oppure</a:t>
            </a:r>
          </a:p>
          <a:p>
            <a:pPr marL="342900" indent="-342900">
              <a:buFont typeface="+mj-lt"/>
              <a:buAutoNum type="arabicPeriod"/>
            </a:pPr>
            <a:r>
              <a:rPr lang="it-IT" i="1" dirty="0" smtClean="0"/>
              <a:t>Scheda </a:t>
            </a:r>
            <a:r>
              <a:rPr lang="it-IT" b="1" dirty="0" smtClean="0"/>
              <a:t>Presentazione </a:t>
            </a:r>
            <a:r>
              <a:rPr lang="it-IT" dirty="0" smtClean="0">
                <a:sym typeface="Symbol"/>
              </a:rPr>
              <a:t> </a:t>
            </a:r>
            <a:r>
              <a:rPr lang="it-IT" i="1" dirty="0" smtClean="0">
                <a:sym typeface="Symbol"/>
              </a:rPr>
              <a:t>gruppo</a:t>
            </a:r>
            <a:r>
              <a:rPr lang="it-IT" dirty="0" smtClean="0">
                <a:sym typeface="Symbol"/>
              </a:rPr>
              <a:t> </a:t>
            </a:r>
            <a:r>
              <a:rPr lang="it-IT" b="1" dirty="0" smtClean="0">
                <a:sym typeface="Symbol"/>
              </a:rPr>
              <a:t>Imposta </a:t>
            </a:r>
            <a:r>
              <a:rPr lang="it-IT" dirty="0" smtClean="0">
                <a:sym typeface="Symbol"/>
              </a:rPr>
              <a:t> </a:t>
            </a:r>
            <a:r>
              <a:rPr lang="it-IT" b="1" dirty="0" smtClean="0">
                <a:sym typeface="Symbol"/>
              </a:rPr>
              <a:t>Imposta presentazione </a:t>
            </a:r>
            <a:r>
              <a:rPr lang="it-IT" dirty="0" smtClean="0">
                <a:sym typeface="Symbol"/>
              </a:rPr>
              <a:t> si apre la </a:t>
            </a:r>
            <a:r>
              <a:rPr lang="it-IT" i="1" dirty="0" smtClean="0">
                <a:sym typeface="Symbol"/>
              </a:rPr>
              <a:t>finestra </a:t>
            </a:r>
            <a:r>
              <a:rPr lang="it-IT" b="1" dirty="0" smtClean="0">
                <a:sym typeface="Symbol"/>
              </a:rPr>
              <a:t>Imposta presentazione </a:t>
            </a:r>
            <a:r>
              <a:rPr lang="it-IT" dirty="0" smtClean="0">
                <a:sym typeface="Symbol"/>
              </a:rPr>
              <a:t>  nella sezione </a:t>
            </a:r>
            <a:r>
              <a:rPr lang="it-IT" b="1" dirty="0" smtClean="0">
                <a:sym typeface="Symbol"/>
              </a:rPr>
              <a:t>Diapositive presentazione </a:t>
            </a:r>
            <a:r>
              <a:rPr lang="it-IT" dirty="0" smtClean="0">
                <a:sym typeface="Symbol"/>
              </a:rPr>
              <a:t>selezionare </a:t>
            </a:r>
            <a:r>
              <a:rPr lang="it-IT" b="1" dirty="0" smtClean="0">
                <a:sym typeface="Symbol"/>
              </a:rPr>
              <a:t>Personalizza</a:t>
            </a:r>
            <a:r>
              <a:rPr lang="it-IT" dirty="0" smtClean="0">
                <a:sym typeface="Symbol"/>
              </a:rPr>
              <a:t> e la presentazione personalizzata da eseguire</a:t>
            </a:r>
            <a:endParaRPr lang="it-IT" dirty="0"/>
          </a:p>
        </p:txBody>
      </p:sp>
      <p:pic>
        <p:nvPicPr>
          <p:cNvPr id="123907" name="Picture 3"/>
          <p:cNvPicPr>
            <a:picLocks noChangeAspect="1" noChangeArrowheads="1"/>
          </p:cNvPicPr>
          <p:nvPr/>
        </p:nvPicPr>
        <p:blipFill>
          <a:blip r:embed="rId3" cstate="print"/>
          <a:srcRect/>
          <a:stretch>
            <a:fillRect/>
          </a:stretch>
        </p:blipFill>
        <p:spPr bwMode="auto">
          <a:xfrm>
            <a:off x="4015097" y="2720872"/>
            <a:ext cx="4533900" cy="3933825"/>
          </a:xfrm>
          <a:prstGeom prst="rect">
            <a:avLst/>
          </a:prstGeom>
          <a:noFill/>
          <a:ln w="9525">
            <a:noFill/>
            <a:miter lim="800000"/>
            <a:headEnd/>
            <a:tailEnd/>
          </a:ln>
        </p:spPr>
      </p:pic>
      <p:sp>
        <p:nvSpPr>
          <p:cNvPr id="6" name="Ovale 5"/>
          <p:cNvSpPr/>
          <p:nvPr/>
        </p:nvSpPr>
        <p:spPr>
          <a:xfrm>
            <a:off x="6365175" y="2968831"/>
            <a:ext cx="2303812" cy="13419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t="2996" b="83738"/>
          <a:stretch>
            <a:fillRect/>
          </a:stretch>
        </p:blipFill>
        <p:spPr bwMode="auto">
          <a:xfrm>
            <a:off x="0" y="368138"/>
            <a:ext cx="9144000" cy="736270"/>
          </a:xfrm>
          <a:prstGeom prst="rect">
            <a:avLst/>
          </a:prstGeom>
          <a:noFill/>
          <a:ln w="9525">
            <a:noFill/>
            <a:miter lim="800000"/>
            <a:headEnd/>
            <a:tailEnd/>
          </a:ln>
        </p:spPr>
      </p:pic>
      <p:sp>
        <p:nvSpPr>
          <p:cNvPr id="7" name="CasellaDiTesto 6"/>
          <p:cNvSpPr txBox="1"/>
          <p:nvPr/>
        </p:nvSpPr>
        <p:spPr>
          <a:xfrm>
            <a:off x="0" y="0"/>
            <a:ext cx="1255472" cy="369332"/>
          </a:xfrm>
          <a:prstGeom prst="rect">
            <a:avLst/>
          </a:prstGeom>
          <a:noFill/>
        </p:spPr>
        <p:txBody>
          <a:bodyPr wrap="none" rtlCol="0">
            <a:spAutoFit/>
          </a:bodyPr>
          <a:lstStyle/>
          <a:p>
            <a:r>
              <a:rPr lang="it-IT" b="1" u="sng" dirty="0" smtClean="0"/>
              <a:t>Animazioni</a:t>
            </a:r>
            <a:endParaRPr lang="it-IT" b="1" u="sng" dirty="0"/>
          </a:p>
        </p:txBody>
      </p:sp>
      <p:sp>
        <p:nvSpPr>
          <p:cNvPr id="8" name="CasellaDiTesto 7"/>
          <p:cNvSpPr txBox="1"/>
          <p:nvPr/>
        </p:nvSpPr>
        <p:spPr>
          <a:xfrm>
            <a:off x="0" y="1104419"/>
            <a:ext cx="9144000" cy="646331"/>
          </a:xfrm>
          <a:prstGeom prst="rect">
            <a:avLst/>
          </a:prstGeom>
          <a:noFill/>
        </p:spPr>
        <p:txBody>
          <a:bodyPr wrap="square" rtlCol="0">
            <a:spAutoFit/>
          </a:bodyPr>
          <a:lstStyle/>
          <a:p>
            <a:pPr algn="just"/>
            <a:r>
              <a:rPr lang="it-IT" dirty="0" smtClean="0"/>
              <a:t>Presenta i comandi per l’attribuzione di animazioni ai singoli oggetti delle diapositive e per la gestione delle transizioni tra le diapositive.</a:t>
            </a:r>
            <a:endParaRPr lang="it-IT" dirty="0"/>
          </a:p>
        </p:txBody>
      </p:sp>
      <p:pic>
        <p:nvPicPr>
          <p:cNvPr id="9" name="Picture 7"/>
          <p:cNvPicPr>
            <a:picLocks noChangeAspect="1" noChangeArrowheads="1"/>
          </p:cNvPicPr>
          <p:nvPr/>
        </p:nvPicPr>
        <p:blipFill>
          <a:blip r:embed="rId4" cstate="print"/>
          <a:srcRect t="2996" b="83738"/>
          <a:stretch>
            <a:fillRect/>
          </a:stretch>
        </p:blipFill>
        <p:spPr bwMode="auto">
          <a:xfrm>
            <a:off x="0" y="2090069"/>
            <a:ext cx="9144000" cy="736270"/>
          </a:xfrm>
          <a:prstGeom prst="rect">
            <a:avLst/>
          </a:prstGeom>
          <a:noFill/>
          <a:ln w="9525">
            <a:noFill/>
            <a:miter lim="800000"/>
            <a:headEnd/>
            <a:tailEnd/>
          </a:ln>
        </p:spPr>
      </p:pic>
      <p:sp>
        <p:nvSpPr>
          <p:cNvPr id="10" name="CasellaDiTesto 9"/>
          <p:cNvSpPr txBox="1"/>
          <p:nvPr/>
        </p:nvSpPr>
        <p:spPr>
          <a:xfrm>
            <a:off x="0" y="1721931"/>
            <a:ext cx="1532279" cy="369332"/>
          </a:xfrm>
          <a:prstGeom prst="rect">
            <a:avLst/>
          </a:prstGeom>
          <a:noFill/>
        </p:spPr>
        <p:txBody>
          <a:bodyPr wrap="none" rtlCol="0">
            <a:spAutoFit/>
          </a:bodyPr>
          <a:lstStyle/>
          <a:p>
            <a:r>
              <a:rPr lang="it-IT" b="1" u="sng" dirty="0" smtClean="0"/>
              <a:t>Presentazione</a:t>
            </a:r>
            <a:endParaRPr lang="it-IT" b="1" u="sng" dirty="0"/>
          </a:p>
        </p:txBody>
      </p:sp>
      <p:sp>
        <p:nvSpPr>
          <p:cNvPr id="11" name="CasellaDiTesto 10"/>
          <p:cNvSpPr txBox="1"/>
          <p:nvPr/>
        </p:nvSpPr>
        <p:spPr>
          <a:xfrm>
            <a:off x="0" y="2814473"/>
            <a:ext cx="9144000" cy="646331"/>
          </a:xfrm>
          <a:prstGeom prst="rect">
            <a:avLst/>
          </a:prstGeom>
          <a:noFill/>
        </p:spPr>
        <p:txBody>
          <a:bodyPr wrap="square" rtlCol="0">
            <a:spAutoFit/>
          </a:bodyPr>
          <a:lstStyle/>
          <a:p>
            <a:pPr algn="just"/>
            <a:r>
              <a:rPr lang="it-IT" dirty="0" smtClean="0"/>
              <a:t>Consente di avviare la presentazione, di impostarne le opzioni di riproduzione e di registrare eventuali commenti audio.</a:t>
            </a:r>
            <a:endParaRPr lang="it-IT" dirty="0"/>
          </a:p>
        </p:txBody>
      </p:sp>
      <p:pic>
        <p:nvPicPr>
          <p:cNvPr id="12" name="Picture 8"/>
          <p:cNvPicPr>
            <a:picLocks noChangeAspect="1" noChangeArrowheads="1"/>
          </p:cNvPicPr>
          <p:nvPr/>
        </p:nvPicPr>
        <p:blipFill>
          <a:blip r:embed="rId5" cstate="print"/>
          <a:srcRect t="2853" b="83595"/>
          <a:stretch>
            <a:fillRect/>
          </a:stretch>
        </p:blipFill>
        <p:spPr bwMode="auto">
          <a:xfrm>
            <a:off x="0" y="3776368"/>
            <a:ext cx="9144000" cy="752104"/>
          </a:xfrm>
          <a:prstGeom prst="rect">
            <a:avLst/>
          </a:prstGeom>
          <a:noFill/>
          <a:ln w="9525">
            <a:noFill/>
            <a:miter lim="800000"/>
            <a:headEnd/>
            <a:tailEnd/>
          </a:ln>
        </p:spPr>
      </p:pic>
      <p:sp>
        <p:nvSpPr>
          <p:cNvPr id="13" name="CasellaDiTesto 12"/>
          <p:cNvSpPr txBox="1"/>
          <p:nvPr/>
        </p:nvSpPr>
        <p:spPr>
          <a:xfrm>
            <a:off x="0" y="3420106"/>
            <a:ext cx="1100238" cy="369332"/>
          </a:xfrm>
          <a:prstGeom prst="rect">
            <a:avLst/>
          </a:prstGeom>
          <a:noFill/>
        </p:spPr>
        <p:txBody>
          <a:bodyPr wrap="none" rtlCol="0">
            <a:spAutoFit/>
          </a:bodyPr>
          <a:lstStyle/>
          <a:p>
            <a:r>
              <a:rPr lang="it-IT" b="1" u="sng" dirty="0" smtClean="0"/>
              <a:t>Revisione</a:t>
            </a:r>
            <a:endParaRPr lang="it-IT" b="1" u="sng" dirty="0"/>
          </a:p>
        </p:txBody>
      </p:sp>
      <p:sp>
        <p:nvSpPr>
          <p:cNvPr id="14" name="CasellaDiTesto 13"/>
          <p:cNvSpPr txBox="1"/>
          <p:nvPr/>
        </p:nvSpPr>
        <p:spPr>
          <a:xfrm>
            <a:off x="0" y="4536400"/>
            <a:ext cx="9144000" cy="369332"/>
          </a:xfrm>
          <a:prstGeom prst="rect">
            <a:avLst/>
          </a:prstGeom>
          <a:noFill/>
        </p:spPr>
        <p:txBody>
          <a:bodyPr wrap="square" rtlCol="0">
            <a:spAutoFit/>
          </a:bodyPr>
          <a:lstStyle/>
          <a:p>
            <a:pPr algn="just"/>
            <a:r>
              <a:rPr lang="it-IT" dirty="0" smtClean="0"/>
              <a:t>Comprende gli strumenti di correzione e i comandi per l’inserimento e la modifica di commenti.</a:t>
            </a:r>
            <a:endParaRPr lang="it-IT" dirty="0"/>
          </a:p>
        </p:txBody>
      </p:sp>
      <p:pic>
        <p:nvPicPr>
          <p:cNvPr id="15" name="Picture 2"/>
          <p:cNvPicPr>
            <a:picLocks noChangeAspect="1" noChangeArrowheads="1"/>
          </p:cNvPicPr>
          <p:nvPr/>
        </p:nvPicPr>
        <p:blipFill>
          <a:blip r:embed="rId6" cstate="print"/>
          <a:srcRect t="2710" b="83881"/>
          <a:stretch>
            <a:fillRect/>
          </a:stretch>
        </p:blipFill>
        <p:spPr bwMode="auto">
          <a:xfrm>
            <a:off x="0" y="5300367"/>
            <a:ext cx="9144000" cy="744187"/>
          </a:xfrm>
          <a:prstGeom prst="rect">
            <a:avLst/>
          </a:prstGeom>
          <a:noFill/>
          <a:ln w="9525">
            <a:noFill/>
            <a:miter lim="800000"/>
            <a:headEnd/>
            <a:tailEnd/>
          </a:ln>
        </p:spPr>
      </p:pic>
      <p:sp>
        <p:nvSpPr>
          <p:cNvPr id="16" name="CasellaDiTesto 15"/>
          <p:cNvSpPr txBox="1"/>
          <p:nvPr/>
        </p:nvSpPr>
        <p:spPr>
          <a:xfrm>
            <a:off x="0" y="4952020"/>
            <a:ext cx="1111458" cy="369332"/>
          </a:xfrm>
          <a:prstGeom prst="rect">
            <a:avLst/>
          </a:prstGeom>
          <a:noFill/>
        </p:spPr>
        <p:txBody>
          <a:bodyPr wrap="none" rtlCol="0">
            <a:spAutoFit/>
          </a:bodyPr>
          <a:lstStyle/>
          <a:p>
            <a:r>
              <a:rPr lang="it-IT" b="1" u="sng" dirty="0" smtClean="0"/>
              <a:t>Visualizza</a:t>
            </a:r>
            <a:endParaRPr lang="it-IT" b="1" u="sng" dirty="0"/>
          </a:p>
        </p:txBody>
      </p:sp>
      <p:sp>
        <p:nvSpPr>
          <p:cNvPr id="17" name="CasellaDiTesto 16"/>
          <p:cNvSpPr txBox="1"/>
          <p:nvPr/>
        </p:nvSpPr>
        <p:spPr>
          <a:xfrm>
            <a:off x="0" y="6056429"/>
            <a:ext cx="9144000" cy="646331"/>
          </a:xfrm>
          <a:prstGeom prst="rect">
            <a:avLst/>
          </a:prstGeom>
          <a:noFill/>
        </p:spPr>
        <p:txBody>
          <a:bodyPr wrap="square" rtlCol="0">
            <a:spAutoFit/>
          </a:bodyPr>
          <a:lstStyle/>
          <a:p>
            <a:pPr algn="just"/>
            <a:r>
              <a:rPr lang="it-IT" dirty="0" smtClean="0"/>
              <a:t>Consente di variare la modalità di visualizzazione e di accedere agli schemi. Presenta la gestione dello zoom e della disposizione delle finestre aperte.</a:t>
            </a:r>
            <a:endParaRPr lang="it-IT"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4017</TotalTime>
  <Words>10064</Words>
  <Application>Microsoft Office PowerPoint</Application>
  <PresentationFormat>Presentazione su schermo (4:3)</PresentationFormat>
  <Paragraphs>671</Paragraphs>
  <Slides>86</Slides>
  <Notes>32</Notes>
  <HiddenSlides>0</HiddenSlides>
  <MMClips>1</MMClips>
  <ScaleCrop>false</ScaleCrop>
  <HeadingPairs>
    <vt:vector size="6" baseType="variant">
      <vt:variant>
        <vt:lpstr>Tema</vt:lpstr>
      </vt:variant>
      <vt:variant>
        <vt:i4>2</vt:i4>
      </vt:variant>
      <vt:variant>
        <vt:lpstr>Server OLE incorporati</vt:lpstr>
      </vt:variant>
      <vt:variant>
        <vt:i4>1</vt:i4>
      </vt:variant>
      <vt:variant>
        <vt:lpstr>Titoli diapositive</vt:lpstr>
      </vt:variant>
      <vt:variant>
        <vt:i4>86</vt:i4>
      </vt:variant>
    </vt:vector>
  </HeadingPairs>
  <TitlesOfParts>
    <vt:vector size="89" baseType="lpstr">
      <vt:lpstr>Tema di Office</vt:lpstr>
      <vt:lpstr>Struttura predefinita</vt:lpstr>
      <vt:lpstr>Equazione</vt:lpstr>
      <vt:lpstr>Presentazione standard di PowerPoint</vt:lpstr>
      <vt:lpstr>Presentazione standard di PowerPoint</vt:lpstr>
      <vt:lpstr>POWER POINT È UN PROGRAMMA DI GRAFICA DI PRESENTAZIONE</vt:lpstr>
      <vt:lpstr>COME IMPOSTARE UNA PRESENTAZIONE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cp:lastModifiedBy>MS Office</cp:lastModifiedBy>
  <cp:revision>778</cp:revision>
  <dcterms:modified xsi:type="dcterms:W3CDTF">2014-04-16T09:02:22Z</dcterms:modified>
</cp:coreProperties>
</file>