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335" r:id="rId2"/>
    <p:sldId id="256" r:id="rId3"/>
    <p:sldId id="275" r:id="rId4"/>
    <p:sldId id="276" r:id="rId5"/>
    <p:sldId id="279" r:id="rId6"/>
    <p:sldId id="277" r:id="rId7"/>
    <p:sldId id="280" r:id="rId8"/>
    <p:sldId id="281" r:id="rId9"/>
    <p:sldId id="278" r:id="rId10"/>
    <p:sldId id="258" r:id="rId11"/>
    <p:sldId id="263" r:id="rId12"/>
    <p:sldId id="264" r:id="rId13"/>
    <p:sldId id="265" r:id="rId14"/>
    <p:sldId id="268" r:id="rId15"/>
    <p:sldId id="269" r:id="rId16"/>
    <p:sldId id="266" r:id="rId17"/>
    <p:sldId id="273" r:id="rId18"/>
    <p:sldId id="270" r:id="rId19"/>
    <p:sldId id="271" r:id="rId20"/>
    <p:sldId id="267" r:id="rId21"/>
    <p:sldId id="272" r:id="rId22"/>
    <p:sldId id="274" r:id="rId23"/>
    <p:sldId id="261" r:id="rId24"/>
    <p:sldId id="307" r:id="rId25"/>
    <p:sldId id="308" r:id="rId26"/>
    <p:sldId id="309" r:id="rId27"/>
    <p:sldId id="311" r:id="rId28"/>
    <p:sldId id="312" r:id="rId29"/>
    <p:sldId id="313" r:id="rId30"/>
    <p:sldId id="259" r:id="rId31"/>
    <p:sldId id="282" r:id="rId32"/>
    <p:sldId id="283" r:id="rId33"/>
    <p:sldId id="285" r:id="rId34"/>
    <p:sldId id="286" r:id="rId35"/>
    <p:sldId id="287" r:id="rId36"/>
    <p:sldId id="288" r:id="rId37"/>
    <p:sldId id="314" r:id="rId38"/>
    <p:sldId id="319" r:id="rId39"/>
    <p:sldId id="320" r:id="rId40"/>
    <p:sldId id="321" r:id="rId41"/>
    <p:sldId id="322" r:id="rId42"/>
    <p:sldId id="323" r:id="rId43"/>
    <p:sldId id="324" r:id="rId44"/>
    <p:sldId id="325" r:id="rId45"/>
    <p:sldId id="326" r:id="rId46"/>
    <p:sldId id="327" r:id="rId47"/>
    <p:sldId id="328" r:id="rId48"/>
    <p:sldId id="329" r:id="rId49"/>
    <p:sldId id="291" r:id="rId50"/>
    <p:sldId id="292" r:id="rId51"/>
    <p:sldId id="290" r:id="rId52"/>
    <p:sldId id="289" r:id="rId53"/>
    <p:sldId id="306" r:id="rId54"/>
    <p:sldId id="331" r:id="rId55"/>
    <p:sldId id="332" r:id="rId56"/>
    <p:sldId id="333" r:id="rId57"/>
    <p:sldId id="260" r:id="rId58"/>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4B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5252" autoAdjust="0"/>
  </p:normalViewPr>
  <p:slideViewPr>
    <p:cSldViewPr snapToGrid="0">
      <p:cViewPr>
        <p:scale>
          <a:sx n="84" d="100"/>
          <a:sy n="84" d="100"/>
        </p:scale>
        <p:origin x="-1068"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64"/>
    </p:cViewPr>
  </p:sorterViewPr>
  <p:notesViewPr>
    <p:cSldViewPr snapToGrid="0">
      <p:cViewPr varScale="1">
        <p:scale>
          <a:sx n="60" d="100"/>
          <a:sy n="60" d="100"/>
        </p:scale>
        <p:origin x="-2838" y="-7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3352066" cy="512058"/>
          </a:xfrm>
          <a:prstGeom prst="rect">
            <a:avLst/>
          </a:prstGeom>
        </p:spPr>
        <p:txBody>
          <a:bodyPr vert="horz" lIns="94759" tIns="47380" rIns="94759" bIns="47380" rtlCol="0"/>
          <a:lstStyle>
            <a:lvl1pPr algn="l">
              <a:defRPr sz="1200"/>
            </a:lvl1pPr>
          </a:lstStyle>
          <a:p>
            <a:r>
              <a:rPr lang="it-IT" sz="1000" dirty="0"/>
              <a:t>Corso Informatica – SS Medicina Nucleare, Cardiochirurgia, Chirurgia Generale, Ginecologia ed Ostetricia, Ortopedia e Traumatologia, Otorinolaringoiatria, Urologia</a:t>
            </a:r>
          </a:p>
        </p:txBody>
      </p:sp>
      <p:sp>
        <p:nvSpPr>
          <p:cNvPr id="3" name="Segnaposto data 2"/>
          <p:cNvSpPr>
            <a:spLocks noGrp="1"/>
          </p:cNvSpPr>
          <p:nvPr>
            <p:ph type="dt" sz="quarter" idx="1"/>
          </p:nvPr>
        </p:nvSpPr>
        <p:spPr>
          <a:xfrm>
            <a:off x="4020725" y="0"/>
            <a:ext cx="3076917" cy="512058"/>
          </a:xfrm>
          <a:prstGeom prst="rect">
            <a:avLst/>
          </a:prstGeom>
        </p:spPr>
        <p:txBody>
          <a:bodyPr vert="horz" lIns="94759" tIns="47380" rIns="94759" bIns="47380" rtlCol="0"/>
          <a:lstStyle>
            <a:lvl1pPr algn="r">
              <a:defRPr sz="1200"/>
            </a:lvl1pPr>
          </a:lstStyle>
          <a:p>
            <a:r>
              <a:rPr lang="it-IT" sz="1000" dirty="0" smtClean="0"/>
              <a:t>AA 2012/2013</a:t>
            </a:r>
          </a:p>
        </p:txBody>
      </p:sp>
      <p:sp>
        <p:nvSpPr>
          <p:cNvPr id="4" name="Segnaposto piè di pagina 3"/>
          <p:cNvSpPr>
            <a:spLocks noGrp="1"/>
          </p:cNvSpPr>
          <p:nvPr>
            <p:ph type="ftr" sz="quarter" idx="2"/>
          </p:nvPr>
        </p:nvSpPr>
        <p:spPr>
          <a:xfrm>
            <a:off x="0" y="9720919"/>
            <a:ext cx="3076917" cy="512058"/>
          </a:xfrm>
          <a:prstGeom prst="rect">
            <a:avLst/>
          </a:prstGeom>
        </p:spPr>
        <p:txBody>
          <a:bodyPr vert="horz" lIns="94759" tIns="47380" rIns="94759" bIns="47380" rtlCol="0" anchor="b"/>
          <a:lstStyle>
            <a:lvl1pPr algn="l">
              <a:defRPr sz="1200"/>
            </a:lvl1pPr>
          </a:lstStyle>
          <a:p>
            <a:r>
              <a:rPr lang="it-IT" sz="1000" dirty="0" smtClean="0"/>
              <a:t>Prof.ssa Marcelli </a:t>
            </a:r>
            <a:endParaRPr lang="it-IT" sz="1000" dirty="0"/>
          </a:p>
        </p:txBody>
      </p:sp>
      <p:sp>
        <p:nvSpPr>
          <p:cNvPr id="5" name="Segnaposto numero diapositiva 4"/>
          <p:cNvSpPr>
            <a:spLocks noGrp="1"/>
          </p:cNvSpPr>
          <p:nvPr>
            <p:ph type="sldNum" sz="quarter" idx="3"/>
          </p:nvPr>
        </p:nvSpPr>
        <p:spPr>
          <a:xfrm>
            <a:off x="4020725" y="9720919"/>
            <a:ext cx="3076917" cy="512058"/>
          </a:xfrm>
          <a:prstGeom prst="rect">
            <a:avLst/>
          </a:prstGeom>
        </p:spPr>
        <p:txBody>
          <a:bodyPr vert="horz" lIns="94759" tIns="47380" rIns="94759" bIns="47380" rtlCol="0" anchor="b"/>
          <a:lstStyle>
            <a:lvl1pPr algn="r">
              <a:defRPr sz="1200"/>
            </a:lvl1pPr>
          </a:lstStyle>
          <a:p>
            <a:fld id="{C89D656B-B1D9-4568-8E1E-3E880B7BBA45}" type="slidenum">
              <a:rPr lang="it-IT" smtClean="0"/>
              <a:pPr/>
              <a:t>‹N›</a:t>
            </a:fld>
            <a:endParaRPr lang="it-IT"/>
          </a:p>
        </p:txBody>
      </p:sp>
    </p:spTree>
    <p:extLst>
      <p:ext uri="{BB962C8B-B14F-4D97-AF65-F5344CB8AC3E}">
        <p14:creationId xmlns:p14="http://schemas.microsoft.com/office/powerpoint/2010/main" val="3472880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3076363" cy="511731"/>
          </a:xfrm>
          <a:prstGeom prst="rect">
            <a:avLst/>
          </a:prstGeom>
        </p:spPr>
        <p:txBody>
          <a:bodyPr vert="horz" lIns="94759" tIns="47380" rIns="94759" bIns="47380" rtlCol="0"/>
          <a:lstStyle>
            <a:lvl1pPr algn="l">
              <a:defRPr sz="1200"/>
            </a:lvl1pPr>
          </a:lstStyle>
          <a:p>
            <a:endParaRPr lang="it-IT"/>
          </a:p>
        </p:txBody>
      </p:sp>
      <p:sp>
        <p:nvSpPr>
          <p:cNvPr id="3" name="Segnaposto data 2"/>
          <p:cNvSpPr>
            <a:spLocks noGrp="1"/>
          </p:cNvSpPr>
          <p:nvPr>
            <p:ph type="dt" idx="1"/>
          </p:nvPr>
        </p:nvSpPr>
        <p:spPr>
          <a:xfrm>
            <a:off x="4021295" y="0"/>
            <a:ext cx="3076363" cy="511731"/>
          </a:xfrm>
          <a:prstGeom prst="rect">
            <a:avLst/>
          </a:prstGeom>
        </p:spPr>
        <p:txBody>
          <a:bodyPr vert="horz" lIns="94759" tIns="47380" rIns="94759" bIns="47380" rtlCol="0"/>
          <a:lstStyle>
            <a:lvl1pPr algn="r">
              <a:defRPr sz="1200"/>
            </a:lvl1pPr>
          </a:lstStyle>
          <a:p>
            <a:fld id="{FF210ECF-C796-44E9-BD5F-21B104534186}" type="datetimeFigureOut">
              <a:rPr lang="it-IT" smtClean="0"/>
              <a:pPr/>
              <a:t>16/04/2014</a:t>
            </a:fld>
            <a:endParaRPr lang="it-IT"/>
          </a:p>
        </p:txBody>
      </p:sp>
      <p:sp>
        <p:nvSpPr>
          <p:cNvPr id="4" name="Segnaposto immagine diapositiva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4759" tIns="47380" rIns="94759" bIns="47380" rtlCol="0" anchor="ctr"/>
          <a:lstStyle/>
          <a:p>
            <a:endParaRPr lang="it-IT"/>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4759" tIns="47380" rIns="94759" bIns="4738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1" y="9721106"/>
            <a:ext cx="3076363" cy="511731"/>
          </a:xfrm>
          <a:prstGeom prst="rect">
            <a:avLst/>
          </a:prstGeom>
        </p:spPr>
        <p:txBody>
          <a:bodyPr vert="horz" lIns="94759" tIns="47380" rIns="94759" bIns="47380" rtlCol="0" anchor="b"/>
          <a:lstStyle>
            <a:lvl1pPr algn="l">
              <a:defRPr sz="1200"/>
            </a:lvl1pPr>
          </a:lstStyle>
          <a:p>
            <a:endParaRPr lang="it-IT"/>
          </a:p>
        </p:txBody>
      </p:sp>
      <p:sp>
        <p:nvSpPr>
          <p:cNvPr id="7" name="Segnaposto numero diapositiva 6"/>
          <p:cNvSpPr>
            <a:spLocks noGrp="1"/>
          </p:cNvSpPr>
          <p:nvPr>
            <p:ph type="sldNum" sz="quarter" idx="5"/>
          </p:nvPr>
        </p:nvSpPr>
        <p:spPr>
          <a:xfrm>
            <a:off x="4021295" y="9721106"/>
            <a:ext cx="3076363" cy="511731"/>
          </a:xfrm>
          <a:prstGeom prst="rect">
            <a:avLst/>
          </a:prstGeom>
        </p:spPr>
        <p:txBody>
          <a:bodyPr vert="horz" lIns="94759" tIns="47380" rIns="94759" bIns="47380" rtlCol="0" anchor="b"/>
          <a:lstStyle>
            <a:lvl1pPr algn="r">
              <a:defRPr sz="1200"/>
            </a:lvl1pPr>
          </a:lstStyle>
          <a:p>
            <a:fld id="{9CF71F66-F714-4A47-81E8-AA9B0979FEE0}" type="slidenum">
              <a:rPr lang="it-IT" smtClean="0"/>
              <a:pPr/>
              <a:t>‹N›</a:t>
            </a:fld>
            <a:endParaRPr lang="it-IT"/>
          </a:p>
        </p:txBody>
      </p:sp>
    </p:spTree>
    <p:extLst>
      <p:ext uri="{BB962C8B-B14F-4D97-AF65-F5344CB8AC3E}">
        <p14:creationId xmlns:p14="http://schemas.microsoft.com/office/powerpoint/2010/main" val="1839318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solidFill>
                  <a:prstClr val="black"/>
                </a:solidFill>
              </a:rPr>
              <a:pPr/>
              <a:t>1</a:t>
            </a:fld>
            <a:endParaRPr lang="it-IT">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CF71F66-F714-4A47-81E8-AA9B0979FEE0}" type="slidenum">
              <a:rPr lang="it-IT" smtClean="0"/>
              <a:pPr/>
              <a:t>4</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CF71F66-F714-4A47-81E8-AA9B0979FEE0}" type="slidenum">
              <a:rPr lang="it-IT" smtClean="0"/>
              <a:pPr/>
              <a:t>5</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9A2E0B-BE76-470B-947D-59D2D96EF0F4}" type="slidenum">
              <a:rPr lang="it-IT"/>
              <a:pPr/>
              <a:t>39</a:t>
            </a:fld>
            <a:endParaRPr lang="it-IT"/>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9A2E0B-BE76-470B-947D-59D2D96EF0F4}" type="slidenum">
              <a:rPr lang="it-IT"/>
              <a:pPr/>
              <a:t>40</a:t>
            </a:fld>
            <a:endParaRPr lang="it-IT"/>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CF71F66-F714-4A47-81E8-AA9B0979FEE0}" type="slidenum">
              <a:rPr lang="it-IT" smtClean="0"/>
              <a:pPr/>
              <a:t>47</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CF71F66-F714-4A47-81E8-AA9B0979FEE0}" type="slidenum">
              <a:rPr lang="it-IT" smtClean="0"/>
              <a:pPr/>
              <a:t>52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2AD9325-8B36-4F0D-83E4-4FC3DBE148DD}" type="datetimeFigureOut">
              <a:rPr lang="it-IT" smtClean="0"/>
              <a:pPr/>
              <a:t>16/04/2014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F60C747-CBAA-43A3-A23E-C44EAAD8115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2AD9325-8B36-4F0D-83E4-4FC3DBE148DD}" type="datetimeFigureOut">
              <a:rPr lang="it-IT" smtClean="0"/>
              <a:pPr/>
              <a:t>16/04/2014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F60C747-CBAA-43A3-A23E-C44EAAD8115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2AD9325-8B36-4F0D-83E4-4FC3DBE148DD}" type="datetimeFigureOut">
              <a:rPr lang="it-IT" smtClean="0"/>
              <a:pPr/>
              <a:t>16/04/2014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F60C747-CBAA-43A3-A23E-C44EAAD8115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2AD9325-8B36-4F0D-83E4-4FC3DBE148DD}" type="datetimeFigureOut">
              <a:rPr lang="it-IT" smtClean="0"/>
              <a:pPr/>
              <a:t>16/04/2014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F60C747-CBAA-43A3-A23E-C44EAAD8115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2AD9325-8B36-4F0D-83E4-4FC3DBE148DD}" type="datetimeFigureOut">
              <a:rPr lang="it-IT" smtClean="0"/>
              <a:pPr/>
              <a:t>16/04/2014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F60C747-CBAA-43A3-A23E-C44EAAD81156}"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2AD9325-8B36-4F0D-83E4-4FC3DBE148DD}" type="datetimeFigureOut">
              <a:rPr lang="it-IT" smtClean="0"/>
              <a:pPr/>
              <a:t>16/04/2014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F60C747-CBAA-43A3-A23E-C44EAAD8115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2AD9325-8B36-4F0D-83E4-4FC3DBE148DD}" type="datetimeFigureOut">
              <a:rPr lang="it-IT" smtClean="0"/>
              <a:pPr/>
              <a:t>16/04/2014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F60C747-CBAA-43A3-A23E-C44EAAD81156}"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2AD9325-8B36-4F0D-83E4-4FC3DBE148DD}" type="datetimeFigureOut">
              <a:rPr lang="it-IT" smtClean="0"/>
              <a:pPr/>
              <a:t>16/04/2014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F60C747-CBAA-43A3-A23E-C44EAAD8115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2AD9325-8B36-4F0D-83E4-4FC3DBE148DD}" type="datetimeFigureOut">
              <a:rPr lang="it-IT" smtClean="0"/>
              <a:pPr/>
              <a:t>16/04/2014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F60C747-CBAA-43A3-A23E-C44EAAD8115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2AD9325-8B36-4F0D-83E4-4FC3DBE148DD}" type="datetimeFigureOut">
              <a:rPr lang="it-IT" smtClean="0"/>
              <a:pPr/>
              <a:t>16/04/2014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F60C747-CBAA-43A3-A23E-C44EAAD8115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2AD9325-8B36-4F0D-83E4-4FC3DBE148DD}" type="datetimeFigureOut">
              <a:rPr lang="it-IT" smtClean="0"/>
              <a:pPr/>
              <a:t>16/04/2014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F60C747-CBAA-43A3-A23E-C44EAAD81156}"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AD9325-8B36-4F0D-83E4-4FC3DBE148DD}" type="datetimeFigureOut">
              <a:rPr lang="it-IT" smtClean="0"/>
              <a:pPr/>
              <a:t>16/04/2014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0C747-CBAA-43A3-A23E-C44EAAD81156}"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2.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2.png"/><Relationship Id="rId7"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3.png"/><Relationship Id="rId7"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694704" y="703567"/>
            <a:ext cx="7416141" cy="5232202"/>
          </a:xfrm>
          <a:prstGeom prst="rect">
            <a:avLst/>
          </a:prstGeom>
        </p:spPr>
        <p:txBody>
          <a:bodyPr wrap="square">
            <a:spAutoFit/>
          </a:bodyPr>
          <a:lstStyle/>
          <a:p>
            <a:pPr algn="l" fontAlgn="auto">
              <a:spcBef>
                <a:spcPts val="0"/>
              </a:spcBef>
              <a:spcAft>
                <a:spcPts val="0"/>
              </a:spcAft>
            </a:pPr>
            <a:r>
              <a:rPr lang="it-IT" b="1" dirty="0" smtClean="0">
                <a:solidFill>
                  <a:prstClr val="black"/>
                </a:solidFill>
                <a:latin typeface="Calibri"/>
              </a:rPr>
              <a:t>AA 2012-2013</a:t>
            </a:r>
          </a:p>
          <a:p>
            <a:pPr algn="l" fontAlgn="auto">
              <a:spcBef>
                <a:spcPts val="0"/>
              </a:spcBef>
              <a:spcAft>
                <a:spcPts val="0"/>
              </a:spcAft>
            </a:pPr>
            <a:r>
              <a:rPr lang="it-IT" dirty="0" smtClean="0">
                <a:solidFill>
                  <a:prstClr val="black"/>
                </a:solidFill>
                <a:latin typeface="Calibri"/>
              </a:rPr>
              <a:t>Scuola di Specializzazione in </a:t>
            </a:r>
            <a:r>
              <a:rPr lang="it-IT" i="1" dirty="0" smtClean="0">
                <a:solidFill>
                  <a:prstClr val="black"/>
                </a:solidFill>
                <a:latin typeface="Calibri"/>
              </a:rPr>
              <a:t>Radioterapia</a:t>
            </a:r>
          </a:p>
          <a:p>
            <a:pPr algn="l" fontAlgn="auto">
              <a:spcBef>
                <a:spcPts val="0"/>
              </a:spcBef>
              <a:spcAft>
                <a:spcPts val="0"/>
              </a:spcAft>
            </a:pPr>
            <a:r>
              <a:rPr lang="it-IT" dirty="0">
                <a:solidFill>
                  <a:prstClr val="black"/>
                </a:solidFill>
                <a:latin typeface="Calibri"/>
              </a:rPr>
              <a:t>Scuola di Specializzazione in </a:t>
            </a:r>
            <a:r>
              <a:rPr lang="it-IT" i="1" dirty="0" smtClean="0">
                <a:solidFill>
                  <a:prstClr val="black"/>
                </a:solidFill>
                <a:latin typeface="Calibri"/>
              </a:rPr>
              <a:t>Medicina Nucleare</a:t>
            </a:r>
          </a:p>
          <a:p>
            <a:pPr algn="l" fontAlgn="auto">
              <a:spcBef>
                <a:spcPts val="0"/>
              </a:spcBef>
              <a:spcAft>
                <a:spcPts val="0"/>
              </a:spcAft>
            </a:pPr>
            <a:endParaRPr lang="it-IT" dirty="0" smtClean="0">
              <a:solidFill>
                <a:prstClr val="black"/>
              </a:solidFill>
              <a:latin typeface="Calibri"/>
            </a:endParaRPr>
          </a:p>
          <a:p>
            <a:pPr algn="l" fontAlgn="auto">
              <a:spcBef>
                <a:spcPts val="0"/>
              </a:spcBef>
              <a:spcAft>
                <a:spcPts val="0"/>
              </a:spcAft>
            </a:pPr>
            <a:r>
              <a:rPr lang="it-IT" dirty="0" smtClean="0">
                <a:solidFill>
                  <a:prstClr val="black"/>
                </a:solidFill>
                <a:latin typeface="Calibri"/>
              </a:rPr>
              <a:t>Corso </a:t>
            </a:r>
            <a:r>
              <a:rPr lang="it-IT" i="1" dirty="0" smtClean="0">
                <a:solidFill>
                  <a:prstClr val="black"/>
                </a:solidFill>
                <a:latin typeface="Calibri"/>
              </a:rPr>
              <a:t>Bioingegneria Elettronica e Informatica</a:t>
            </a:r>
            <a:endParaRPr lang="it-IT" dirty="0" smtClean="0">
              <a:solidFill>
                <a:prstClr val="black"/>
              </a:solidFill>
              <a:latin typeface="Calibri"/>
            </a:endParaRPr>
          </a:p>
          <a:p>
            <a:pPr algn="l" fontAlgn="auto">
              <a:spcBef>
                <a:spcPts val="0"/>
              </a:spcBef>
              <a:spcAft>
                <a:spcPts val="0"/>
              </a:spcAft>
            </a:pPr>
            <a:endParaRPr lang="it-IT" sz="1800" dirty="0" smtClean="0">
              <a:solidFill>
                <a:prstClr val="black"/>
              </a:solidFill>
              <a:latin typeface="Calibri"/>
            </a:endParaRPr>
          </a:p>
          <a:p>
            <a:pPr algn="l" fontAlgn="auto">
              <a:spcBef>
                <a:spcPts val="0"/>
              </a:spcBef>
              <a:spcAft>
                <a:spcPts val="0"/>
              </a:spcAft>
            </a:pPr>
            <a:endParaRPr lang="it-IT" sz="1800" dirty="0" smtClean="0">
              <a:solidFill>
                <a:prstClr val="black"/>
              </a:solidFill>
              <a:latin typeface="Calibri"/>
            </a:endParaRPr>
          </a:p>
          <a:p>
            <a:pPr algn="l" fontAlgn="auto">
              <a:spcBef>
                <a:spcPts val="0"/>
              </a:spcBef>
              <a:spcAft>
                <a:spcPts val="0"/>
              </a:spcAft>
            </a:pPr>
            <a:r>
              <a:rPr lang="it-IT" sz="1800" b="1" dirty="0" smtClean="0">
                <a:solidFill>
                  <a:prstClr val="black"/>
                </a:solidFill>
                <a:latin typeface="Calibri"/>
              </a:rPr>
              <a:t>Prof. Ing. Emanuela </a:t>
            </a:r>
            <a:r>
              <a:rPr lang="it-IT" sz="1800" b="1" dirty="0" err="1" smtClean="0">
                <a:solidFill>
                  <a:prstClr val="black"/>
                </a:solidFill>
                <a:latin typeface="Calibri"/>
              </a:rPr>
              <a:t>Marcelli</a:t>
            </a:r>
            <a:endParaRPr lang="it-IT" sz="1800" b="1" dirty="0" smtClean="0">
              <a:solidFill>
                <a:prstClr val="black"/>
              </a:solidFill>
              <a:latin typeface="Calibri"/>
            </a:endParaRPr>
          </a:p>
          <a:p>
            <a:pPr algn="l" fontAlgn="auto">
              <a:spcBef>
                <a:spcPts val="0"/>
              </a:spcBef>
              <a:spcAft>
                <a:spcPts val="0"/>
              </a:spcAft>
            </a:pPr>
            <a:r>
              <a:rPr lang="it-IT" sz="1800" dirty="0" smtClean="0">
                <a:solidFill>
                  <a:prstClr val="black"/>
                </a:solidFill>
                <a:latin typeface="Calibri"/>
              </a:rPr>
              <a:t>Dipartimento di Medicina Specialistica, Diagnostica e Sperimentale</a:t>
            </a:r>
          </a:p>
          <a:p>
            <a:pPr algn="l" fontAlgn="auto">
              <a:spcBef>
                <a:spcPts val="0"/>
              </a:spcBef>
              <a:spcAft>
                <a:spcPts val="0"/>
              </a:spcAft>
            </a:pPr>
            <a:r>
              <a:rPr lang="it-IT" sz="1800" dirty="0" smtClean="0">
                <a:solidFill>
                  <a:prstClr val="black"/>
                </a:solidFill>
                <a:latin typeface="Calibri"/>
              </a:rPr>
              <a:t>Università di Bologna</a:t>
            </a:r>
          </a:p>
          <a:p>
            <a:pPr algn="l" fontAlgn="auto">
              <a:spcBef>
                <a:spcPts val="0"/>
              </a:spcBef>
              <a:spcAft>
                <a:spcPts val="0"/>
              </a:spcAft>
            </a:pPr>
            <a:r>
              <a:rPr lang="it-IT" sz="1800" dirty="0" smtClean="0">
                <a:solidFill>
                  <a:prstClr val="black"/>
                </a:solidFill>
                <a:latin typeface="Calibri"/>
              </a:rPr>
              <a:t>Tel/Fax 051 6364606</a:t>
            </a:r>
          </a:p>
          <a:p>
            <a:pPr algn="l" fontAlgn="auto">
              <a:spcBef>
                <a:spcPts val="0"/>
              </a:spcBef>
              <a:spcAft>
                <a:spcPts val="0"/>
              </a:spcAft>
            </a:pPr>
            <a:r>
              <a:rPr lang="it-IT" sz="1800" dirty="0" smtClean="0">
                <a:solidFill>
                  <a:prstClr val="black"/>
                </a:solidFill>
                <a:latin typeface="Calibri"/>
              </a:rPr>
              <a:t>e-mail </a:t>
            </a:r>
            <a:r>
              <a:rPr lang="it-IT" sz="1800" b="1" dirty="0" smtClean="0">
                <a:solidFill>
                  <a:prstClr val="black"/>
                </a:solidFill>
                <a:latin typeface="Calibri"/>
              </a:rPr>
              <a:t>emanuela.marcelli@unibo.it</a:t>
            </a:r>
          </a:p>
          <a:p>
            <a:pPr algn="l" fontAlgn="auto">
              <a:spcBef>
                <a:spcPts val="0"/>
              </a:spcBef>
              <a:spcAft>
                <a:spcPts val="0"/>
              </a:spcAft>
            </a:pPr>
            <a:endParaRPr lang="it-IT" sz="1800" b="1" dirty="0" smtClean="0">
              <a:solidFill>
                <a:prstClr val="black"/>
              </a:solidFill>
              <a:latin typeface="Calibri"/>
            </a:endParaRPr>
          </a:p>
          <a:p>
            <a:pPr algn="l" fontAlgn="auto">
              <a:spcBef>
                <a:spcPts val="0"/>
              </a:spcBef>
              <a:spcAft>
                <a:spcPts val="0"/>
              </a:spcAft>
            </a:pPr>
            <a:r>
              <a:rPr lang="it-IT" sz="1800" b="1" dirty="0" smtClean="0">
                <a:solidFill>
                  <a:prstClr val="black"/>
                </a:solidFill>
                <a:latin typeface="Calibri"/>
              </a:rPr>
              <a:t>Barbara Bortolani</a:t>
            </a:r>
          </a:p>
          <a:p>
            <a:pPr algn="l" fontAlgn="auto">
              <a:spcBef>
                <a:spcPts val="0"/>
              </a:spcBef>
              <a:spcAft>
                <a:spcPts val="0"/>
              </a:spcAft>
            </a:pPr>
            <a:r>
              <a:rPr lang="it-IT" sz="1800" dirty="0" smtClean="0">
                <a:solidFill>
                  <a:prstClr val="black"/>
                </a:solidFill>
                <a:latin typeface="Calibri"/>
              </a:rPr>
              <a:t>Dipartimento di Medicina Specialistica, Diagnostica e Sperimentale</a:t>
            </a:r>
          </a:p>
          <a:p>
            <a:pPr algn="l" fontAlgn="auto">
              <a:spcBef>
                <a:spcPts val="0"/>
              </a:spcBef>
              <a:spcAft>
                <a:spcPts val="0"/>
              </a:spcAft>
            </a:pPr>
            <a:r>
              <a:rPr lang="it-IT" sz="1800" dirty="0" smtClean="0">
                <a:solidFill>
                  <a:prstClr val="black"/>
                </a:solidFill>
                <a:latin typeface="Calibri"/>
              </a:rPr>
              <a:t>Università di Bologna</a:t>
            </a:r>
          </a:p>
          <a:p>
            <a:pPr algn="l" fontAlgn="auto">
              <a:spcBef>
                <a:spcPts val="0"/>
              </a:spcBef>
              <a:spcAft>
                <a:spcPts val="0"/>
              </a:spcAft>
            </a:pPr>
            <a:r>
              <a:rPr lang="it-IT" sz="1800" dirty="0" smtClean="0">
                <a:solidFill>
                  <a:prstClr val="black"/>
                </a:solidFill>
                <a:latin typeface="Calibri"/>
              </a:rPr>
              <a:t>Tel 051 6364693</a:t>
            </a:r>
          </a:p>
          <a:p>
            <a:pPr algn="l" fontAlgn="auto">
              <a:spcBef>
                <a:spcPts val="0"/>
              </a:spcBef>
              <a:spcAft>
                <a:spcPts val="0"/>
              </a:spcAft>
            </a:pPr>
            <a:r>
              <a:rPr lang="it-IT" sz="1800" dirty="0" smtClean="0">
                <a:solidFill>
                  <a:prstClr val="black"/>
                </a:solidFill>
                <a:latin typeface="Calibri"/>
              </a:rPr>
              <a:t>e-mail </a:t>
            </a:r>
            <a:r>
              <a:rPr lang="it-IT" sz="1800" b="1" dirty="0" smtClean="0">
                <a:solidFill>
                  <a:prstClr val="black"/>
                </a:solidFill>
                <a:latin typeface="Calibri"/>
              </a:rPr>
              <a:t>barbara.bortolani@unibo.it</a:t>
            </a:r>
            <a:endParaRPr lang="it-IT" sz="1800" dirty="0" smtClean="0">
              <a:solidFill>
                <a:prstClr val="black"/>
              </a:solidFill>
              <a:latin typeface="Calibri"/>
            </a:endParaRPr>
          </a:p>
        </p:txBody>
      </p:sp>
    </p:spTree>
    <p:extLst>
      <p:ext uri="{BB962C8B-B14F-4D97-AF65-F5344CB8AC3E}">
        <p14:creationId xmlns:p14="http://schemas.microsoft.com/office/powerpoint/2010/main" val="42455110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smtClean="0">
                <a:solidFill>
                  <a:srgbClr val="FF0000"/>
                </a:solidFill>
              </a:rPr>
              <a:t>LE TABELLE PIVOT</a:t>
            </a:r>
            <a:endParaRPr lang="it-IT" sz="2200" dirty="0">
              <a:solidFill>
                <a:srgbClr val="FF0000"/>
              </a:solidFill>
            </a:endParaRPr>
          </a:p>
        </p:txBody>
      </p:sp>
      <p:sp>
        <p:nvSpPr>
          <p:cNvPr id="3" name="CasellaDiTesto 2"/>
          <p:cNvSpPr txBox="1"/>
          <p:nvPr/>
        </p:nvSpPr>
        <p:spPr>
          <a:xfrm>
            <a:off x="162000" y="642918"/>
            <a:ext cx="8820000" cy="4801314"/>
          </a:xfrm>
          <a:prstGeom prst="rect">
            <a:avLst/>
          </a:prstGeom>
          <a:noFill/>
        </p:spPr>
        <p:txBody>
          <a:bodyPr wrap="square" rtlCol="0">
            <a:spAutoFit/>
          </a:bodyPr>
          <a:lstStyle/>
          <a:p>
            <a:pPr algn="just"/>
            <a:r>
              <a:rPr lang="it-IT" dirty="0" smtClean="0"/>
              <a:t>Un rapporto di tabella pivot consente di </a:t>
            </a:r>
            <a:r>
              <a:rPr lang="it-IT" i="1" dirty="0" smtClean="0"/>
              <a:t>riepilogare</a:t>
            </a:r>
            <a:r>
              <a:rPr lang="it-IT" dirty="0" smtClean="0"/>
              <a:t>, </a:t>
            </a:r>
            <a:r>
              <a:rPr lang="it-IT" i="1" dirty="0" smtClean="0"/>
              <a:t>analizzare</a:t>
            </a:r>
            <a:r>
              <a:rPr lang="it-IT" dirty="0" smtClean="0"/>
              <a:t>, </a:t>
            </a:r>
            <a:r>
              <a:rPr lang="it-IT" i="1" dirty="0" smtClean="0"/>
              <a:t>esaminare</a:t>
            </a:r>
            <a:r>
              <a:rPr lang="it-IT" dirty="0" smtClean="0"/>
              <a:t> e </a:t>
            </a:r>
            <a:r>
              <a:rPr lang="it-IT" i="1" dirty="0" smtClean="0"/>
              <a:t>presentare </a:t>
            </a:r>
            <a:r>
              <a:rPr lang="it-IT" dirty="0" smtClean="0"/>
              <a:t>i dati di riepilogo, mentre un rapporto di grafico pivot consente di visualizzare tali dati di riepilogo in un rapporto di tabella pivot e di mostrare facilmente i confronti, le corrispondenze e le tendenze. </a:t>
            </a:r>
          </a:p>
          <a:p>
            <a:pPr algn="just"/>
            <a:endParaRPr lang="it-IT" dirty="0" smtClean="0"/>
          </a:p>
          <a:p>
            <a:pPr algn="just"/>
            <a:r>
              <a:rPr lang="it-IT" dirty="0" smtClean="0"/>
              <a:t>Un rapporto di tabella pivot è una soluzione interattiva che consente di riepilogare rapidamente grandi quantità di dati, nonché analizzare in modo approfondito i dati numerici. È possibile eseguire le operazioni seguenti:</a:t>
            </a:r>
          </a:p>
          <a:p>
            <a:pPr marL="361950" indent="-180975" algn="just">
              <a:buFont typeface="Arial" pitchFamily="34" charset="0"/>
              <a:buChar char="•"/>
            </a:pPr>
            <a:r>
              <a:rPr lang="it-IT" sz="1600" dirty="0" smtClean="0"/>
              <a:t>Esecuzione di </a:t>
            </a:r>
            <a:r>
              <a:rPr lang="it-IT" sz="1600" dirty="0" err="1" smtClean="0"/>
              <a:t>query</a:t>
            </a:r>
            <a:r>
              <a:rPr lang="it-IT" sz="1600" dirty="0" smtClean="0"/>
              <a:t> su </a:t>
            </a:r>
            <a:r>
              <a:rPr lang="it-IT" sz="1600" u="sng" dirty="0" smtClean="0"/>
              <a:t>grandi quantità</a:t>
            </a:r>
            <a:r>
              <a:rPr lang="it-IT" sz="1600" dirty="0" smtClean="0"/>
              <a:t> di dati in diversi modi.</a:t>
            </a:r>
          </a:p>
          <a:p>
            <a:pPr marL="361950" indent="-180975" algn="just">
              <a:buFont typeface="Arial" pitchFamily="34" charset="0"/>
              <a:buChar char="•"/>
            </a:pPr>
            <a:r>
              <a:rPr lang="it-IT" sz="1600" dirty="0" smtClean="0"/>
              <a:t>Calcolo di subtotali e aggregazioni di dati numerici, riepilogo di dati in base a categorie e sottocategorie e creazione di calcoli e formule personalizzati.</a:t>
            </a:r>
          </a:p>
          <a:p>
            <a:pPr marL="361950" indent="-180975" algn="just">
              <a:buFont typeface="Arial" pitchFamily="34" charset="0"/>
              <a:buChar char="•"/>
            </a:pPr>
            <a:r>
              <a:rPr lang="it-IT" sz="1600" dirty="0" smtClean="0"/>
              <a:t>Espansione e compressione di livelli di dati per evidenziare i risultati e visualizzazione dei dettagli disponibili nei dati di riepilogo relativi alle aree di interesse.</a:t>
            </a:r>
          </a:p>
          <a:p>
            <a:pPr marL="361950" indent="-180975" algn="just">
              <a:buFont typeface="Arial" pitchFamily="34" charset="0"/>
              <a:buChar char="•"/>
            </a:pPr>
            <a:r>
              <a:rPr lang="it-IT" sz="1600" dirty="0" smtClean="0"/>
              <a:t>Spostamento di righe in colonne o di colonne in righe, o "calcolo pivot", per visualizzare riepiloghi diversi dei dati di origine. </a:t>
            </a:r>
          </a:p>
          <a:p>
            <a:pPr marL="361950" indent="-180975" algn="just">
              <a:buFont typeface="Arial" pitchFamily="34" charset="0"/>
              <a:buChar char="•"/>
            </a:pPr>
            <a:r>
              <a:rPr lang="it-IT" sz="1600" dirty="0" smtClean="0"/>
              <a:t>Applicazione di filtri, ordinamento, raggruppamento e formattazione condizionale ai sottoinsiemi di dati più utili e interessanti, in modo da consentire di evidenziare le informazioni desiderate.</a:t>
            </a:r>
          </a:p>
          <a:p>
            <a:pPr algn="just"/>
            <a:endParaRPr lang="it-IT"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2000" y="500042"/>
            <a:ext cx="8820000" cy="1754326"/>
          </a:xfrm>
          <a:prstGeom prst="rect">
            <a:avLst/>
          </a:prstGeom>
          <a:noFill/>
        </p:spPr>
        <p:txBody>
          <a:bodyPr wrap="square" rtlCol="0">
            <a:spAutoFit/>
          </a:bodyPr>
          <a:lstStyle/>
          <a:p>
            <a:pPr algn="just"/>
            <a:r>
              <a:rPr lang="it-IT" dirty="0" smtClean="0"/>
              <a:t>Prima di iniziare a utilizzare un rapporto di tabella pivot occorre preparare adeguatamente i dati di origine.</a:t>
            </a:r>
          </a:p>
          <a:p>
            <a:pPr algn="just"/>
            <a:r>
              <a:rPr lang="it-IT" dirty="0" smtClean="0"/>
              <a:t>Ogni colonna dei dati di origine diventa un </a:t>
            </a:r>
            <a:r>
              <a:rPr lang="it-IT" b="1" dirty="0" smtClean="0"/>
              <a:t>campo</a:t>
            </a:r>
            <a:r>
              <a:rPr lang="it-IT" dirty="0" smtClean="0"/>
              <a:t>. I nomi dei campi del rapporto vengono rilevati dai titoli di colonna nei dati di origine, quindi nella prima riga di ogni colonna del foglio di lavoro contenente i dati di origine deve essere presente il nome corrispondente.</a:t>
            </a:r>
          </a:p>
          <a:p>
            <a:pPr algn="just"/>
            <a:r>
              <a:rPr lang="it-IT" dirty="0" smtClean="0"/>
              <a:t>All’interno dell’origine dei dati NON devono essere presenti colonne o righe vuote.</a:t>
            </a:r>
          </a:p>
        </p:txBody>
      </p:sp>
      <p:pic>
        <p:nvPicPr>
          <p:cNvPr id="1027" name="Picture 3"/>
          <p:cNvPicPr>
            <a:picLocks noChangeAspect="1" noChangeArrowheads="1"/>
          </p:cNvPicPr>
          <p:nvPr/>
        </p:nvPicPr>
        <p:blipFill>
          <a:blip r:embed="rId2" cstate="print"/>
          <a:srcRect r="33333" b="51641"/>
          <a:stretch>
            <a:fillRect/>
          </a:stretch>
        </p:blipFill>
        <p:spPr bwMode="auto">
          <a:xfrm>
            <a:off x="432000" y="2604095"/>
            <a:ext cx="8280000" cy="3753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00110"/>
          </a:xfrm>
          <a:prstGeom prst="rect">
            <a:avLst/>
          </a:prstGeom>
          <a:noFill/>
          <a:ln w="9525">
            <a:noFill/>
            <a:miter lim="800000"/>
            <a:headEnd/>
            <a:tailEnd/>
          </a:ln>
          <a:effectLst/>
        </p:spPr>
        <p:txBody>
          <a:bodyPr wrap="square">
            <a:spAutoFit/>
          </a:bodyPr>
          <a:lstStyle/>
          <a:p>
            <a:pPr algn="l">
              <a:spcBef>
                <a:spcPct val="50000"/>
              </a:spcBef>
            </a:pPr>
            <a:r>
              <a:rPr lang="it-IT" sz="2000" dirty="0" smtClean="0">
                <a:solidFill>
                  <a:srgbClr val="0000FF"/>
                </a:solidFill>
              </a:rPr>
              <a:t>Creare un rapporto di tabella pivot</a:t>
            </a:r>
            <a:endParaRPr lang="it-IT" sz="2000" dirty="0">
              <a:solidFill>
                <a:srgbClr val="0000FF"/>
              </a:solidFill>
            </a:endParaRPr>
          </a:p>
        </p:txBody>
      </p:sp>
      <p:sp>
        <p:nvSpPr>
          <p:cNvPr id="4" name="CasellaDiTesto 3"/>
          <p:cNvSpPr txBox="1"/>
          <p:nvPr/>
        </p:nvSpPr>
        <p:spPr>
          <a:xfrm>
            <a:off x="162000" y="428604"/>
            <a:ext cx="7981900" cy="923330"/>
          </a:xfrm>
          <a:prstGeom prst="rect">
            <a:avLst/>
          </a:prstGeom>
          <a:noFill/>
        </p:spPr>
        <p:txBody>
          <a:bodyPr wrap="square" rtlCol="0">
            <a:spAutoFit/>
          </a:bodyPr>
          <a:lstStyle/>
          <a:p>
            <a:r>
              <a:rPr lang="it-IT" dirty="0" smtClean="0"/>
              <a:t>Posizionare il cursore all’interno dell’origine dei dati quindi selezionare:</a:t>
            </a:r>
          </a:p>
          <a:p>
            <a:endParaRPr lang="it-IT" i="1" dirty="0" smtClean="0"/>
          </a:p>
          <a:p>
            <a:r>
              <a:rPr lang="it-IT" i="1" dirty="0" smtClean="0"/>
              <a:t>scheda</a:t>
            </a:r>
            <a:r>
              <a:rPr lang="it-IT" dirty="0" smtClean="0"/>
              <a:t>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Tabelle</a:t>
            </a:r>
            <a:r>
              <a:rPr lang="it-IT" dirty="0" smtClean="0">
                <a:sym typeface="Symbol"/>
              </a:rPr>
              <a:t>  </a:t>
            </a:r>
            <a:r>
              <a:rPr lang="it-IT" b="1" dirty="0" smtClean="0">
                <a:sym typeface="Symbol"/>
              </a:rPr>
              <a:t>Tabella pivot</a:t>
            </a:r>
            <a:r>
              <a:rPr lang="it-IT" dirty="0" smtClean="0">
                <a:sym typeface="Symbol"/>
              </a:rPr>
              <a:t>  </a:t>
            </a:r>
            <a:r>
              <a:rPr lang="it-IT" b="1" dirty="0" smtClean="0">
                <a:sym typeface="Symbol"/>
              </a:rPr>
              <a:t>Tabella pivot</a:t>
            </a:r>
            <a:endParaRPr lang="it-IT" b="1" dirty="0"/>
          </a:p>
        </p:txBody>
      </p:sp>
      <p:pic>
        <p:nvPicPr>
          <p:cNvPr id="2052" name="Picture 4"/>
          <p:cNvPicPr>
            <a:picLocks noChangeAspect="1" noChangeArrowheads="1"/>
          </p:cNvPicPr>
          <p:nvPr/>
        </p:nvPicPr>
        <p:blipFill>
          <a:blip r:embed="rId2" cstate="print"/>
          <a:srcRect t="2500" r="85938" b="70833"/>
          <a:stretch>
            <a:fillRect/>
          </a:stretch>
        </p:blipFill>
        <p:spPr bwMode="auto">
          <a:xfrm>
            <a:off x="7000892" y="436189"/>
            <a:ext cx="1928826" cy="2286016"/>
          </a:xfrm>
          <a:prstGeom prst="rect">
            <a:avLst/>
          </a:prstGeom>
          <a:noFill/>
          <a:ln w="9525">
            <a:noFill/>
            <a:miter lim="800000"/>
            <a:headEnd/>
            <a:tailEnd/>
          </a:ln>
          <a:effectLst/>
        </p:spPr>
      </p:pic>
      <p:sp>
        <p:nvSpPr>
          <p:cNvPr id="7" name="CasellaDiTesto 6"/>
          <p:cNvSpPr txBox="1"/>
          <p:nvPr/>
        </p:nvSpPr>
        <p:spPr>
          <a:xfrm>
            <a:off x="162000" y="1845222"/>
            <a:ext cx="4602927" cy="369332"/>
          </a:xfrm>
          <a:prstGeom prst="rect">
            <a:avLst/>
          </a:prstGeom>
          <a:noFill/>
        </p:spPr>
        <p:txBody>
          <a:bodyPr wrap="none" rtlCol="0">
            <a:spAutoFit/>
          </a:bodyPr>
          <a:lstStyle/>
          <a:p>
            <a:r>
              <a:rPr lang="it-IT" dirty="0" smtClean="0"/>
              <a:t>Appare la  finestra di dialogo </a:t>
            </a:r>
            <a:r>
              <a:rPr lang="it-IT" b="1" dirty="0" smtClean="0"/>
              <a:t>Crea tabella pivot</a:t>
            </a:r>
            <a:endParaRPr lang="it-IT" dirty="0"/>
          </a:p>
        </p:txBody>
      </p:sp>
      <p:pic>
        <p:nvPicPr>
          <p:cNvPr id="2053" name="Picture 5"/>
          <p:cNvPicPr>
            <a:picLocks noChangeAspect="1" noChangeArrowheads="1"/>
          </p:cNvPicPr>
          <p:nvPr/>
        </p:nvPicPr>
        <p:blipFill>
          <a:blip r:embed="rId3" cstate="print"/>
          <a:srcRect t="10833" r="56771" b="55000"/>
          <a:stretch>
            <a:fillRect/>
          </a:stretch>
        </p:blipFill>
        <p:spPr bwMode="auto">
          <a:xfrm>
            <a:off x="285720" y="2428868"/>
            <a:ext cx="5929322" cy="2928958"/>
          </a:xfrm>
          <a:prstGeom prst="rect">
            <a:avLst/>
          </a:prstGeom>
          <a:noFill/>
          <a:ln w="9525">
            <a:noFill/>
            <a:miter lim="800000"/>
            <a:headEnd/>
            <a:tailEnd/>
          </a:ln>
          <a:effectLst/>
        </p:spPr>
      </p:pic>
      <p:sp>
        <p:nvSpPr>
          <p:cNvPr id="9" name="CasellaDiTesto 8"/>
          <p:cNvSpPr txBox="1"/>
          <p:nvPr/>
        </p:nvSpPr>
        <p:spPr>
          <a:xfrm>
            <a:off x="162001" y="5572140"/>
            <a:ext cx="8820000" cy="923330"/>
          </a:xfrm>
          <a:prstGeom prst="rect">
            <a:avLst/>
          </a:prstGeom>
          <a:noFill/>
        </p:spPr>
        <p:txBody>
          <a:bodyPr wrap="square" rtlCol="0">
            <a:spAutoFit/>
          </a:bodyPr>
          <a:lstStyle/>
          <a:p>
            <a:pPr algn="just"/>
            <a:r>
              <a:rPr lang="it-IT" dirty="0" smtClean="0"/>
              <a:t>L’intervallo origine dei dati viene evidenziato e inserito nella </a:t>
            </a:r>
            <a:r>
              <a:rPr lang="it-IT" i="1" dirty="0" smtClean="0"/>
              <a:t>casella</a:t>
            </a:r>
            <a:r>
              <a:rPr lang="it-IT" dirty="0" smtClean="0"/>
              <a:t> </a:t>
            </a:r>
            <a:r>
              <a:rPr lang="it-IT" b="1" dirty="0" smtClean="0"/>
              <a:t>Tabella/Intervallo</a:t>
            </a:r>
            <a:r>
              <a:rPr lang="it-IT" dirty="0" smtClean="0"/>
              <a:t>.</a:t>
            </a:r>
          </a:p>
          <a:p>
            <a:pPr algn="just"/>
            <a:r>
              <a:rPr lang="it-IT" dirty="0" smtClean="0"/>
              <a:t>L’opzione </a:t>
            </a:r>
            <a:r>
              <a:rPr lang="it-IT" b="1" dirty="0" smtClean="0"/>
              <a:t>Nuovo foglio di lavoro</a:t>
            </a:r>
            <a:r>
              <a:rPr lang="it-IT" dirty="0" smtClean="0"/>
              <a:t> è già selezionata come posizione in cui verrà inserito il rapporto.</a:t>
            </a:r>
            <a:endParaRPr lang="it-IT" dirty="0"/>
          </a:p>
        </p:txBody>
      </p:sp>
      <p:sp>
        <p:nvSpPr>
          <p:cNvPr id="8" name="CasellaDiTesto 7"/>
          <p:cNvSpPr txBox="1"/>
          <p:nvPr/>
        </p:nvSpPr>
        <p:spPr>
          <a:xfrm>
            <a:off x="5905201" y="49339"/>
            <a:ext cx="3047309" cy="338554"/>
          </a:xfrm>
          <a:prstGeom prst="rect">
            <a:avLst/>
          </a:prstGeom>
          <a:solidFill>
            <a:srgbClr val="FF0000"/>
          </a:solidFill>
        </p:spPr>
        <p:txBody>
          <a:bodyPr wrap="none" rtlCol="0">
            <a:spAutoFit/>
          </a:bodyPr>
          <a:lstStyle/>
          <a:p>
            <a:r>
              <a:rPr lang="it-IT" sz="1600" dirty="0" smtClean="0">
                <a:solidFill>
                  <a:schemeClr val="bg1"/>
                </a:solidFill>
              </a:rPr>
              <a:t>Esempio – Dati per esempi_REV01</a:t>
            </a:r>
            <a:endParaRPr lang="it-IT" sz="16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62000" y="0"/>
            <a:ext cx="8820000" cy="2308324"/>
          </a:xfrm>
          <a:prstGeom prst="rect">
            <a:avLst/>
          </a:prstGeom>
          <a:noFill/>
        </p:spPr>
        <p:txBody>
          <a:bodyPr wrap="square" rtlCol="0">
            <a:spAutoFit/>
          </a:bodyPr>
          <a:lstStyle/>
          <a:p>
            <a:pPr algn="just"/>
            <a:r>
              <a:rPr lang="it-IT" dirty="0" smtClean="0"/>
              <a:t>Per creare un rapporto di tabella pivot spostare i campi desiderati nell'area di layout</a:t>
            </a:r>
          </a:p>
          <a:p>
            <a:pPr marL="361950" indent="-180975">
              <a:buFont typeface="Arial" pitchFamily="34" charset="0"/>
              <a:buChar char="•"/>
            </a:pPr>
            <a:r>
              <a:rPr lang="it-IT" dirty="0" smtClean="0"/>
              <a:t>selezionando la casella di controllo accanto al nome del campo </a:t>
            </a:r>
            <a:r>
              <a:rPr lang="it-IT" dirty="0" smtClean="0">
                <a:sym typeface="Symbol"/>
              </a:rPr>
              <a:t> il campo viene posizionato in un’area predefinita della sezione layout</a:t>
            </a:r>
            <a:endParaRPr lang="it-IT" dirty="0" smtClean="0"/>
          </a:p>
          <a:p>
            <a:r>
              <a:rPr lang="it-IT" i="1" dirty="0" smtClean="0"/>
              <a:t>oppure</a:t>
            </a:r>
            <a:r>
              <a:rPr lang="it-IT" dirty="0" smtClean="0"/>
              <a:t> </a:t>
            </a:r>
          </a:p>
          <a:p>
            <a:pPr marL="361950" indent="-180975" algn="just">
              <a:buFont typeface="Arial" pitchFamily="34" charset="0"/>
              <a:buChar char="•"/>
            </a:pPr>
            <a:r>
              <a:rPr lang="it-IT" dirty="0" smtClean="0"/>
              <a:t>facendo clic con il pulsante destro del mouse su un nome di campo e scegliendo la posizione in cui spostarlo</a:t>
            </a:r>
          </a:p>
          <a:p>
            <a:r>
              <a:rPr lang="it-IT" i="1" dirty="0" smtClean="0"/>
              <a:t>oppure</a:t>
            </a:r>
          </a:p>
          <a:p>
            <a:pPr marL="361950" indent="-180975">
              <a:buFont typeface="Arial" pitchFamily="34" charset="0"/>
              <a:buChar char="•"/>
            </a:pPr>
            <a:r>
              <a:rPr lang="it-IT" dirty="0" smtClean="0"/>
              <a:t>trascinando i campi nelle aree sottostanti l’elenco</a:t>
            </a:r>
            <a:endParaRPr lang="it-IT" dirty="0"/>
          </a:p>
        </p:txBody>
      </p:sp>
      <p:sp>
        <p:nvSpPr>
          <p:cNvPr id="6" name="CasellaDiTesto 5"/>
          <p:cNvSpPr txBox="1"/>
          <p:nvPr/>
        </p:nvSpPr>
        <p:spPr>
          <a:xfrm>
            <a:off x="162000" y="5643578"/>
            <a:ext cx="6981768" cy="1200329"/>
          </a:xfrm>
          <a:prstGeom prst="rect">
            <a:avLst/>
          </a:prstGeom>
          <a:noFill/>
        </p:spPr>
        <p:txBody>
          <a:bodyPr wrap="square" rtlCol="0">
            <a:spAutoFit/>
          </a:bodyPr>
          <a:lstStyle/>
          <a:p>
            <a:pPr algn="just"/>
            <a:r>
              <a:rPr lang="it-IT" b="1" dirty="0" smtClean="0"/>
              <a:t>Nota</a:t>
            </a:r>
            <a:r>
              <a:rPr lang="it-IT" dirty="0" smtClean="0"/>
              <a:t> Se si fa clic all'esterno dell'area di layout l‘elenco campi verrà nascosto. Per visualizzarlo di nuovo occorre fare clic all'interno dell'area di layout. Se non è visibile anche se l’area layout è selezionata cliccare su:</a:t>
            </a:r>
          </a:p>
          <a:p>
            <a:pPr algn="just"/>
            <a:r>
              <a:rPr lang="it-IT" i="1" dirty="0" smtClean="0"/>
              <a:t>scheda</a:t>
            </a:r>
            <a:r>
              <a:rPr lang="it-IT" dirty="0" smtClean="0"/>
              <a:t> </a:t>
            </a:r>
            <a:r>
              <a:rPr lang="it-IT" b="1" dirty="0" smtClean="0"/>
              <a:t>Opzioni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Mostra/Nascondi</a:t>
            </a:r>
            <a:r>
              <a:rPr lang="it-IT" dirty="0" smtClean="0">
                <a:sym typeface="Symbol"/>
              </a:rPr>
              <a:t>  </a:t>
            </a:r>
            <a:r>
              <a:rPr lang="it-IT" b="1" dirty="0" smtClean="0">
                <a:sym typeface="Symbol"/>
              </a:rPr>
              <a:t>Elenco campi</a:t>
            </a:r>
            <a:endParaRPr lang="it-IT" i="1" dirty="0"/>
          </a:p>
        </p:txBody>
      </p:sp>
      <p:pic>
        <p:nvPicPr>
          <p:cNvPr id="2050" name="Picture 2"/>
          <p:cNvPicPr>
            <a:picLocks noChangeAspect="1" noChangeArrowheads="1"/>
          </p:cNvPicPr>
          <p:nvPr/>
        </p:nvPicPr>
        <p:blipFill>
          <a:blip r:embed="rId2" cstate="print"/>
          <a:srcRect t="24167" r="52604" b="29166"/>
          <a:stretch>
            <a:fillRect/>
          </a:stretch>
        </p:blipFill>
        <p:spPr bwMode="auto">
          <a:xfrm>
            <a:off x="2143108" y="2505794"/>
            <a:ext cx="5214961" cy="3209222"/>
          </a:xfrm>
          <a:prstGeom prst="rect">
            <a:avLst/>
          </a:prstGeom>
          <a:noFill/>
          <a:ln w="9525">
            <a:noFill/>
            <a:miter lim="800000"/>
            <a:headEnd/>
            <a:tailEnd/>
          </a:ln>
          <a:effectLst/>
        </p:spPr>
      </p:pic>
      <p:cxnSp>
        <p:nvCxnSpPr>
          <p:cNvPr id="11" name="Connettore 2 10"/>
          <p:cNvCxnSpPr/>
          <p:nvPr/>
        </p:nvCxnSpPr>
        <p:spPr>
          <a:xfrm rot="5400000">
            <a:off x="6500826" y="2928140"/>
            <a:ext cx="428628"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CasellaDiTesto 2"/>
          <p:cNvSpPr txBox="1"/>
          <p:nvPr/>
        </p:nvSpPr>
        <p:spPr>
          <a:xfrm>
            <a:off x="2245343" y="2201283"/>
            <a:ext cx="1115113" cy="338554"/>
          </a:xfrm>
          <a:prstGeom prst="rect">
            <a:avLst/>
          </a:prstGeom>
          <a:noFill/>
        </p:spPr>
        <p:txBody>
          <a:bodyPr wrap="none" rtlCol="0">
            <a:spAutoFit/>
          </a:bodyPr>
          <a:lstStyle/>
          <a:p>
            <a:r>
              <a:rPr lang="it-IT" sz="1600" dirty="0" smtClean="0"/>
              <a:t>area layout</a:t>
            </a:r>
            <a:endParaRPr lang="it-IT" sz="1600" dirty="0"/>
          </a:p>
        </p:txBody>
      </p:sp>
      <p:sp>
        <p:nvSpPr>
          <p:cNvPr id="4" name="CasellaDiTesto 3"/>
          <p:cNvSpPr txBox="1"/>
          <p:nvPr/>
        </p:nvSpPr>
        <p:spPr>
          <a:xfrm>
            <a:off x="4000496" y="2201283"/>
            <a:ext cx="1284069" cy="338554"/>
          </a:xfrm>
          <a:prstGeom prst="rect">
            <a:avLst/>
          </a:prstGeom>
          <a:noFill/>
        </p:spPr>
        <p:txBody>
          <a:bodyPr wrap="none" rtlCol="0">
            <a:spAutoFit/>
          </a:bodyPr>
          <a:lstStyle/>
          <a:p>
            <a:r>
              <a:rPr lang="it-IT" sz="1600" dirty="0" smtClean="0"/>
              <a:t>elenco campi</a:t>
            </a:r>
            <a:endParaRPr lang="it-IT" sz="1600" dirty="0"/>
          </a:p>
        </p:txBody>
      </p:sp>
      <p:sp>
        <p:nvSpPr>
          <p:cNvPr id="8" name="CasellaDiTesto 7"/>
          <p:cNvSpPr txBox="1"/>
          <p:nvPr/>
        </p:nvSpPr>
        <p:spPr>
          <a:xfrm>
            <a:off x="5786446" y="2201283"/>
            <a:ext cx="1857388" cy="584775"/>
          </a:xfrm>
          <a:prstGeom prst="rect">
            <a:avLst/>
          </a:prstGeom>
          <a:noFill/>
        </p:spPr>
        <p:txBody>
          <a:bodyPr wrap="square" rtlCol="0">
            <a:spAutoFit/>
          </a:bodyPr>
          <a:lstStyle/>
          <a:p>
            <a:pPr algn="ctr"/>
            <a:r>
              <a:rPr lang="it-IT" sz="1600" dirty="0" smtClean="0"/>
              <a:t>menu contestuale nome di campo</a:t>
            </a:r>
            <a:endParaRPr lang="it-IT" sz="1600" dirty="0"/>
          </a:p>
        </p:txBody>
      </p:sp>
      <p:pic>
        <p:nvPicPr>
          <p:cNvPr id="2051" name="Picture 3"/>
          <p:cNvPicPr>
            <a:picLocks noChangeAspect="1" noChangeArrowheads="1"/>
          </p:cNvPicPr>
          <p:nvPr/>
        </p:nvPicPr>
        <p:blipFill>
          <a:blip r:embed="rId3" cstate="print"/>
          <a:srcRect l="74065"/>
          <a:stretch>
            <a:fillRect/>
          </a:stretch>
        </p:blipFill>
        <p:spPr bwMode="auto">
          <a:xfrm>
            <a:off x="7143768" y="5715016"/>
            <a:ext cx="1928794" cy="943144"/>
          </a:xfrm>
          <a:prstGeom prst="rect">
            <a:avLst/>
          </a:prstGeom>
          <a:noFill/>
          <a:ln w="9525">
            <a:noFill/>
            <a:miter lim="800000"/>
            <a:headEnd/>
            <a:tailEnd/>
          </a:ln>
          <a:effectLst/>
        </p:spPr>
      </p:pic>
      <p:sp>
        <p:nvSpPr>
          <p:cNvPr id="16" name="Ovale 15"/>
          <p:cNvSpPr/>
          <p:nvPr/>
        </p:nvSpPr>
        <p:spPr>
          <a:xfrm>
            <a:off x="8034891" y="5857892"/>
            <a:ext cx="428628" cy="78581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2214546" y="714356"/>
            <a:ext cx="3810000" cy="1971675"/>
          </a:xfrm>
          <a:prstGeom prst="rect">
            <a:avLst/>
          </a:prstGeom>
          <a:noFill/>
          <a:ln w="9525">
            <a:noFill/>
            <a:miter lim="800000"/>
            <a:headEnd/>
            <a:tailEnd/>
          </a:ln>
          <a:effectLst/>
        </p:spPr>
      </p:pic>
      <p:sp>
        <p:nvSpPr>
          <p:cNvPr id="4" name="CasellaDiTesto 3"/>
          <p:cNvSpPr txBox="1"/>
          <p:nvPr/>
        </p:nvSpPr>
        <p:spPr>
          <a:xfrm>
            <a:off x="1643042" y="428604"/>
            <a:ext cx="2247731" cy="584775"/>
          </a:xfrm>
          <a:prstGeom prst="rect">
            <a:avLst/>
          </a:prstGeom>
          <a:noFill/>
        </p:spPr>
        <p:txBody>
          <a:bodyPr wrap="none" rtlCol="0">
            <a:spAutoFit/>
          </a:bodyPr>
          <a:lstStyle/>
          <a:p>
            <a:pPr algn="ctr"/>
            <a:r>
              <a:rPr lang="it-IT" sz="1600" dirty="0" smtClean="0"/>
              <a:t>area layout/</a:t>
            </a:r>
          </a:p>
          <a:p>
            <a:pPr algn="ctr"/>
            <a:r>
              <a:rPr lang="it-IT" sz="1600" dirty="0" smtClean="0"/>
              <a:t>rapporto di tabella pivot</a:t>
            </a:r>
            <a:endParaRPr lang="it-IT" sz="1600" dirty="0"/>
          </a:p>
        </p:txBody>
      </p:sp>
      <p:sp>
        <p:nvSpPr>
          <p:cNvPr id="5" name="CasellaDiTesto 4"/>
          <p:cNvSpPr txBox="1"/>
          <p:nvPr/>
        </p:nvSpPr>
        <p:spPr>
          <a:xfrm>
            <a:off x="3714744" y="428604"/>
            <a:ext cx="1284069" cy="338554"/>
          </a:xfrm>
          <a:prstGeom prst="rect">
            <a:avLst/>
          </a:prstGeom>
          <a:noFill/>
        </p:spPr>
        <p:txBody>
          <a:bodyPr wrap="none" rtlCol="0">
            <a:spAutoFit/>
          </a:bodyPr>
          <a:lstStyle/>
          <a:p>
            <a:r>
              <a:rPr lang="it-IT" sz="1600" dirty="0" smtClean="0"/>
              <a:t>elenco campi</a:t>
            </a:r>
            <a:endParaRPr lang="it-IT" sz="1600" dirty="0"/>
          </a:p>
        </p:txBody>
      </p:sp>
      <p:sp>
        <p:nvSpPr>
          <p:cNvPr id="6" name="CasellaDiTesto 5"/>
          <p:cNvSpPr txBox="1"/>
          <p:nvPr/>
        </p:nvSpPr>
        <p:spPr>
          <a:xfrm>
            <a:off x="5143504" y="428604"/>
            <a:ext cx="1157368" cy="338554"/>
          </a:xfrm>
          <a:prstGeom prst="rect">
            <a:avLst/>
          </a:prstGeom>
          <a:noFill/>
        </p:spPr>
        <p:txBody>
          <a:bodyPr wrap="none" rtlCol="0">
            <a:spAutoFit/>
          </a:bodyPr>
          <a:lstStyle/>
          <a:p>
            <a:r>
              <a:rPr lang="it-IT" sz="1600" dirty="0" smtClean="0"/>
              <a:t>origine dati</a:t>
            </a:r>
            <a:endParaRPr lang="it-IT" sz="1600" dirty="0"/>
          </a:p>
        </p:txBody>
      </p:sp>
      <p:sp>
        <p:nvSpPr>
          <p:cNvPr id="7" name="CasellaDiTesto 6"/>
          <p:cNvSpPr txBox="1"/>
          <p:nvPr/>
        </p:nvSpPr>
        <p:spPr>
          <a:xfrm>
            <a:off x="1071538" y="2928934"/>
            <a:ext cx="8072462" cy="369332"/>
          </a:xfrm>
          <a:prstGeom prst="rect">
            <a:avLst/>
          </a:prstGeom>
          <a:noFill/>
        </p:spPr>
        <p:txBody>
          <a:bodyPr wrap="square" rtlCol="0">
            <a:spAutoFit/>
          </a:bodyPr>
          <a:lstStyle/>
          <a:p>
            <a:pPr marL="342900" indent="-342900" algn="just"/>
            <a:r>
              <a:rPr lang="it-IT" b="1" dirty="0" smtClean="0"/>
              <a:t>origine dei dati</a:t>
            </a:r>
            <a:r>
              <a:rPr lang="it-IT" dirty="0" smtClean="0"/>
              <a:t> – esterna o Tabella/Intervallo all’interno della cartella di lavoro</a:t>
            </a:r>
          </a:p>
        </p:txBody>
      </p:sp>
      <p:sp>
        <p:nvSpPr>
          <p:cNvPr id="8" name="CasellaDiTesto 7"/>
          <p:cNvSpPr txBox="1"/>
          <p:nvPr/>
        </p:nvSpPr>
        <p:spPr>
          <a:xfrm>
            <a:off x="0" y="0"/>
            <a:ext cx="3974871" cy="400110"/>
          </a:xfrm>
          <a:prstGeom prst="rect">
            <a:avLst/>
          </a:prstGeom>
          <a:noFill/>
        </p:spPr>
        <p:txBody>
          <a:bodyPr wrap="none" rtlCol="0">
            <a:spAutoFit/>
          </a:bodyPr>
          <a:lstStyle/>
          <a:p>
            <a:r>
              <a:rPr lang="it-IT" sz="2000" dirty="0" smtClean="0">
                <a:solidFill>
                  <a:srgbClr val="0000FF"/>
                </a:solidFill>
              </a:rPr>
              <a:t>Comprendere la posizione dei campi</a:t>
            </a:r>
            <a:endParaRPr lang="it-IT" sz="2000" dirty="0">
              <a:solidFill>
                <a:srgbClr val="0000FF"/>
              </a:solidFill>
            </a:endParaRPr>
          </a:p>
        </p:txBody>
      </p:sp>
      <p:sp>
        <p:nvSpPr>
          <p:cNvPr id="9" name="Ovale 8"/>
          <p:cNvSpPr/>
          <p:nvPr/>
        </p:nvSpPr>
        <p:spPr>
          <a:xfrm>
            <a:off x="642910" y="2928934"/>
            <a:ext cx="360000" cy="36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1</a:t>
            </a:r>
            <a:endParaRPr lang="it-IT" b="1" dirty="0">
              <a:solidFill>
                <a:schemeClr val="tx1"/>
              </a:solidFill>
            </a:endParaRPr>
          </a:p>
        </p:txBody>
      </p:sp>
      <p:sp>
        <p:nvSpPr>
          <p:cNvPr id="10" name="CasellaDiTesto 9"/>
          <p:cNvSpPr txBox="1"/>
          <p:nvPr/>
        </p:nvSpPr>
        <p:spPr>
          <a:xfrm>
            <a:off x="1071538" y="3371679"/>
            <a:ext cx="8001024" cy="1200329"/>
          </a:xfrm>
          <a:prstGeom prst="rect">
            <a:avLst/>
          </a:prstGeom>
          <a:noFill/>
        </p:spPr>
        <p:txBody>
          <a:bodyPr wrap="square" rtlCol="0">
            <a:spAutoFit/>
          </a:bodyPr>
          <a:lstStyle/>
          <a:p>
            <a:pPr algn="just"/>
            <a:r>
              <a:rPr lang="it-IT" dirty="0" smtClean="0"/>
              <a:t>i campi spostati nell’area </a:t>
            </a:r>
            <a:r>
              <a:rPr lang="it-IT" b="1" dirty="0" smtClean="0"/>
              <a:t>Filtro rapporto/Etichette di colonna/Etichette di riga/Valori</a:t>
            </a:r>
            <a:r>
              <a:rPr lang="it-IT" dirty="0" smtClean="0"/>
              <a:t> dell’Elenco campi vengono rispettivamente inseriti nell’area Filtro rapporto/Etichette di colonna/Etichette di riga/Valori del rapporto di tabella pivot </a:t>
            </a:r>
          </a:p>
          <a:p>
            <a:pPr algn="just"/>
            <a:endParaRPr lang="it-IT" dirty="0"/>
          </a:p>
        </p:txBody>
      </p:sp>
      <p:sp>
        <p:nvSpPr>
          <p:cNvPr id="11" name="Ovale 10"/>
          <p:cNvSpPr/>
          <p:nvPr/>
        </p:nvSpPr>
        <p:spPr>
          <a:xfrm>
            <a:off x="142844" y="3351491"/>
            <a:ext cx="360000"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sp>
        <p:nvSpPr>
          <p:cNvPr id="13" name="Ovale 12"/>
          <p:cNvSpPr/>
          <p:nvPr/>
        </p:nvSpPr>
        <p:spPr>
          <a:xfrm>
            <a:off x="642910" y="3351491"/>
            <a:ext cx="360000"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5</a:t>
            </a:r>
            <a:endParaRPr lang="it-IT" b="1" dirty="0">
              <a:solidFill>
                <a:schemeClr val="tx1"/>
              </a:solidFill>
            </a:endParaRPr>
          </a:p>
        </p:txBody>
      </p:sp>
      <p:sp>
        <p:nvSpPr>
          <p:cNvPr id="14" name="CasellaDiTesto 13"/>
          <p:cNvSpPr txBox="1"/>
          <p:nvPr/>
        </p:nvSpPr>
        <p:spPr>
          <a:xfrm>
            <a:off x="445278" y="3345420"/>
            <a:ext cx="255198" cy="369332"/>
          </a:xfrm>
          <a:prstGeom prst="rect">
            <a:avLst/>
          </a:prstGeom>
          <a:noFill/>
        </p:spPr>
        <p:txBody>
          <a:bodyPr wrap="none" rtlCol="0">
            <a:spAutoFit/>
          </a:bodyPr>
          <a:lstStyle/>
          <a:p>
            <a:r>
              <a:rPr lang="it-IT" b="1" dirty="0" smtClean="0"/>
              <a:t>-</a:t>
            </a:r>
            <a:endParaRPr lang="it-IT" b="1" dirty="0"/>
          </a:p>
        </p:txBody>
      </p:sp>
      <p:grpSp>
        <p:nvGrpSpPr>
          <p:cNvPr id="25" name="Gruppo 24"/>
          <p:cNvGrpSpPr/>
          <p:nvPr/>
        </p:nvGrpSpPr>
        <p:grpSpPr>
          <a:xfrm>
            <a:off x="1571605" y="4286256"/>
            <a:ext cx="6286543" cy="2500298"/>
            <a:chOff x="1571605" y="4286256"/>
            <a:chExt cx="6286543" cy="2500298"/>
          </a:xfrm>
        </p:grpSpPr>
        <p:pic>
          <p:nvPicPr>
            <p:cNvPr id="2050" name="Picture 2"/>
            <p:cNvPicPr>
              <a:picLocks noChangeAspect="1" noChangeArrowheads="1"/>
            </p:cNvPicPr>
            <p:nvPr/>
          </p:nvPicPr>
          <p:blipFill>
            <a:blip r:embed="rId3" cstate="print"/>
            <a:srcRect l="1563" t="19167" r="47395" b="22500"/>
            <a:stretch>
              <a:fillRect/>
            </a:stretch>
          </p:blipFill>
          <p:spPr bwMode="auto">
            <a:xfrm>
              <a:off x="1571605" y="4286256"/>
              <a:ext cx="3500461" cy="2500298"/>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cstate="print"/>
            <a:srcRect t="19166" r="64063" b="45000"/>
            <a:stretch>
              <a:fillRect/>
            </a:stretch>
          </p:blipFill>
          <p:spPr bwMode="auto">
            <a:xfrm>
              <a:off x="5393588" y="4750586"/>
              <a:ext cx="2464560" cy="1535935"/>
            </a:xfrm>
            <a:prstGeom prst="rect">
              <a:avLst/>
            </a:prstGeom>
            <a:noFill/>
            <a:ln w="9525">
              <a:noFill/>
              <a:miter lim="800000"/>
              <a:headEnd/>
              <a:tailEnd/>
            </a:ln>
            <a:effectLst/>
          </p:spPr>
        </p:pic>
        <p:sp>
          <p:nvSpPr>
            <p:cNvPr id="15" name="Ovale 14"/>
            <p:cNvSpPr/>
            <p:nvPr/>
          </p:nvSpPr>
          <p:spPr>
            <a:xfrm>
              <a:off x="5357818" y="4714884"/>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16" name="Ovale 15"/>
            <p:cNvSpPr/>
            <p:nvPr/>
          </p:nvSpPr>
          <p:spPr>
            <a:xfrm>
              <a:off x="4283438" y="592652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17" name="Ovale 16"/>
            <p:cNvSpPr/>
            <p:nvPr/>
          </p:nvSpPr>
          <p:spPr>
            <a:xfrm>
              <a:off x="3071802" y="432057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18" name="Ovale 17"/>
            <p:cNvSpPr/>
            <p:nvPr/>
          </p:nvSpPr>
          <p:spPr>
            <a:xfrm>
              <a:off x="4820628" y="592652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19" name="Ovale 18"/>
            <p:cNvSpPr/>
            <p:nvPr/>
          </p:nvSpPr>
          <p:spPr>
            <a:xfrm>
              <a:off x="4283438" y="6392272"/>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20" name="Ovale 19"/>
            <p:cNvSpPr/>
            <p:nvPr/>
          </p:nvSpPr>
          <p:spPr>
            <a:xfrm>
              <a:off x="1928794" y="492919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21" name="Ovale 20"/>
            <p:cNvSpPr/>
            <p:nvPr/>
          </p:nvSpPr>
          <p:spPr>
            <a:xfrm>
              <a:off x="2786050" y="492919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22" name="Ovale 21"/>
            <p:cNvSpPr/>
            <p:nvPr/>
          </p:nvSpPr>
          <p:spPr>
            <a:xfrm>
              <a:off x="4820628" y="6392272"/>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24" name="Ovale 23"/>
            <p:cNvSpPr/>
            <p:nvPr/>
          </p:nvSpPr>
          <p:spPr>
            <a:xfrm>
              <a:off x="3071802" y="457200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nvGraphicFramePr>
        <p:xfrm>
          <a:off x="500034" y="214290"/>
          <a:ext cx="8481966" cy="3210560"/>
        </p:xfrm>
        <a:graphic>
          <a:graphicData uri="http://schemas.openxmlformats.org/drawingml/2006/table">
            <a:tbl>
              <a:tblPr firstRow="1" bandRow="1">
                <a:tableStyleId>{5C22544A-7EE6-4342-B048-85BDC9FD1C3A}</a:tableStyleId>
              </a:tblPr>
              <a:tblGrid>
                <a:gridCol w="1643074"/>
                <a:gridCol w="6838892"/>
              </a:tblGrid>
              <a:tr h="370840">
                <a:tc>
                  <a:txBody>
                    <a:bodyPr/>
                    <a:lstStyle/>
                    <a:p>
                      <a:r>
                        <a:rPr lang="it-IT" dirty="0" smtClean="0"/>
                        <a:t>AREA</a:t>
                      </a:r>
                      <a:endParaRPr lang="it-IT" dirty="0"/>
                    </a:p>
                  </a:txBody>
                  <a:tcPr/>
                </a:tc>
                <a:tc>
                  <a:txBody>
                    <a:bodyPr/>
                    <a:lstStyle/>
                    <a:p>
                      <a:r>
                        <a:rPr lang="it-IT" dirty="0" smtClean="0"/>
                        <a:t>DESCRIZIONE</a:t>
                      </a:r>
                      <a:endParaRPr lang="it-IT" dirty="0"/>
                    </a:p>
                  </a:txBody>
                  <a:tcPr/>
                </a:tc>
              </a:tr>
              <a:tr h="370840">
                <a:tc>
                  <a:txBody>
                    <a:bodyPr/>
                    <a:lstStyle/>
                    <a:p>
                      <a:r>
                        <a:rPr lang="it-IT" dirty="0" smtClean="0"/>
                        <a:t>Filtro rapporto</a:t>
                      </a:r>
                    </a:p>
                  </a:txBody>
                  <a:tcPr/>
                </a:tc>
                <a:tc>
                  <a:txBody>
                    <a:bodyPr/>
                    <a:lstStyle/>
                    <a:p>
                      <a:r>
                        <a:rPr lang="it-IT" dirty="0" smtClean="0"/>
                        <a:t>Opzione per filtrare l'intero rapporto in base all'elemento selezionato nel filtro per il rapporto.</a:t>
                      </a:r>
                      <a:endParaRPr lang="it-IT" dirty="0"/>
                    </a:p>
                  </a:txBody>
                  <a:tcPr/>
                </a:tc>
              </a:tr>
              <a:tr h="370840">
                <a:tc>
                  <a:txBody>
                    <a:bodyPr/>
                    <a:lstStyle/>
                    <a:p>
                      <a:r>
                        <a:rPr lang="it-IT" dirty="0" smtClean="0"/>
                        <a:t>Etichette di colonna</a:t>
                      </a:r>
                      <a:endParaRPr lang="it-IT" dirty="0"/>
                    </a:p>
                  </a:txBody>
                  <a:tcPr/>
                </a:tc>
                <a:tc>
                  <a:txBody>
                    <a:bodyPr/>
                    <a:lstStyle/>
                    <a:p>
                      <a:r>
                        <a:rPr lang="it-IT" dirty="0" smtClean="0"/>
                        <a:t>Opzione per visualizzare i campi come colonne nella parte superiore del rapporto. Una colonna in una posizione inferiore viene nidificata all'interno di un'altra colonna immediatamente superiore.</a:t>
                      </a:r>
                      <a:endParaRPr lang="it-IT" dirty="0"/>
                    </a:p>
                  </a:txBody>
                  <a:tcPr/>
                </a:tc>
              </a:tr>
              <a:tr h="370840">
                <a:tc>
                  <a:txBody>
                    <a:bodyPr/>
                    <a:lstStyle/>
                    <a:p>
                      <a:r>
                        <a:rPr lang="it-IT" dirty="0" smtClean="0"/>
                        <a:t>Etichette di riga</a:t>
                      </a:r>
                    </a:p>
                  </a:txBody>
                  <a:tcPr/>
                </a:tc>
                <a:tc>
                  <a:txBody>
                    <a:bodyPr/>
                    <a:lstStyle/>
                    <a:p>
                      <a:r>
                        <a:rPr lang="it-IT" dirty="0" smtClean="0"/>
                        <a:t>Opzione per visualizzare i campi come riga sul lato del rapporto. Una riga in una posizione inferiore viene nidificata all'interno di un'altra riga</a:t>
                      </a:r>
                      <a:r>
                        <a:rPr lang="it-IT" baseline="0" dirty="0" smtClean="0"/>
                        <a:t> </a:t>
                      </a:r>
                      <a:r>
                        <a:rPr lang="it-IT" dirty="0" smtClean="0"/>
                        <a:t>immediatamente superiore.</a:t>
                      </a:r>
                      <a:endParaRPr lang="it-IT" dirty="0"/>
                    </a:p>
                  </a:txBody>
                  <a:tcPr/>
                </a:tc>
              </a:tr>
              <a:tr h="370840">
                <a:tc>
                  <a:txBody>
                    <a:bodyPr/>
                    <a:lstStyle/>
                    <a:p>
                      <a:r>
                        <a:rPr lang="it-IT" dirty="0" smtClean="0"/>
                        <a:t>Valori </a:t>
                      </a:r>
                      <a:endParaRPr lang="it-IT" dirty="0"/>
                    </a:p>
                  </a:txBody>
                  <a:tcPr/>
                </a:tc>
                <a:tc>
                  <a:txBody>
                    <a:bodyPr/>
                    <a:lstStyle/>
                    <a:p>
                      <a:r>
                        <a:rPr lang="it-IT" dirty="0" smtClean="0"/>
                        <a:t>Opzione per visualizzare dati numerici di riepilogo.</a:t>
                      </a:r>
                      <a:endParaRPr lang="it-IT" dirty="0"/>
                    </a:p>
                  </a:txBody>
                  <a:tcPr/>
                </a:tc>
              </a:tr>
            </a:tbl>
          </a:graphicData>
        </a:graphic>
      </p:graphicFrame>
      <p:sp>
        <p:nvSpPr>
          <p:cNvPr id="4" name="Ovale 3"/>
          <p:cNvSpPr/>
          <p:nvPr/>
        </p:nvSpPr>
        <p:spPr>
          <a:xfrm>
            <a:off x="68596" y="642918"/>
            <a:ext cx="360000"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2</a:t>
            </a:r>
            <a:endParaRPr lang="it-IT" b="1" dirty="0">
              <a:solidFill>
                <a:schemeClr val="tx1"/>
              </a:solidFill>
            </a:endParaRPr>
          </a:p>
        </p:txBody>
      </p:sp>
      <p:sp>
        <p:nvSpPr>
          <p:cNvPr id="5" name="Ovale 4"/>
          <p:cNvSpPr/>
          <p:nvPr/>
        </p:nvSpPr>
        <p:spPr>
          <a:xfrm>
            <a:off x="68596" y="1285860"/>
            <a:ext cx="360000"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3</a:t>
            </a:r>
            <a:endParaRPr lang="it-IT" b="1" dirty="0">
              <a:solidFill>
                <a:schemeClr val="tx1"/>
              </a:solidFill>
            </a:endParaRPr>
          </a:p>
        </p:txBody>
      </p:sp>
      <p:sp>
        <p:nvSpPr>
          <p:cNvPr id="6" name="Ovale 5"/>
          <p:cNvSpPr/>
          <p:nvPr/>
        </p:nvSpPr>
        <p:spPr>
          <a:xfrm>
            <a:off x="68596" y="2214554"/>
            <a:ext cx="360000"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4</a:t>
            </a:r>
            <a:endParaRPr lang="it-IT" b="1" dirty="0">
              <a:solidFill>
                <a:schemeClr val="tx1"/>
              </a:solidFill>
            </a:endParaRPr>
          </a:p>
        </p:txBody>
      </p:sp>
      <p:sp>
        <p:nvSpPr>
          <p:cNvPr id="7" name="Ovale 6"/>
          <p:cNvSpPr/>
          <p:nvPr/>
        </p:nvSpPr>
        <p:spPr>
          <a:xfrm>
            <a:off x="68596" y="3071810"/>
            <a:ext cx="360000"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chemeClr val="tx1"/>
                </a:solidFill>
              </a:rPr>
              <a:t>5</a:t>
            </a:r>
            <a:endParaRPr lang="it-IT" b="1" dirty="0">
              <a:solidFill>
                <a:schemeClr val="tx1"/>
              </a:solidFill>
            </a:endParaRPr>
          </a:p>
        </p:txBody>
      </p:sp>
      <p:pic>
        <p:nvPicPr>
          <p:cNvPr id="9" name="Picture 2"/>
          <p:cNvPicPr>
            <a:picLocks noChangeAspect="1" noChangeArrowheads="1"/>
          </p:cNvPicPr>
          <p:nvPr/>
        </p:nvPicPr>
        <p:blipFill>
          <a:blip r:embed="rId2" cstate="print"/>
          <a:srcRect l="1563" t="19167" r="75168" b="54411"/>
          <a:stretch>
            <a:fillRect/>
          </a:stretch>
        </p:blipFill>
        <p:spPr bwMode="auto">
          <a:xfrm>
            <a:off x="483834" y="3786190"/>
            <a:ext cx="2516530" cy="1785950"/>
          </a:xfrm>
          <a:prstGeom prst="rect">
            <a:avLst/>
          </a:prstGeom>
          <a:noFill/>
          <a:ln w="9525">
            <a:noFill/>
            <a:miter lim="800000"/>
            <a:headEnd/>
            <a:tailEnd/>
          </a:ln>
          <a:effectLst/>
        </p:spPr>
      </p:pic>
      <p:sp>
        <p:nvSpPr>
          <p:cNvPr id="10" name="CasellaDiTesto 9"/>
          <p:cNvSpPr txBox="1"/>
          <p:nvPr/>
        </p:nvSpPr>
        <p:spPr>
          <a:xfrm>
            <a:off x="3071803" y="3786190"/>
            <a:ext cx="5857915" cy="2862322"/>
          </a:xfrm>
          <a:prstGeom prst="rect">
            <a:avLst/>
          </a:prstGeom>
          <a:noFill/>
        </p:spPr>
        <p:txBody>
          <a:bodyPr wrap="square" rtlCol="0">
            <a:spAutoFit/>
          </a:bodyPr>
          <a:lstStyle/>
          <a:p>
            <a:pPr algn="just"/>
            <a:r>
              <a:rPr lang="it-IT" dirty="0" smtClean="0"/>
              <a:t>L’intero rapporto viene filtrato in modo da visualizzare i soli pazienti che rientrano nella </a:t>
            </a:r>
            <a:r>
              <a:rPr lang="it-IT" i="1" dirty="0" smtClean="0"/>
              <a:t>BMI </a:t>
            </a:r>
            <a:r>
              <a:rPr lang="it-IT" i="1" dirty="0" err="1" smtClean="0"/>
              <a:t>categories</a:t>
            </a:r>
            <a:r>
              <a:rPr lang="it-IT" dirty="0" smtClean="0"/>
              <a:t> “Obese </a:t>
            </a:r>
            <a:r>
              <a:rPr lang="it-IT" dirty="0" err="1" smtClean="0"/>
              <a:t>class</a:t>
            </a:r>
            <a:r>
              <a:rPr lang="it-IT" dirty="0" smtClean="0"/>
              <a:t> I</a:t>
            </a:r>
            <a:r>
              <a:rPr lang="it-IT" i="1" dirty="0" smtClean="0"/>
              <a:t>”.</a:t>
            </a:r>
            <a:r>
              <a:rPr lang="it-IT" dirty="0" smtClean="0"/>
              <a:t> Vengono visualizzati i valori </a:t>
            </a:r>
            <a:r>
              <a:rPr lang="it-IT" i="1" dirty="0" err="1" smtClean="0"/>
              <a:t>Mean</a:t>
            </a:r>
            <a:r>
              <a:rPr lang="it-IT" i="1" dirty="0" smtClean="0"/>
              <a:t> </a:t>
            </a:r>
            <a:r>
              <a:rPr lang="it-IT" i="1" dirty="0" err="1" smtClean="0"/>
              <a:t>Age</a:t>
            </a:r>
            <a:r>
              <a:rPr lang="it-IT" dirty="0" smtClean="0"/>
              <a:t> e </a:t>
            </a:r>
            <a:r>
              <a:rPr lang="it-IT" i="1" dirty="0" smtClean="0"/>
              <a:t>N. </a:t>
            </a:r>
            <a:r>
              <a:rPr lang="it-IT" i="1" dirty="0" err="1" smtClean="0"/>
              <a:t>of</a:t>
            </a:r>
            <a:r>
              <a:rPr lang="it-IT" i="1" dirty="0" smtClean="0"/>
              <a:t> </a:t>
            </a:r>
            <a:r>
              <a:rPr lang="it-IT" i="1" dirty="0" err="1" smtClean="0"/>
              <a:t>Pts</a:t>
            </a:r>
            <a:r>
              <a:rPr lang="it-IT" dirty="0" smtClean="0"/>
              <a:t> relativi ad ogni paziente e per i raggruppamenti corrispondenti ad ogni valore di </a:t>
            </a:r>
            <a:r>
              <a:rPr lang="it-IT" i="1" dirty="0" smtClean="0"/>
              <a:t>Gender</a:t>
            </a:r>
            <a:r>
              <a:rPr lang="it-IT" dirty="0" smtClean="0"/>
              <a:t> (“F”/”M”).</a:t>
            </a:r>
          </a:p>
          <a:p>
            <a:pPr algn="just"/>
            <a:endParaRPr lang="it-IT" dirty="0" smtClean="0"/>
          </a:p>
          <a:p>
            <a:pPr algn="just"/>
            <a:r>
              <a:rPr lang="it-IT" dirty="0" smtClean="0"/>
              <a:t>È possibile visualizzare il dettaglio relativo ad ogni paziente (</a:t>
            </a:r>
            <a:r>
              <a:rPr lang="it-IT" b="1" dirty="0" smtClean="0"/>
              <a:t>A</a:t>
            </a:r>
            <a:r>
              <a:rPr lang="it-IT" dirty="0" smtClean="0"/>
              <a:t>) oppure comprimere la struttura e mostrare i soli dati riepilogativi relativi ai due raggruppamenti Maschi e Femmine (</a:t>
            </a:r>
            <a:r>
              <a:rPr lang="it-IT" b="1" dirty="0" smtClean="0"/>
              <a:t>B</a:t>
            </a:r>
            <a:r>
              <a:rPr lang="it-IT" dirty="0" smtClean="0"/>
              <a:t>). </a:t>
            </a:r>
            <a:endParaRPr lang="it-IT" dirty="0"/>
          </a:p>
        </p:txBody>
      </p:sp>
      <p:pic>
        <p:nvPicPr>
          <p:cNvPr id="1027" name="Picture 3"/>
          <p:cNvPicPr>
            <a:picLocks noChangeAspect="1" noChangeArrowheads="1"/>
          </p:cNvPicPr>
          <p:nvPr/>
        </p:nvPicPr>
        <p:blipFill>
          <a:blip r:embed="rId3" cstate="print"/>
          <a:srcRect l="1562" t="20833" r="75521" b="63334"/>
          <a:stretch>
            <a:fillRect/>
          </a:stretch>
        </p:blipFill>
        <p:spPr bwMode="auto">
          <a:xfrm>
            <a:off x="483834" y="5643578"/>
            <a:ext cx="2483204" cy="1072254"/>
          </a:xfrm>
          <a:prstGeom prst="rect">
            <a:avLst/>
          </a:prstGeom>
          <a:noFill/>
          <a:ln w="9525">
            <a:noFill/>
            <a:miter lim="800000"/>
            <a:headEnd/>
            <a:tailEnd/>
          </a:ln>
          <a:effectLst/>
        </p:spPr>
      </p:pic>
      <p:sp>
        <p:nvSpPr>
          <p:cNvPr id="12" name="CasellaDiTesto 11"/>
          <p:cNvSpPr txBox="1"/>
          <p:nvPr/>
        </p:nvSpPr>
        <p:spPr>
          <a:xfrm>
            <a:off x="0" y="3786190"/>
            <a:ext cx="465192" cy="369332"/>
          </a:xfrm>
          <a:prstGeom prst="rect">
            <a:avLst/>
          </a:prstGeom>
          <a:noFill/>
        </p:spPr>
        <p:txBody>
          <a:bodyPr wrap="none" rtlCol="0">
            <a:spAutoFit/>
          </a:bodyPr>
          <a:lstStyle/>
          <a:p>
            <a:r>
              <a:rPr lang="it-IT" dirty="0" smtClean="0"/>
              <a:t>(</a:t>
            </a:r>
            <a:r>
              <a:rPr lang="it-IT" b="1" dirty="0" smtClean="0"/>
              <a:t>A</a:t>
            </a:r>
            <a:r>
              <a:rPr lang="it-IT" dirty="0" smtClean="0"/>
              <a:t>)</a:t>
            </a:r>
            <a:endParaRPr lang="it-IT" dirty="0"/>
          </a:p>
        </p:txBody>
      </p:sp>
      <p:sp>
        <p:nvSpPr>
          <p:cNvPr id="13" name="CasellaDiTesto 12"/>
          <p:cNvSpPr txBox="1"/>
          <p:nvPr/>
        </p:nvSpPr>
        <p:spPr>
          <a:xfrm>
            <a:off x="0" y="5643578"/>
            <a:ext cx="458780" cy="369332"/>
          </a:xfrm>
          <a:prstGeom prst="rect">
            <a:avLst/>
          </a:prstGeom>
          <a:noFill/>
        </p:spPr>
        <p:txBody>
          <a:bodyPr wrap="none" rtlCol="0">
            <a:spAutoFit/>
          </a:bodyPr>
          <a:lstStyle/>
          <a:p>
            <a:r>
              <a:rPr lang="it-IT" dirty="0" smtClean="0"/>
              <a:t>(</a:t>
            </a:r>
            <a:r>
              <a:rPr lang="it-IT" b="1" dirty="0" smtClean="0"/>
              <a:t>B</a:t>
            </a:r>
            <a:r>
              <a:rPr lang="it-IT" dirty="0" smtClean="0"/>
              <a:t>)</a:t>
            </a:r>
            <a:endParaRPr lang="it-IT"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r="12500" b="82500"/>
          <a:stretch>
            <a:fillRect/>
          </a:stretch>
        </p:blipFill>
        <p:spPr bwMode="auto">
          <a:xfrm>
            <a:off x="0" y="428627"/>
            <a:ext cx="9144000" cy="1142985"/>
          </a:xfrm>
          <a:prstGeom prst="rect">
            <a:avLst/>
          </a:prstGeom>
          <a:noFill/>
          <a:ln w="9525">
            <a:noFill/>
            <a:miter lim="800000"/>
            <a:headEnd/>
            <a:tailEnd/>
          </a:ln>
          <a:effectLst/>
        </p:spPr>
      </p:pic>
      <p:sp>
        <p:nvSpPr>
          <p:cNvPr id="3" name="CasellaDiTesto 2"/>
          <p:cNvSpPr txBox="1"/>
          <p:nvPr/>
        </p:nvSpPr>
        <p:spPr>
          <a:xfrm>
            <a:off x="0" y="0"/>
            <a:ext cx="2581284" cy="400110"/>
          </a:xfrm>
          <a:prstGeom prst="rect">
            <a:avLst/>
          </a:prstGeom>
          <a:noFill/>
        </p:spPr>
        <p:txBody>
          <a:bodyPr wrap="none" rtlCol="0">
            <a:spAutoFit/>
          </a:bodyPr>
          <a:lstStyle/>
          <a:p>
            <a:r>
              <a:rPr lang="it-IT" sz="2000" dirty="0" smtClean="0">
                <a:solidFill>
                  <a:srgbClr val="0000FF"/>
                </a:solidFill>
              </a:rPr>
              <a:t>Strumenti tabella pivot</a:t>
            </a:r>
            <a:endParaRPr lang="it-IT" sz="2000" dirty="0">
              <a:solidFill>
                <a:srgbClr val="0000FF"/>
              </a:solidFill>
            </a:endParaRPr>
          </a:p>
        </p:txBody>
      </p:sp>
      <p:sp>
        <p:nvSpPr>
          <p:cNvPr id="4" name="CasellaDiTesto 3"/>
          <p:cNvSpPr txBox="1"/>
          <p:nvPr/>
        </p:nvSpPr>
        <p:spPr>
          <a:xfrm>
            <a:off x="0" y="1541449"/>
            <a:ext cx="6786578" cy="4247317"/>
          </a:xfrm>
          <a:prstGeom prst="rect">
            <a:avLst/>
          </a:prstGeom>
          <a:noFill/>
        </p:spPr>
        <p:txBody>
          <a:bodyPr wrap="square" rtlCol="0">
            <a:spAutoFit/>
          </a:bodyPr>
          <a:lstStyle/>
          <a:p>
            <a:r>
              <a:rPr lang="it-IT" i="1" u="sng" dirty="0" smtClean="0"/>
              <a:t>scheda</a:t>
            </a:r>
            <a:r>
              <a:rPr lang="it-IT" u="sng" dirty="0" smtClean="0"/>
              <a:t> </a:t>
            </a:r>
            <a:r>
              <a:rPr lang="it-IT" b="1" u="sng" dirty="0" smtClean="0"/>
              <a:t>Opzioni</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Tabella pivot</a:t>
            </a:r>
          </a:p>
          <a:p>
            <a:pPr algn="just"/>
            <a:r>
              <a:rPr lang="it-IT" b="1" dirty="0" smtClean="0">
                <a:sym typeface="Symbol"/>
              </a:rPr>
              <a:t>Nome tabella pivot</a:t>
            </a:r>
            <a:r>
              <a:rPr lang="it-IT" dirty="0" smtClean="0">
                <a:sym typeface="Symbol"/>
              </a:rPr>
              <a:t>: consente di rinominare la tabella pivot selezionata</a:t>
            </a:r>
          </a:p>
          <a:p>
            <a:pPr algn="just"/>
            <a:r>
              <a:rPr lang="it-IT" b="1" dirty="0" smtClean="0"/>
              <a:t>Opzioni</a:t>
            </a:r>
            <a:r>
              <a:rPr lang="it-IT" dirty="0" smtClean="0"/>
              <a:t> </a:t>
            </a:r>
            <a:r>
              <a:rPr lang="it-IT" dirty="0" smtClean="0">
                <a:sym typeface="Symbol"/>
              </a:rPr>
              <a:t> </a:t>
            </a:r>
            <a:r>
              <a:rPr lang="it-IT" b="1" dirty="0" smtClean="0">
                <a:sym typeface="Symbol"/>
              </a:rPr>
              <a:t>Opzioni</a:t>
            </a:r>
            <a:r>
              <a:rPr lang="it-IT" dirty="0" smtClean="0">
                <a:sym typeface="Symbol"/>
              </a:rPr>
              <a:t>: apre la finestra di dialogo </a:t>
            </a:r>
            <a:r>
              <a:rPr lang="it-IT" b="1" dirty="0" smtClean="0">
                <a:sym typeface="Symbol"/>
              </a:rPr>
              <a:t>Opzioni tabella pivot</a:t>
            </a:r>
            <a:r>
              <a:rPr lang="it-IT" dirty="0" smtClean="0">
                <a:sym typeface="Symbol"/>
              </a:rPr>
              <a:t> che consente di controllare numerose impostazioni relative al formato di visualizzazione, stampa e gestione della tabella pivot selezionata</a:t>
            </a:r>
          </a:p>
          <a:p>
            <a:pPr algn="just"/>
            <a:r>
              <a:rPr lang="it-IT" b="1" dirty="0" smtClean="0">
                <a:sym typeface="Symbol"/>
              </a:rPr>
              <a:t>Opzioni</a:t>
            </a:r>
            <a:r>
              <a:rPr lang="it-IT" dirty="0" smtClean="0">
                <a:sym typeface="Symbol"/>
              </a:rPr>
              <a:t>  </a:t>
            </a:r>
            <a:r>
              <a:rPr lang="it-IT" b="1" dirty="0" smtClean="0">
                <a:sym typeface="Symbol"/>
              </a:rPr>
              <a:t>Mostra pagine filtro </a:t>
            </a:r>
            <a:r>
              <a:rPr lang="it-IT" b="1" dirty="0" err="1" smtClean="0">
                <a:sym typeface="Symbol"/>
              </a:rPr>
              <a:t>rapporto…</a:t>
            </a:r>
            <a:r>
              <a:rPr lang="it-IT" dirty="0" smtClean="0">
                <a:sym typeface="Symbol"/>
              </a:rPr>
              <a:t>: apre la finestra di dialogo omonima in cui è possibile selezionare il filtro (tra quelli già impostati) in base a cui creare tanti nuovi fogli di lavoro quanti sono i valori del campo filtro (automaticamente nominati con il valore), ciascuno dei quali contiene la stessa tabella pivot di origine con valore filtro selezionato impostato con il valore corrispondente al nome del foglio</a:t>
            </a:r>
          </a:p>
          <a:p>
            <a:pPr algn="just"/>
            <a:r>
              <a:rPr lang="it-IT" b="1" dirty="0" smtClean="0">
                <a:sym typeface="Symbol"/>
              </a:rPr>
              <a:t>Opzioni</a:t>
            </a:r>
            <a:r>
              <a:rPr lang="it-IT" dirty="0" smtClean="0">
                <a:sym typeface="Symbol"/>
              </a:rPr>
              <a:t>  </a:t>
            </a:r>
            <a:r>
              <a:rPr lang="it-IT" b="1" dirty="0" smtClean="0">
                <a:sym typeface="Symbol"/>
              </a:rPr>
              <a:t>Genera </a:t>
            </a:r>
            <a:r>
              <a:rPr lang="it-IT" b="1" dirty="0" err="1" smtClean="0">
                <a:sym typeface="Symbol"/>
              </a:rPr>
              <a:t>InfoDatiTabPivot</a:t>
            </a:r>
            <a:r>
              <a:rPr lang="it-IT" dirty="0" smtClean="0">
                <a:sym typeface="Symbol"/>
              </a:rPr>
              <a:t>: attiva/disattiva genera </a:t>
            </a:r>
            <a:r>
              <a:rPr lang="it-IT" dirty="0" err="1" smtClean="0">
                <a:sym typeface="Symbol"/>
              </a:rPr>
              <a:t>InfoDatiTabPivot</a:t>
            </a:r>
            <a:r>
              <a:rPr lang="it-IT" dirty="0" smtClean="0">
                <a:sym typeface="Symbol"/>
              </a:rPr>
              <a:t>. Se attivo inserendo in un formula esterna alla tabelle pivot  un riferimento ad una cella parte del rapporto di tabella pivot, si genera un collegamento che si aggiorna con il modificarsi della tabella.</a:t>
            </a:r>
          </a:p>
        </p:txBody>
      </p:sp>
      <p:pic>
        <p:nvPicPr>
          <p:cNvPr id="3074" name="Picture 2"/>
          <p:cNvPicPr>
            <a:picLocks noChangeAspect="1" noChangeArrowheads="1"/>
          </p:cNvPicPr>
          <p:nvPr/>
        </p:nvPicPr>
        <p:blipFill>
          <a:blip r:embed="rId3" cstate="print"/>
          <a:srcRect/>
          <a:stretch>
            <a:fillRect/>
          </a:stretch>
        </p:blipFill>
        <p:spPr bwMode="auto">
          <a:xfrm>
            <a:off x="6869776" y="1643049"/>
            <a:ext cx="2160000" cy="1752000"/>
          </a:xfrm>
          <a:prstGeom prst="rect">
            <a:avLst/>
          </a:prstGeom>
          <a:noFill/>
          <a:ln w="9525">
            <a:noFill/>
            <a:miter lim="800000"/>
            <a:headEnd/>
            <a:tailEnd/>
          </a:ln>
          <a:effectLst/>
        </p:spPr>
      </p:pic>
      <p:cxnSp>
        <p:nvCxnSpPr>
          <p:cNvPr id="6" name="Connettore 2 5"/>
          <p:cNvCxnSpPr/>
          <p:nvPr/>
        </p:nvCxnSpPr>
        <p:spPr>
          <a:xfrm>
            <a:off x="4684889" y="2404532"/>
            <a:ext cx="2184887" cy="162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cstate="print"/>
          <a:srcRect t="42133" r="67324"/>
          <a:stretch>
            <a:fillRect/>
          </a:stretch>
        </p:blipFill>
        <p:spPr bwMode="auto">
          <a:xfrm>
            <a:off x="6886649" y="3623734"/>
            <a:ext cx="2257351" cy="1134532"/>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cstate="print"/>
          <a:srcRect l="988" t="35692" r="58376" b="48445"/>
          <a:stretch>
            <a:fillRect/>
          </a:stretch>
        </p:blipFill>
        <p:spPr bwMode="auto">
          <a:xfrm>
            <a:off x="135469" y="5700186"/>
            <a:ext cx="3344180" cy="815914"/>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cstate="print"/>
          <a:srcRect l="598" t="35709" r="73903" b="47470"/>
          <a:stretch>
            <a:fillRect/>
          </a:stretch>
        </p:blipFill>
        <p:spPr bwMode="auto">
          <a:xfrm>
            <a:off x="4946270" y="5664580"/>
            <a:ext cx="2098431" cy="865174"/>
          </a:xfrm>
          <a:prstGeom prst="rect">
            <a:avLst/>
          </a:prstGeom>
          <a:noFill/>
          <a:ln w="9525">
            <a:noFill/>
            <a:miter lim="800000"/>
            <a:headEnd/>
            <a:tailEnd/>
          </a:ln>
          <a:effectLst/>
        </p:spPr>
      </p:pic>
      <p:sp>
        <p:nvSpPr>
          <p:cNvPr id="16" name="CasellaDiTesto 15"/>
          <p:cNvSpPr txBox="1"/>
          <p:nvPr/>
        </p:nvSpPr>
        <p:spPr>
          <a:xfrm>
            <a:off x="22578" y="6541911"/>
            <a:ext cx="3614195" cy="307777"/>
          </a:xfrm>
          <a:prstGeom prst="rect">
            <a:avLst/>
          </a:prstGeom>
          <a:noFill/>
        </p:spPr>
        <p:txBody>
          <a:bodyPr wrap="none" rtlCol="0">
            <a:spAutoFit/>
          </a:bodyPr>
          <a:lstStyle/>
          <a:p>
            <a:r>
              <a:rPr lang="it-IT" sz="1400" dirty="0" smtClean="0"/>
              <a:t>Farà sempre riferimento all’età media Maschile</a:t>
            </a:r>
            <a:endParaRPr lang="it-IT" sz="1400" dirty="0"/>
          </a:p>
        </p:txBody>
      </p:sp>
      <p:sp>
        <p:nvSpPr>
          <p:cNvPr id="17" name="CasellaDiTesto 16"/>
          <p:cNvSpPr txBox="1"/>
          <p:nvPr/>
        </p:nvSpPr>
        <p:spPr>
          <a:xfrm>
            <a:off x="4840652" y="6550223"/>
            <a:ext cx="3807389" cy="307777"/>
          </a:xfrm>
          <a:prstGeom prst="rect">
            <a:avLst/>
          </a:prstGeom>
          <a:noFill/>
        </p:spPr>
        <p:txBody>
          <a:bodyPr wrap="none" rtlCol="0">
            <a:spAutoFit/>
          </a:bodyPr>
          <a:lstStyle/>
          <a:p>
            <a:r>
              <a:rPr lang="it-IT" sz="1400" dirty="0" smtClean="0"/>
              <a:t>Farà sempre riferimento al valore contenuto in B9</a:t>
            </a:r>
            <a:endParaRPr lang="it-IT" sz="1400" dirty="0"/>
          </a:p>
        </p:txBody>
      </p:sp>
      <p:sp>
        <p:nvSpPr>
          <p:cNvPr id="18" name="CasellaDiTesto 17"/>
          <p:cNvSpPr txBox="1"/>
          <p:nvPr/>
        </p:nvSpPr>
        <p:spPr>
          <a:xfrm>
            <a:off x="2540000" y="5757333"/>
            <a:ext cx="865686" cy="369332"/>
          </a:xfrm>
          <a:prstGeom prst="rect">
            <a:avLst/>
          </a:prstGeom>
          <a:noFill/>
        </p:spPr>
        <p:txBody>
          <a:bodyPr wrap="none" rtlCol="0">
            <a:spAutoFit/>
          </a:bodyPr>
          <a:lstStyle/>
          <a:p>
            <a:r>
              <a:rPr lang="it-IT" dirty="0" smtClean="0"/>
              <a:t>ATTIVO</a:t>
            </a:r>
            <a:endParaRPr lang="it-IT" dirty="0"/>
          </a:p>
        </p:txBody>
      </p:sp>
      <p:sp>
        <p:nvSpPr>
          <p:cNvPr id="19" name="CasellaDiTesto 18"/>
          <p:cNvSpPr txBox="1"/>
          <p:nvPr/>
        </p:nvSpPr>
        <p:spPr>
          <a:xfrm>
            <a:off x="7066844" y="5757333"/>
            <a:ext cx="1170192" cy="369332"/>
          </a:xfrm>
          <a:prstGeom prst="rect">
            <a:avLst/>
          </a:prstGeom>
          <a:noFill/>
        </p:spPr>
        <p:txBody>
          <a:bodyPr wrap="none" rtlCol="0">
            <a:spAutoFit/>
          </a:bodyPr>
          <a:lstStyle/>
          <a:p>
            <a:r>
              <a:rPr lang="it-IT" dirty="0" smtClean="0"/>
              <a:t>DISATTIVO</a:t>
            </a:r>
            <a:endParaRPr lang="it-IT"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0" y="0"/>
            <a:ext cx="6786578" cy="3970318"/>
          </a:xfrm>
          <a:prstGeom prst="rect">
            <a:avLst/>
          </a:prstGeom>
          <a:noFill/>
        </p:spPr>
        <p:txBody>
          <a:bodyPr wrap="square" rtlCol="0">
            <a:spAutoFit/>
          </a:bodyPr>
          <a:lstStyle/>
          <a:p>
            <a:r>
              <a:rPr lang="it-IT" i="1" u="sng" dirty="0" smtClean="0"/>
              <a:t>scheda</a:t>
            </a:r>
            <a:r>
              <a:rPr lang="it-IT" u="sng" dirty="0" smtClean="0"/>
              <a:t> </a:t>
            </a:r>
            <a:r>
              <a:rPr lang="it-IT" b="1" u="sng" dirty="0" smtClean="0"/>
              <a:t>Opzioni</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Campo attivo</a:t>
            </a:r>
          </a:p>
          <a:p>
            <a:pPr algn="just"/>
            <a:r>
              <a:rPr lang="it-IT" b="1" dirty="0" smtClean="0">
                <a:sym typeface="Symbol"/>
              </a:rPr>
              <a:t>Campo attivo</a:t>
            </a:r>
            <a:r>
              <a:rPr lang="it-IT" dirty="0" smtClean="0">
                <a:sym typeface="Symbol"/>
              </a:rPr>
              <a:t>: visualizza il nome del campo attivo</a:t>
            </a:r>
          </a:p>
          <a:p>
            <a:pPr algn="just"/>
            <a:r>
              <a:rPr lang="it-IT" b="1" dirty="0" smtClean="0"/>
              <a:t>Impostazioni campo</a:t>
            </a:r>
            <a:r>
              <a:rPr lang="it-IT" dirty="0" smtClean="0">
                <a:sym typeface="Symbol"/>
              </a:rPr>
              <a:t>:</a:t>
            </a:r>
          </a:p>
          <a:p>
            <a:pPr marL="342900" indent="-342900" algn="just">
              <a:buAutoNum type="arabicParenBoth"/>
            </a:pPr>
            <a:r>
              <a:rPr lang="it-IT" dirty="0" smtClean="0">
                <a:sym typeface="Symbol"/>
              </a:rPr>
              <a:t>se il campo attivo è un Valore calcolato apre la finestra di dialogo </a:t>
            </a:r>
            <a:r>
              <a:rPr lang="it-IT" b="1" dirty="0" smtClean="0">
                <a:sym typeface="Symbol"/>
              </a:rPr>
              <a:t>Impostazioni campo valore</a:t>
            </a:r>
            <a:r>
              <a:rPr lang="it-IT" dirty="0" smtClean="0">
                <a:sym typeface="Symbol"/>
              </a:rPr>
              <a:t> che consente di modificare la funzione di riepilogo/calcolo personalizzato e relativo formato del campo valore selezionato;</a:t>
            </a:r>
          </a:p>
          <a:p>
            <a:pPr marL="342900" indent="-342900" algn="just">
              <a:buAutoNum type="arabicParenBoth"/>
            </a:pPr>
            <a:r>
              <a:rPr lang="it-IT" dirty="0" smtClean="0">
                <a:sym typeface="Symbol"/>
              </a:rPr>
              <a:t>se il campo è attivo è un’Etichetta di riga o di colonna apre la finestra di dialogo </a:t>
            </a:r>
            <a:r>
              <a:rPr lang="it-IT" b="1" dirty="0" smtClean="0">
                <a:sym typeface="Symbol"/>
              </a:rPr>
              <a:t>Impostazioni campo</a:t>
            </a:r>
            <a:r>
              <a:rPr lang="it-IT" dirty="0" smtClean="0">
                <a:sym typeface="Symbol"/>
              </a:rPr>
              <a:t> che consente di modificare le impostazioni visualizzazione, stampa e gestione subtotali/filtri del campo selezionato</a:t>
            </a:r>
          </a:p>
          <a:p>
            <a:pPr algn="just"/>
            <a:r>
              <a:rPr lang="it-IT" b="1" dirty="0" smtClean="0">
                <a:sym typeface="Symbol"/>
              </a:rPr>
              <a:t>Espandi intero campo</a:t>
            </a:r>
            <a:r>
              <a:rPr lang="it-IT" dirty="0" smtClean="0">
                <a:sym typeface="Symbol"/>
              </a:rPr>
              <a:t>/</a:t>
            </a:r>
            <a:r>
              <a:rPr lang="it-IT" b="1" dirty="0" smtClean="0">
                <a:sym typeface="Symbol"/>
              </a:rPr>
              <a:t>Comprimi intero campo</a:t>
            </a:r>
            <a:r>
              <a:rPr lang="it-IT" dirty="0" smtClean="0">
                <a:sym typeface="Symbol"/>
              </a:rPr>
              <a:t>: sono selezionabili solo se si è posizionati su un’Etichetta di riga o di colonna e consentono di espandere/contrarre la struttura.</a:t>
            </a:r>
            <a:endParaRPr lang="it-IT" b="1" dirty="0"/>
          </a:p>
        </p:txBody>
      </p:sp>
      <p:pic>
        <p:nvPicPr>
          <p:cNvPr id="3075" name="Picture 3"/>
          <p:cNvPicPr>
            <a:picLocks noChangeAspect="1" noChangeArrowheads="1"/>
          </p:cNvPicPr>
          <p:nvPr/>
        </p:nvPicPr>
        <p:blipFill>
          <a:blip r:embed="rId2" cstate="print"/>
          <a:srcRect/>
          <a:stretch>
            <a:fillRect/>
          </a:stretch>
        </p:blipFill>
        <p:spPr bwMode="auto">
          <a:xfrm>
            <a:off x="6869776" y="515413"/>
            <a:ext cx="1872000" cy="1564874"/>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cstate="print"/>
          <a:srcRect/>
          <a:stretch>
            <a:fillRect/>
          </a:stretch>
        </p:blipFill>
        <p:spPr bwMode="auto">
          <a:xfrm>
            <a:off x="6869776" y="2158487"/>
            <a:ext cx="1872000" cy="1616914"/>
          </a:xfrm>
          <a:prstGeom prst="rect">
            <a:avLst/>
          </a:prstGeom>
          <a:noFill/>
          <a:ln w="9525">
            <a:noFill/>
            <a:miter lim="800000"/>
            <a:headEnd/>
            <a:tailEnd/>
          </a:ln>
          <a:effectLst/>
        </p:spPr>
      </p:pic>
      <p:sp>
        <p:nvSpPr>
          <p:cNvPr id="14" name="CasellaDiTesto 13"/>
          <p:cNvSpPr txBox="1"/>
          <p:nvPr/>
        </p:nvSpPr>
        <p:spPr>
          <a:xfrm>
            <a:off x="8678808" y="515413"/>
            <a:ext cx="442750" cy="369332"/>
          </a:xfrm>
          <a:prstGeom prst="rect">
            <a:avLst/>
          </a:prstGeom>
          <a:noFill/>
        </p:spPr>
        <p:txBody>
          <a:bodyPr wrap="none" rtlCol="0">
            <a:spAutoFit/>
          </a:bodyPr>
          <a:lstStyle/>
          <a:p>
            <a:r>
              <a:rPr lang="it-IT" dirty="0" smtClean="0"/>
              <a:t>(</a:t>
            </a:r>
            <a:r>
              <a:rPr lang="it-IT" b="1" dirty="0" smtClean="0"/>
              <a:t>1</a:t>
            </a:r>
            <a:r>
              <a:rPr lang="it-IT" dirty="0" smtClean="0"/>
              <a:t>)</a:t>
            </a:r>
            <a:endParaRPr lang="it-IT" dirty="0"/>
          </a:p>
        </p:txBody>
      </p:sp>
      <p:sp>
        <p:nvSpPr>
          <p:cNvPr id="15" name="CasellaDiTesto 14"/>
          <p:cNvSpPr txBox="1"/>
          <p:nvPr/>
        </p:nvSpPr>
        <p:spPr>
          <a:xfrm>
            <a:off x="8678808" y="2158487"/>
            <a:ext cx="458780" cy="369332"/>
          </a:xfrm>
          <a:prstGeom prst="rect">
            <a:avLst/>
          </a:prstGeom>
          <a:noFill/>
        </p:spPr>
        <p:txBody>
          <a:bodyPr wrap="none" rtlCol="0">
            <a:spAutoFit/>
          </a:bodyPr>
          <a:lstStyle/>
          <a:p>
            <a:r>
              <a:rPr lang="it-IT" dirty="0" smtClean="0"/>
              <a:t>(</a:t>
            </a:r>
            <a:r>
              <a:rPr lang="it-IT" b="1" dirty="0" smtClean="0"/>
              <a:t>2</a:t>
            </a:r>
            <a:r>
              <a:rPr lang="it-IT" dirty="0" smtClean="0"/>
              <a:t>)</a:t>
            </a:r>
            <a:endParaRPr lang="it-IT" dirty="0"/>
          </a:p>
        </p:txBody>
      </p:sp>
      <p:sp>
        <p:nvSpPr>
          <p:cNvPr id="12" name="CasellaDiTesto 11"/>
          <p:cNvSpPr txBox="1"/>
          <p:nvPr/>
        </p:nvSpPr>
        <p:spPr>
          <a:xfrm>
            <a:off x="0" y="3860800"/>
            <a:ext cx="9144000" cy="923330"/>
          </a:xfrm>
          <a:prstGeom prst="rect">
            <a:avLst/>
          </a:prstGeom>
          <a:noFill/>
        </p:spPr>
        <p:txBody>
          <a:bodyPr wrap="square" rtlCol="0">
            <a:spAutoFit/>
          </a:bodyPr>
          <a:lstStyle/>
          <a:p>
            <a:r>
              <a:rPr lang="it-IT" i="1" u="sng" dirty="0" smtClean="0"/>
              <a:t>scheda</a:t>
            </a:r>
            <a:r>
              <a:rPr lang="it-IT" u="sng" dirty="0" smtClean="0"/>
              <a:t> </a:t>
            </a:r>
            <a:r>
              <a:rPr lang="it-IT" b="1" u="sng" dirty="0" smtClean="0"/>
              <a:t>Opzioni</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Raggruppa</a:t>
            </a:r>
          </a:p>
          <a:p>
            <a:pPr algn="just"/>
            <a:r>
              <a:rPr lang="it-IT" b="1" dirty="0" smtClean="0">
                <a:sym typeface="Symbol"/>
              </a:rPr>
              <a:t>Gruppo da selezione</a:t>
            </a:r>
            <a:r>
              <a:rPr lang="it-IT" dirty="0" smtClean="0">
                <a:sym typeface="Symbol"/>
              </a:rPr>
              <a:t>/</a:t>
            </a:r>
            <a:r>
              <a:rPr lang="it-IT" b="1" dirty="0" smtClean="0">
                <a:sym typeface="Symbol"/>
              </a:rPr>
              <a:t>Separa</a:t>
            </a:r>
            <a:r>
              <a:rPr lang="it-IT" dirty="0" smtClean="0">
                <a:sym typeface="Symbol"/>
              </a:rPr>
              <a:t>: sono selezionabili solo se si è posizionati su un’Etichetta di riga o di colonna e consentono di raggruppare/separare campi.</a:t>
            </a:r>
          </a:p>
        </p:txBody>
      </p:sp>
      <p:sp>
        <p:nvSpPr>
          <p:cNvPr id="13" name="CasellaDiTesto 12"/>
          <p:cNvSpPr txBox="1"/>
          <p:nvPr/>
        </p:nvSpPr>
        <p:spPr>
          <a:xfrm>
            <a:off x="0" y="4820355"/>
            <a:ext cx="7168444" cy="2031325"/>
          </a:xfrm>
          <a:prstGeom prst="rect">
            <a:avLst/>
          </a:prstGeom>
          <a:noFill/>
        </p:spPr>
        <p:txBody>
          <a:bodyPr wrap="square" rtlCol="0">
            <a:spAutoFit/>
          </a:bodyPr>
          <a:lstStyle/>
          <a:p>
            <a:pPr algn="just"/>
            <a:r>
              <a:rPr lang="it-IT" i="1" u="sng" dirty="0" smtClean="0"/>
              <a:t>scheda</a:t>
            </a:r>
            <a:r>
              <a:rPr lang="it-IT" u="sng" dirty="0" smtClean="0"/>
              <a:t> </a:t>
            </a:r>
            <a:r>
              <a:rPr lang="it-IT" b="1" u="sng" dirty="0" smtClean="0"/>
              <a:t>Opzioni</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Ordina</a:t>
            </a:r>
          </a:p>
          <a:p>
            <a:pPr algn="just"/>
            <a:r>
              <a:rPr lang="it-IT" b="1" dirty="0" smtClean="0">
                <a:sym typeface="Symbol"/>
              </a:rPr>
              <a:t>AZ</a:t>
            </a:r>
            <a:r>
              <a:rPr lang="it-IT" dirty="0" smtClean="0">
                <a:sym typeface="Symbol"/>
              </a:rPr>
              <a:t>: ordina la selezione dal più piccolo al più grande</a:t>
            </a:r>
          </a:p>
          <a:p>
            <a:pPr algn="just"/>
            <a:r>
              <a:rPr lang="it-IT" b="1" dirty="0" smtClean="0">
                <a:sym typeface="Symbol"/>
              </a:rPr>
              <a:t>ZA</a:t>
            </a:r>
            <a:r>
              <a:rPr lang="it-IT" dirty="0" smtClean="0">
                <a:sym typeface="Symbol"/>
              </a:rPr>
              <a:t>: ordina la selezione dal più grande al più piccolo</a:t>
            </a:r>
          </a:p>
          <a:p>
            <a:pPr algn="just"/>
            <a:r>
              <a:rPr lang="it-IT" b="1" dirty="0" smtClean="0">
                <a:sym typeface="Symbol"/>
              </a:rPr>
              <a:t>Ordina</a:t>
            </a:r>
            <a:r>
              <a:rPr lang="it-IT" dirty="0" smtClean="0">
                <a:sym typeface="Symbol"/>
              </a:rPr>
              <a:t>: (</a:t>
            </a:r>
            <a:r>
              <a:rPr lang="it-IT" b="1" dirty="0" smtClean="0">
                <a:sym typeface="Symbol"/>
              </a:rPr>
              <a:t>1</a:t>
            </a:r>
            <a:r>
              <a:rPr lang="it-IT" dirty="0" smtClean="0">
                <a:sym typeface="Symbol"/>
              </a:rPr>
              <a:t>) se si è posizionati su un Valore apre la finestra di dialogo </a:t>
            </a:r>
            <a:r>
              <a:rPr lang="it-IT" b="1" dirty="0" smtClean="0">
                <a:sym typeface="Symbol"/>
              </a:rPr>
              <a:t>Ordina per valore</a:t>
            </a:r>
            <a:r>
              <a:rPr lang="it-IT" dirty="0" smtClean="0">
                <a:sym typeface="Symbol"/>
              </a:rPr>
              <a:t>; (</a:t>
            </a:r>
            <a:r>
              <a:rPr lang="it-IT" b="1" dirty="0" smtClean="0">
                <a:sym typeface="Symbol"/>
              </a:rPr>
              <a:t>2</a:t>
            </a:r>
            <a:r>
              <a:rPr lang="it-IT" dirty="0" smtClean="0">
                <a:sym typeface="Symbol"/>
              </a:rPr>
              <a:t>) se si è posizionati su un’Etichetta di riga o di colonna apre la finestra di dialogo </a:t>
            </a:r>
            <a:r>
              <a:rPr lang="it-IT" b="1" dirty="0" smtClean="0">
                <a:sym typeface="Symbol"/>
              </a:rPr>
              <a:t>Ordina </a:t>
            </a:r>
            <a:r>
              <a:rPr lang="it-IT" i="1" dirty="0" smtClean="0">
                <a:sym typeface="Symbol"/>
              </a:rPr>
              <a:t>(nome etichetta</a:t>
            </a:r>
            <a:r>
              <a:rPr lang="it-IT" dirty="0" smtClean="0">
                <a:sym typeface="Symbol"/>
              </a:rPr>
              <a:t>)che consente di ordinare i dati in base a più criteri contemporaneamente.</a:t>
            </a:r>
          </a:p>
        </p:txBody>
      </p:sp>
      <p:pic>
        <p:nvPicPr>
          <p:cNvPr id="16" name="Picture 3"/>
          <p:cNvPicPr>
            <a:picLocks noChangeAspect="1" noChangeArrowheads="1"/>
          </p:cNvPicPr>
          <p:nvPr/>
        </p:nvPicPr>
        <p:blipFill>
          <a:blip r:embed="rId4" cstate="print"/>
          <a:srcRect/>
          <a:stretch>
            <a:fillRect/>
          </a:stretch>
        </p:blipFill>
        <p:spPr bwMode="auto">
          <a:xfrm>
            <a:off x="7422928" y="4551974"/>
            <a:ext cx="1318848" cy="965803"/>
          </a:xfrm>
          <a:prstGeom prst="rect">
            <a:avLst/>
          </a:prstGeom>
          <a:noFill/>
          <a:ln w="9525">
            <a:noFill/>
            <a:miter lim="800000"/>
            <a:headEnd/>
            <a:tailEnd/>
          </a:ln>
          <a:effectLst/>
        </p:spPr>
      </p:pic>
      <p:pic>
        <p:nvPicPr>
          <p:cNvPr id="17" name="Picture 5"/>
          <p:cNvPicPr>
            <a:picLocks noChangeAspect="1" noChangeArrowheads="1"/>
          </p:cNvPicPr>
          <p:nvPr/>
        </p:nvPicPr>
        <p:blipFill>
          <a:blip r:embed="rId5" cstate="print"/>
          <a:srcRect/>
          <a:stretch>
            <a:fillRect/>
          </a:stretch>
        </p:blipFill>
        <p:spPr bwMode="auto">
          <a:xfrm>
            <a:off x="7422928" y="5566186"/>
            <a:ext cx="1318848" cy="1269236"/>
          </a:xfrm>
          <a:prstGeom prst="rect">
            <a:avLst/>
          </a:prstGeom>
          <a:noFill/>
          <a:ln w="9525">
            <a:noFill/>
            <a:miter lim="800000"/>
            <a:headEnd/>
            <a:tailEnd/>
          </a:ln>
          <a:effectLst/>
        </p:spPr>
      </p:pic>
      <p:sp>
        <p:nvSpPr>
          <p:cNvPr id="18" name="CasellaDiTesto 17"/>
          <p:cNvSpPr txBox="1"/>
          <p:nvPr/>
        </p:nvSpPr>
        <p:spPr>
          <a:xfrm>
            <a:off x="8678808" y="4551974"/>
            <a:ext cx="442750" cy="369332"/>
          </a:xfrm>
          <a:prstGeom prst="rect">
            <a:avLst/>
          </a:prstGeom>
          <a:noFill/>
        </p:spPr>
        <p:txBody>
          <a:bodyPr wrap="none" rtlCol="0">
            <a:spAutoFit/>
          </a:bodyPr>
          <a:lstStyle/>
          <a:p>
            <a:r>
              <a:rPr lang="it-IT" dirty="0" smtClean="0"/>
              <a:t>(</a:t>
            </a:r>
            <a:r>
              <a:rPr lang="it-IT" b="1" dirty="0" smtClean="0"/>
              <a:t>1</a:t>
            </a:r>
            <a:r>
              <a:rPr lang="it-IT" dirty="0" smtClean="0"/>
              <a:t>)</a:t>
            </a:r>
            <a:endParaRPr lang="it-IT" dirty="0"/>
          </a:p>
        </p:txBody>
      </p:sp>
      <p:sp>
        <p:nvSpPr>
          <p:cNvPr id="19" name="CasellaDiTesto 18"/>
          <p:cNvSpPr txBox="1"/>
          <p:nvPr/>
        </p:nvSpPr>
        <p:spPr>
          <a:xfrm>
            <a:off x="8678808" y="5566186"/>
            <a:ext cx="458780" cy="369332"/>
          </a:xfrm>
          <a:prstGeom prst="rect">
            <a:avLst/>
          </a:prstGeom>
          <a:noFill/>
        </p:spPr>
        <p:txBody>
          <a:bodyPr wrap="none" rtlCol="0">
            <a:spAutoFit/>
          </a:bodyPr>
          <a:lstStyle/>
          <a:p>
            <a:r>
              <a:rPr lang="it-IT" dirty="0" smtClean="0"/>
              <a:t>(</a:t>
            </a:r>
            <a:r>
              <a:rPr lang="it-IT" b="1" dirty="0" smtClean="0"/>
              <a:t>2</a:t>
            </a:r>
            <a:r>
              <a:rPr lang="it-IT" dirty="0" smtClean="0"/>
              <a:t>)</a:t>
            </a:r>
            <a:endParaRPr lang="it-IT"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0" y="0"/>
            <a:ext cx="9144000" cy="1200329"/>
          </a:xfrm>
          <a:prstGeom prst="rect">
            <a:avLst/>
          </a:prstGeom>
          <a:noFill/>
        </p:spPr>
        <p:txBody>
          <a:bodyPr wrap="square" rtlCol="0">
            <a:spAutoFit/>
          </a:bodyPr>
          <a:lstStyle/>
          <a:p>
            <a:pPr algn="just"/>
            <a:r>
              <a:rPr lang="it-IT" i="1" u="sng" dirty="0" smtClean="0"/>
              <a:t>scheda</a:t>
            </a:r>
            <a:r>
              <a:rPr lang="it-IT" u="sng" dirty="0" smtClean="0"/>
              <a:t> </a:t>
            </a:r>
            <a:r>
              <a:rPr lang="it-IT" b="1" u="sng" dirty="0" smtClean="0"/>
              <a:t>Opzioni</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Dati</a:t>
            </a:r>
          </a:p>
          <a:p>
            <a:pPr algn="just"/>
            <a:r>
              <a:rPr lang="it-IT" b="1" dirty="0" smtClean="0">
                <a:sym typeface="Symbol"/>
              </a:rPr>
              <a:t>Aggiorna</a:t>
            </a:r>
            <a:r>
              <a:rPr lang="it-IT" dirty="0" smtClean="0">
                <a:sym typeface="Symbol"/>
              </a:rPr>
              <a:t>: consente di aggiornare le informazioni provenienti da un’origine dati</a:t>
            </a:r>
          </a:p>
          <a:p>
            <a:pPr algn="just"/>
            <a:r>
              <a:rPr lang="it-IT" b="1" dirty="0" smtClean="0">
                <a:sym typeface="Symbol"/>
              </a:rPr>
              <a:t>Cambia origine dati</a:t>
            </a:r>
            <a:r>
              <a:rPr lang="it-IT" dirty="0" smtClean="0">
                <a:sym typeface="Symbol"/>
              </a:rPr>
              <a:t>: apre la finestra di dialogo </a:t>
            </a:r>
            <a:r>
              <a:rPr lang="it-IT" b="1" dirty="0" smtClean="0">
                <a:sym typeface="Symbol"/>
              </a:rPr>
              <a:t>Cambia origine dati tabella pivot </a:t>
            </a:r>
            <a:r>
              <a:rPr lang="it-IT" dirty="0" smtClean="0">
                <a:sym typeface="Symbol"/>
              </a:rPr>
              <a:t>(uguale alla prima parte della finestra </a:t>
            </a:r>
            <a:r>
              <a:rPr lang="it-IT" b="1" dirty="0" smtClean="0">
                <a:sym typeface="Symbol"/>
              </a:rPr>
              <a:t>Crea tabella pivot</a:t>
            </a:r>
            <a:r>
              <a:rPr lang="it-IT" dirty="0" smtClean="0">
                <a:sym typeface="Symbol"/>
              </a:rPr>
              <a:t>) che consente di modificare l’origine dei dati.</a:t>
            </a:r>
          </a:p>
        </p:txBody>
      </p:sp>
      <p:sp>
        <p:nvSpPr>
          <p:cNvPr id="14" name="CasellaDiTesto 13"/>
          <p:cNvSpPr txBox="1"/>
          <p:nvPr/>
        </p:nvSpPr>
        <p:spPr>
          <a:xfrm>
            <a:off x="-1" y="1253066"/>
            <a:ext cx="9144001" cy="1754326"/>
          </a:xfrm>
          <a:prstGeom prst="rect">
            <a:avLst/>
          </a:prstGeom>
          <a:noFill/>
        </p:spPr>
        <p:txBody>
          <a:bodyPr wrap="square" rtlCol="0">
            <a:spAutoFit/>
          </a:bodyPr>
          <a:lstStyle/>
          <a:p>
            <a:pPr algn="just"/>
            <a:r>
              <a:rPr lang="it-IT" i="1" u="sng" dirty="0" smtClean="0"/>
              <a:t>scheda</a:t>
            </a:r>
            <a:r>
              <a:rPr lang="it-IT" u="sng" dirty="0" smtClean="0"/>
              <a:t> </a:t>
            </a:r>
            <a:r>
              <a:rPr lang="it-IT" b="1" u="sng" dirty="0" smtClean="0"/>
              <a:t>Opzioni</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Azioni</a:t>
            </a:r>
          </a:p>
          <a:p>
            <a:pPr algn="just"/>
            <a:r>
              <a:rPr lang="it-IT" b="1" dirty="0" smtClean="0">
                <a:sym typeface="Symbol"/>
              </a:rPr>
              <a:t>Cancella</a:t>
            </a:r>
            <a:r>
              <a:rPr lang="it-IT" dirty="0" smtClean="0">
                <a:sym typeface="Symbol"/>
              </a:rPr>
              <a:t>  </a:t>
            </a:r>
            <a:r>
              <a:rPr lang="it-IT" b="1" dirty="0" smtClean="0">
                <a:sym typeface="Symbol"/>
              </a:rPr>
              <a:t>Cancella tutto</a:t>
            </a:r>
            <a:r>
              <a:rPr lang="it-IT" dirty="0" smtClean="0">
                <a:sym typeface="Symbol"/>
              </a:rPr>
              <a:t>: Rimuove tutti i campi dall’area layout che rimane vuota come all’inizio della creazione della tabella</a:t>
            </a:r>
          </a:p>
          <a:p>
            <a:pPr algn="just"/>
            <a:r>
              <a:rPr lang="it-IT" b="1" dirty="0" smtClean="0">
                <a:sym typeface="Symbol"/>
              </a:rPr>
              <a:t>Cancella</a:t>
            </a:r>
            <a:r>
              <a:rPr lang="it-IT" dirty="0" smtClean="0">
                <a:sym typeface="Symbol"/>
              </a:rPr>
              <a:t>  </a:t>
            </a:r>
            <a:r>
              <a:rPr lang="it-IT" b="1" dirty="0" smtClean="0">
                <a:sym typeface="Symbol"/>
              </a:rPr>
              <a:t>Cancella filtri</a:t>
            </a:r>
            <a:r>
              <a:rPr lang="it-IT" dirty="0" smtClean="0">
                <a:sym typeface="Symbol"/>
              </a:rPr>
              <a:t>: permette di “eliminare” tutti i filtri impostati nel rapporto di tabella pivot, impostando per tutti il valore </a:t>
            </a:r>
            <a:r>
              <a:rPr lang="it-IT" i="1" dirty="0" smtClean="0">
                <a:sym typeface="Symbol"/>
              </a:rPr>
              <a:t>(Tutto)</a:t>
            </a:r>
          </a:p>
          <a:p>
            <a:pPr algn="just"/>
            <a:endParaRPr lang="it-IT" dirty="0" smtClean="0">
              <a:sym typeface="Symbol"/>
            </a:endParaRPr>
          </a:p>
        </p:txBody>
      </p:sp>
      <p:sp>
        <p:nvSpPr>
          <p:cNvPr id="13" name="CasellaDiTesto 12"/>
          <p:cNvSpPr txBox="1"/>
          <p:nvPr/>
        </p:nvSpPr>
        <p:spPr>
          <a:xfrm>
            <a:off x="0" y="2652888"/>
            <a:ext cx="9144000" cy="923330"/>
          </a:xfrm>
          <a:prstGeom prst="rect">
            <a:avLst/>
          </a:prstGeom>
          <a:noFill/>
        </p:spPr>
        <p:txBody>
          <a:bodyPr wrap="square" rtlCol="0">
            <a:spAutoFit/>
          </a:bodyPr>
          <a:lstStyle/>
          <a:p>
            <a:pPr algn="just"/>
            <a:r>
              <a:rPr lang="it-IT" b="1" dirty="0" smtClean="0">
                <a:sym typeface="Symbol"/>
              </a:rPr>
              <a:t>Seleziona</a:t>
            </a:r>
            <a:r>
              <a:rPr lang="it-IT" dirty="0" smtClean="0">
                <a:sym typeface="Symbol"/>
              </a:rPr>
              <a:t>  </a:t>
            </a:r>
            <a:r>
              <a:rPr lang="it-IT" b="1" dirty="0" smtClean="0">
                <a:sym typeface="Symbol"/>
              </a:rPr>
              <a:t>Intera tabella pivot</a:t>
            </a:r>
            <a:r>
              <a:rPr lang="it-IT" dirty="0" smtClean="0">
                <a:sym typeface="Symbol"/>
              </a:rPr>
              <a:t>: seleziona l’intera area di layout della tabella</a:t>
            </a:r>
            <a:endParaRPr lang="it-IT" b="1" dirty="0" smtClean="0">
              <a:sym typeface="Symbol"/>
            </a:endParaRPr>
          </a:p>
          <a:p>
            <a:pPr algn="just"/>
            <a:r>
              <a:rPr lang="it-IT" b="1" dirty="0" smtClean="0">
                <a:sym typeface="Symbol"/>
              </a:rPr>
              <a:t>Seleziona</a:t>
            </a:r>
            <a:r>
              <a:rPr lang="it-IT" dirty="0" smtClean="0">
                <a:sym typeface="Symbol"/>
              </a:rPr>
              <a:t>  </a:t>
            </a:r>
            <a:r>
              <a:rPr lang="it-IT" b="1" dirty="0" smtClean="0">
                <a:sym typeface="Symbol"/>
              </a:rPr>
              <a:t>Etichette e valori</a:t>
            </a:r>
            <a:r>
              <a:rPr lang="it-IT" dirty="0" smtClean="0">
                <a:sym typeface="Symbol"/>
              </a:rPr>
              <a:t>/</a:t>
            </a:r>
            <a:r>
              <a:rPr lang="it-IT" b="1" dirty="0" err="1" smtClean="0">
                <a:sym typeface="Symbol"/>
              </a:rPr>
              <a:t>Valori</a:t>
            </a:r>
            <a:r>
              <a:rPr lang="it-IT" dirty="0" smtClean="0">
                <a:sym typeface="Symbol"/>
              </a:rPr>
              <a:t>/</a:t>
            </a:r>
            <a:r>
              <a:rPr lang="it-IT" b="1" dirty="0" smtClean="0">
                <a:sym typeface="Symbol"/>
              </a:rPr>
              <a:t>Etichette</a:t>
            </a:r>
            <a:r>
              <a:rPr lang="it-IT" dirty="0" smtClean="0">
                <a:sym typeface="Symbol"/>
              </a:rPr>
              <a:t>: attivi solo dopo aver selezionato l’</a:t>
            </a:r>
            <a:r>
              <a:rPr lang="it-IT" b="1" dirty="0" smtClean="0">
                <a:sym typeface="Symbol"/>
              </a:rPr>
              <a:t>Intera tabella pivot</a:t>
            </a:r>
            <a:r>
              <a:rPr lang="it-IT" dirty="0" smtClean="0">
                <a:sym typeface="Symbol"/>
              </a:rPr>
              <a:t>, consentono di selezionare rispettivamente etichette e valori , solo valori, solo etichette</a:t>
            </a:r>
          </a:p>
        </p:txBody>
      </p:sp>
      <p:grpSp>
        <p:nvGrpSpPr>
          <p:cNvPr id="15" name="Gruppo 14"/>
          <p:cNvGrpSpPr/>
          <p:nvPr/>
        </p:nvGrpSpPr>
        <p:grpSpPr>
          <a:xfrm>
            <a:off x="7359053" y="3670659"/>
            <a:ext cx="1784947" cy="1256074"/>
            <a:chOff x="4841631" y="2860430"/>
            <a:chExt cx="3481754" cy="2450124"/>
          </a:xfrm>
        </p:grpSpPr>
        <p:pic>
          <p:nvPicPr>
            <p:cNvPr id="16" name="Picture 5"/>
            <p:cNvPicPr>
              <a:picLocks noChangeAspect="1" noChangeArrowheads="1"/>
            </p:cNvPicPr>
            <p:nvPr/>
          </p:nvPicPr>
          <p:blipFill>
            <a:blip r:embed="rId2" cstate="print"/>
            <a:srcRect l="-171" t="17932" r="74786" b="53487"/>
            <a:stretch>
              <a:fillRect/>
            </a:stretch>
          </p:blipFill>
          <p:spPr bwMode="auto">
            <a:xfrm>
              <a:off x="4841631" y="2860430"/>
              <a:ext cx="3481754" cy="2450124"/>
            </a:xfrm>
            <a:prstGeom prst="rect">
              <a:avLst/>
            </a:prstGeom>
            <a:noFill/>
            <a:ln w="9525">
              <a:noFill/>
              <a:miter lim="800000"/>
              <a:headEnd/>
              <a:tailEnd/>
            </a:ln>
            <a:effectLst/>
          </p:spPr>
        </p:pic>
        <p:sp>
          <p:nvSpPr>
            <p:cNvPr id="17" name="Freccia in giù 16"/>
            <p:cNvSpPr/>
            <p:nvPr/>
          </p:nvSpPr>
          <p:spPr>
            <a:xfrm>
              <a:off x="7100712" y="3510844"/>
              <a:ext cx="104397" cy="210763"/>
            </a:xfrm>
            <a:prstGeom prst="downArrow">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8" name="CasellaDiTesto 17"/>
          <p:cNvSpPr txBox="1"/>
          <p:nvPr/>
        </p:nvSpPr>
        <p:spPr>
          <a:xfrm>
            <a:off x="0" y="3482617"/>
            <a:ext cx="7326489" cy="1477328"/>
          </a:xfrm>
          <a:prstGeom prst="rect">
            <a:avLst/>
          </a:prstGeom>
          <a:noFill/>
        </p:spPr>
        <p:txBody>
          <a:bodyPr wrap="square" rtlCol="0">
            <a:spAutoFit/>
          </a:bodyPr>
          <a:lstStyle/>
          <a:p>
            <a:pPr algn="just"/>
            <a:r>
              <a:rPr lang="it-IT" b="1" dirty="0" smtClean="0">
                <a:sym typeface="Symbol"/>
              </a:rPr>
              <a:t>Seleziona</a:t>
            </a:r>
            <a:r>
              <a:rPr lang="it-IT" dirty="0" smtClean="0">
                <a:sym typeface="Symbol"/>
              </a:rPr>
              <a:t>  </a:t>
            </a:r>
            <a:r>
              <a:rPr lang="it-IT" b="1" dirty="0" smtClean="0">
                <a:sym typeface="Symbol"/>
              </a:rPr>
              <a:t>Attiva selezione</a:t>
            </a:r>
            <a:r>
              <a:rPr lang="it-IT" dirty="0" smtClean="0">
                <a:sym typeface="Symbol"/>
              </a:rPr>
              <a:t>: selezionando questa opzione si passa in modalità selezione aree di dati. In questa modalità quando il puntatore del mouse si posiziona sul lato superiore o destro di campi ed etichette cambia forma (diventa rispettivamente </a:t>
            </a:r>
            <a:r>
              <a:rPr lang="it-IT" dirty="0" smtClean="0">
                <a:sym typeface="Wingdings 3"/>
              </a:rPr>
              <a:t> </a:t>
            </a:r>
            <a:r>
              <a:rPr lang="it-IT" dirty="0" smtClean="0">
                <a:sym typeface="Symbol"/>
              </a:rPr>
              <a:t>) e consente la selezione multipla di diversi elementi.</a:t>
            </a:r>
          </a:p>
        </p:txBody>
      </p:sp>
      <p:sp>
        <p:nvSpPr>
          <p:cNvPr id="19" name="CasellaDiTesto 18"/>
          <p:cNvSpPr txBox="1"/>
          <p:nvPr/>
        </p:nvSpPr>
        <p:spPr>
          <a:xfrm>
            <a:off x="0" y="4876796"/>
            <a:ext cx="9143999" cy="646331"/>
          </a:xfrm>
          <a:prstGeom prst="rect">
            <a:avLst/>
          </a:prstGeom>
          <a:noFill/>
        </p:spPr>
        <p:txBody>
          <a:bodyPr wrap="square" rtlCol="0">
            <a:spAutoFit/>
          </a:bodyPr>
          <a:lstStyle/>
          <a:p>
            <a:r>
              <a:rPr lang="it-IT" b="1" dirty="0" smtClean="0">
                <a:sym typeface="Symbol"/>
              </a:rPr>
              <a:t>Sposta tabella pivot</a:t>
            </a:r>
            <a:r>
              <a:rPr lang="it-IT" dirty="0" smtClean="0">
                <a:sym typeface="Symbol"/>
              </a:rPr>
              <a:t>: apre la finestra di dialogo </a:t>
            </a:r>
            <a:r>
              <a:rPr lang="it-IT" b="1" dirty="0" smtClean="0">
                <a:sym typeface="Symbol"/>
              </a:rPr>
              <a:t>Sposta tabella pivot </a:t>
            </a:r>
            <a:r>
              <a:rPr lang="it-IT" dirty="0" smtClean="0">
                <a:sym typeface="Symbol"/>
              </a:rPr>
              <a:t>(uguale alla seconda parte della finestra </a:t>
            </a:r>
            <a:r>
              <a:rPr lang="it-IT" b="1" dirty="0" smtClean="0">
                <a:sym typeface="Symbol"/>
              </a:rPr>
              <a:t>Crea tabella pivot</a:t>
            </a:r>
            <a:r>
              <a:rPr lang="it-IT" dirty="0" smtClean="0">
                <a:sym typeface="Symbol"/>
              </a:rPr>
              <a:t>) che consente di cambiare collocazione alla tabella.</a:t>
            </a:r>
            <a:endParaRPr lang="it-IT"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0"/>
            <a:ext cx="9144000" cy="923330"/>
          </a:xfrm>
          <a:prstGeom prst="rect">
            <a:avLst/>
          </a:prstGeom>
          <a:noFill/>
        </p:spPr>
        <p:txBody>
          <a:bodyPr wrap="square" rtlCol="0">
            <a:spAutoFit/>
          </a:bodyPr>
          <a:lstStyle/>
          <a:p>
            <a:pPr algn="just"/>
            <a:r>
              <a:rPr lang="it-IT" i="1" u="sng" dirty="0" smtClean="0"/>
              <a:t>scheda</a:t>
            </a:r>
            <a:r>
              <a:rPr lang="it-IT" u="sng" dirty="0" smtClean="0"/>
              <a:t> </a:t>
            </a:r>
            <a:r>
              <a:rPr lang="it-IT" b="1" u="sng" dirty="0" smtClean="0"/>
              <a:t>Opzioni</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Strumenti</a:t>
            </a:r>
          </a:p>
          <a:p>
            <a:pPr algn="just"/>
            <a:r>
              <a:rPr lang="it-IT" b="1" dirty="0" smtClean="0">
                <a:sym typeface="Symbol"/>
              </a:rPr>
              <a:t>Grafico pivot</a:t>
            </a:r>
            <a:r>
              <a:rPr lang="it-IT" dirty="0" smtClean="0">
                <a:sym typeface="Symbol"/>
              </a:rPr>
              <a:t>: inserisce una grafico pivot in base ai dati della tabella pivot; apre la finestra di dialogo </a:t>
            </a:r>
            <a:r>
              <a:rPr lang="it-IT" b="1" dirty="0" smtClean="0">
                <a:sym typeface="Symbol"/>
              </a:rPr>
              <a:t>Inserisci grafico</a:t>
            </a:r>
            <a:r>
              <a:rPr lang="it-IT" dirty="0" smtClean="0">
                <a:sym typeface="Symbol"/>
              </a:rPr>
              <a:t> che permette di scegliere il tipo di grafico.</a:t>
            </a:r>
          </a:p>
        </p:txBody>
      </p:sp>
      <p:sp>
        <p:nvSpPr>
          <p:cNvPr id="13" name="CasellaDiTesto 12"/>
          <p:cNvSpPr txBox="1"/>
          <p:nvPr/>
        </p:nvSpPr>
        <p:spPr>
          <a:xfrm>
            <a:off x="0" y="920047"/>
            <a:ext cx="6536267" cy="2308324"/>
          </a:xfrm>
          <a:prstGeom prst="rect">
            <a:avLst/>
          </a:prstGeom>
          <a:noFill/>
        </p:spPr>
        <p:txBody>
          <a:bodyPr wrap="square" rtlCol="0">
            <a:spAutoFit/>
          </a:bodyPr>
          <a:lstStyle/>
          <a:p>
            <a:pPr algn="just"/>
            <a:r>
              <a:rPr lang="it-IT" b="1" dirty="0" smtClean="0">
                <a:sym typeface="Symbol"/>
              </a:rPr>
              <a:t>Formule</a:t>
            </a:r>
            <a:r>
              <a:rPr lang="it-IT" dirty="0" smtClean="0">
                <a:sym typeface="Symbol"/>
              </a:rPr>
              <a:t>  </a:t>
            </a:r>
            <a:r>
              <a:rPr lang="it-IT" b="1" dirty="0" smtClean="0">
                <a:sym typeface="Symbol"/>
              </a:rPr>
              <a:t>Campo </a:t>
            </a:r>
            <a:r>
              <a:rPr lang="it-IT" b="1" dirty="0" err="1" smtClean="0">
                <a:sym typeface="Symbol"/>
              </a:rPr>
              <a:t>calcolato…</a:t>
            </a:r>
            <a:r>
              <a:rPr lang="it-IT" dirty="0" smtClean="0">
                <a:sym typeface="Symbol"/>
              </a:rPr>
              <a:t>: apre la finestra di dialogo </a:t>
            </a:r>
            <a:r>
              <a:rPr lang="it-IT" b="1" dirty="0" smtClean="0">
                <a:sym typeface="Symbol"/>
              </a:rPr>
              <a:t>Inerisci campi calcolati</a:t>
            </a:r>
          </a:p>
          <a:p>
            <a:pPr marL="361950" algn="just"/>
            <a:r>
              <a:rPr lang="it-IT" i="1" dirty="0" smtClean="0">
                <a:sym typeface="Symbol"/>
              </a:rPr>
              <a:t>casella </a:t>
            </a:r>
            <a:r>
              <a:rPr lang="it-IT" b="1" dirty="0" smtClean="0">
                <a:sym typeface="Symbol"/>
              </a:rPr>
              <a:t>Nome</a:t>
            </a:r>
            <a:r>
              <a:rPr lang="it-IT" dirty="0" smtClean="0">
                <a:sym typeface="Symbol"/>
              </a:rPr>
              <a:t>: inserire il nome del campo</a:t>
            </a:r>
          </a:p>
          <a:p>
            <a:pPr marL="361950" algn="just"/>
            <a:r>
              <a:rPr lang="it-IT" i="1" dirty="0" smtClean="0">
                <a:sym typeface="Symbol"/>
              </a:rPr>
              <a:t>casella </a:t>
            </a:r>
            <a:r>
              <a:rPr lang="it-IT" b="1" dirty="0" smtClean="0">
                <a:sym typeface="Symbol"/>
              </a:rPr>
              <a:t>Formula</a:t>
            </a:r>
            <a:r>
              <a:rPr lang="it-IT" dirty="0" smtClean="0">
                <a:sym typeface="Symbol"/>
              </a:rPr>
              <a:t>: inserire la formula</a:t>
            </a:r>
          </a:p>
          <a:p>
            <a:pPr marL="722313" indent="-360363" algn="just"/>
            <a:r>
              <a:rPr lang="it-IT" i="1" dirty="0" smtClean="0">
                <a:sym typeface="Symbol"/>
              </a:rPr>
              <a:t>elenco </a:t>
            </a:r>
            <a:r>
              <a:rPr lang="it-IT" b="1" dirty="0" smtClean="0">
                <a:sym typeface="Symbol"/>
              </a:rPr>
              <a:t>Campi</a:t>
            </a:r>
            <a:r>
              <a:rPr lang="it-IT" dirty="0" smtClean="0">
                <a:sym typeface="Symbol"/>
              </a:rPr>
              <a:t>: elenco di tutti i campi tabella pivot da cui è possibile selezionare quello/i da inserire nella formula</a:t>
            </a:r>
          </a:p>
          <a:p>
            <a:pPr algn="just"/>
            <a:r>
              <a:rPr lang="it-IT" b="1" dirty="0" smtClean="0">
                <a:sym typeface="Symbol"/>
              </a:rPr>
              <a:t>Elenca formule</a:t>
            </a:r>
            <a:r>
              <a:rPr lang="it-IT" dirty="0" smtClean="0">
                <a:sym typeface="Symbol"/>
              </a:rPr>
              <a:t>: crea un nuovo foglio di lavoro in cui elenca e descrive tutti i campi e gli elementi calcolati</a:t>
            </a:r>
            <a:endParaRPr lang="it-IT" b="1" dirty="0"/>
          </a:p>
        </p:txBody>
      </p:sp>
      <p:pic>
        <p:nvPicPr>
          <p:cNvPr id="1030" name="Picture 6"/>
          <p:cNvPicPr>
            <a:picLocks noChangeAspect="1" noChangeArrowheads="1"/>
          </p:cNvPicPr>
          <p:nvPr/>
        </p:nvPicPr>
        <p:blipFill>
          <a:blip r:embed="rId2" cstate="print"/>
          <a:srcRect/>
          <a:stretch>
            <a:fillRect/>
          </a:stretch>
        </p:blipFill>
        <p:spPr bwMode="auto">
          <a:xfrm>
            <a:off x="6701037" y="694270"/>
            <a:ext cx="2397807" cy="1628599"/>
          </a:xfrm>
          <a:prstGeom prst="rect">
            <a:avLst/>
          </a:prstGeom>
          <a:noFill/>
          <a:ln w="9525">
            <a:noFill/>
            <a:miter lim="800000"/>
            <a:headEnd/>
            <a:tailEnd/>
          </a:ln>
          <a:effectLst/>
        </p:spPr>
      </p:pic>
      <p:pic>
        <p:nvPicPr>
          <p:cNvPr id="1031" name="Picture 7"/>
          <p:cNvPicPr>
            <a:picLocks noChangeAspect="1" noChangeArrowheads="1"/>
          </p:cNvPicPr>
          <p:nvPr/>
        </p:nvPicPr>
        <p:blipFill>
          <a:blip r:embed="rId3" cstate="print"/>
          <a:srcRect l="1111" t="20667" r="74957" b="64290"/>
          <a:stretch>
            <a:fillRect/>
          </a:stretch>
        </p:blipFill>
        <p:spPr bwMode="auto">
          <a:xfrm>
            <a:off x="6716888" y="2383165"/>
            <a:ext cx="2381956" cy="935768"/>
          </a:xfrm>
          <a:prstGeom prst="rect">
            <a:avLst/>
          </a:prstGeom>
          <a:noFill/>
          <a:ln w="9525">
            <a:noFill/>
            <a:miter lim="800000"/>
            <a:headEnd/>
            <a:tailEnd/>
          </a:ln>
          <a:effectLst/>
        </p:spPr>
      </p:pic>
      <p:sp>
        <p:nvSpPr>
          <p:cNvPr id="17" name="CasellaDiTesto 16"/>
          <p:cNvSpPr txBox="1"/>
          <p:nvPr/>
        </p:nvSpPr>
        <p:spPr>
          <a:xfrm>
            <a:off x="0" y="3318933"/>
            <a:ext cx="6694311" cy="1200329"/>
          </a:xfrm>
          <a:prstGeom prst="rect">
            <a:avLst/>
          </a:prstGeom>
          <a:noFill/>
        </p:spPr>
        <p:txBody>
          <a:bodyPr wrap="square" rtlCol="0">
            <a:spAutoFit/>
          </a:bodyPr>
          <a:lstStyle/>
          <a:p>
            <a:pPr algn="just"/>
            <a:r>
              <a:rPr lang="it-IT" i="1" u="sng" dirty="0" smtClean="0"/>
              <a:t>scheda</a:t>
            </a:r>
            <a:r>
              <a:rPr lang="it-IT" u="sng" dirty="0" smtClean="0"/>
              <a:t> </a:t>
            </a:r>
            <a:r>
              <a:rPr lang="it-IT" b="1" u="sng" dirty="0" smtClean="0"/>
              <a:t>Opzioni</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Mostra/Nascondi</a:t>
            </a:r>
          </a:p>
          <a:p>
            <a:pPr algn="just"/>
            <a:r>
              <a:rPr lang="it-IT" b="1" dirty="0" smtClean="0">
                <a:sym typeface="Symbol"/>
              </a:rPr>
              <a:t>Elenco campi</a:t>
            </a:r>
            <a:r>
              <a:rPr lang="it-IT" dirty="0" smtClean="0">
                <a:sym typeface="Symbol"/>
              </a:rPr>
              <a:t>: mostra/nasconde Elenco campi tabella pivot</a:t>
            </a:r>
          </a:p>
          <a:p>
            <a:pPr algn="just"/>
            <a:r>
              <a:rPr lang="it-IT" b="1" dirty="0" smtClean="0">
                <a:sym typeface="Symbol"/>
              </a:rPr>
              <a:t>Pulsanti +/-</a:t>
            </a:r>
            <a:r>
              <a:rPr lang="it-IT" dirty="0" smtClean="0">
                <a:sym typeface="Symbol"/>
              </a:rPr>
              <a:t>: mostra/nasconde i pulsanti Espandi/Comprimi</a:t>
            </a:r>
          </a:p>
          <a:p>
            <a:pPr algn="just"/>
            <a:r>
              <a:rPr lang="it-IT" b="1" dirty="0" smtClean="0">
                <a:sym typeface="Symbol"/>
              </a:rPr>
              <a:t>Intestazioni campi</a:t>
            </a:r>
            <a:r>
              <a:rPr lang="it-IT" dirty="0" smtClean="0">
                <a:sym typeface="Symbol"/>
              </a:rPr>
              <a:t>: mostra/nasconde le intestazioni dei campi</a:t>
            </a:r>
          </a:p>
        </p:txBody>
      </p:sp>
      <p:pic>
        <p:nvPicPr>
          <p:cNvPr id="18" name="Picture 2"/>
          <p:cNvPicPr>
            <a:picLocks noChangeAspect="1" noChangeArrowheads="1"/>
          </p:cNvPicPr>
          <p:nvPr/>
        </p:nvPicPr>
        <p:blipFill>
          <a:blip r:embed="rId4" cstate="print"/>
          <a:srcRect l="75725" t="4672" r="12500" b="82500"/>
          <a:stretch>
            <a:fillRect/>
          </a:stretch>
        </p:blipFill>
        <p:spPr bwMode="auto">
          <a:xfrm>
            <a:off x="6141154" y="3579772"/>
            <a:ext cx="1411112" cy="9608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57200" y="1269996"/>
            <a:ext cx="7772400" cy="823913"/>
          </a:xfrm>
          <a:prstGeom prst="rect">
            <a:avLst/>
          </a:prstGeom>
          <a:noFill/>
          <a:ln w="9525">
            <a:noFill/>
            <a:miter lim="800000"/>
            <a:headEnd/>
            <a:tailEnd/>
          </a:ln>
          <a:effectLst/>
        </p:spPr>
        <p:txBody>
          <a:bodyPr>
            <a:spAutoFit/>
          </a:bodyPr>
          <a:lstStyle/>
          <a:p>
            <a:pPr algn="l">
              <a:spcBef>
                <a:spcPct val="50000"/>
              </a:spcBef>
            </a:pPr>
            <a:r>
              <a:rPr lang="it-IT" sz="4800" b="1" dirty="0"/>
              <a:t>FOGLIO ELETTRONICO</a:t>
            </a:r>
          </a:p>
        </p:txBody>
      </p:sp>
      <p:sp>
        <p:nvSpPr>
          <p:cNvPr id="5" name="Text Box 3"/>
          <p:cNvSpPr txBox="1">
            <a:spLocks noChangeArrowheads="1"/>
          </p:cNvSpPr>
          <p:nvPr/>
        </p:nvSpPr>
        <p:spPr bwMode="auto">
          <a:xfrm>
            <a:off x="457200" y="2510804"/>
            <a:ext cx="6400800" cy="701675"/>
          </a:xfrm>
          <a:prstGeom prst="rect">
            <a:avLst/>
          </a:prstGeom>
          <a:noFill/>
          <a:ln w="9525">
            <a:noFill/>
            <a:miter lim="800000"/>
            <a:headEnd/>
            <a:tailEnd/>
          </a:ln>
          <a:effectLst/>
        </p:spPr>
        <p:txBody>
          <a:bodyPr>
            <a:spAutoFit/>
          </a:bodyPr>
          <a:lstStyle/>
          <a:p>
            <a:pPr algn="l">
              <a:spcBef>
                <a:spcPct val="50000"/>
              </a:spcBef>
            </a:pPr>
            <a:r>
              <a:rPr lang="it-IT" sz="4000" dirty="0"/>
              <a:t>Microsoft</a:t>
            </a:r>
            <a:r>
              <a:rPr lang="it-IT" sz="4000" baseline="30000" dirty="0">
                <a:sym typeface="Symbol" pitchFamily="18" charset="2"/>
              </a:rPr>
              <a:t></a:t>
            </a:r>
            <a:r>
              <a:rPr lang="it-IT" sz="4000" dirty="0"/>
              <a:t> EXCEL </a:t>
            </a:r>
            <a:r>
              <a:rPr lang="it-IT" sz="4000" dirty="0" smtClean="0"/>
              <a:t>2007</a:t>
            </a:r>
            <a:endParaRPr lang="it-IT" sz="4000" dirty="0"/>
          </a:p>
        </p:txBody>
      </p:sp>
      <p:sp>
        <p:nvSpPr>
          <p:cNvPr id="6" name="Text Box 3"/>
          <p:cNvSpPr txBox="1">
            <a:spLocks noChangeArrowheads="1"/>
          </p:cNvSpPr>
          <p:nvPr/>
        </p:nvSpPr>
        <p:spPr bwMode="auto">
          <a:xfrm>
            <a:off x="457200" y="3629373"/>
            <a:ext cx="6400800" cy="701675"/>
          </a:xfrm>
          <a:prstGeom prst="rect">
            <a:avLst/>
          </a:prstGeom>
          <a:noFill/>
          <a:ln w="9525">
            <a:noFill/>
            <a:miter lim="800000"/>
            <a:headEnd/>
            <a:tailEnd/>
          </a:ln>
          <a:effectLst/>
        </p:spPr>
        <p:txBody>
          <a:bodyPr>
            <a:spAutoFit/>
          </a:bodyPr>
          <a:lstStyle/>
          <a:p>
            <a:pPr algn="l">
              <a:spcBef>
                <a:spcPct val="50000"/>
              </a:spcBef>
            </a:pPr>
            <a:r>
              <a:rPr lang="it-IT" sz="4000" i="1" dirty="0" smtClean="0"/>
              <a:t>Nozioni avanzate</a:t>
            </a:r>
            <a:endParaRPr lang="it-IT" sz="40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r="12493" b="82520"/>
          <a:stretch>
            <a:fillRect/>
          </a:stretch>
        </p:blipFill>
        <p:spPr bwMode="auto">
          <a:xfrm>
            <a:off x="22162" y="142852"/>
            <a:ext cx="9121870" cy="1138839"/>
          </a:xfrm>
          <a:prstGeom prst="rect">
            <a:avLst/>
          </a:prstGeom>
          <a:noFill/>
          <a:ln w="9525">
            <a:noFill/>
            <a:miter lim="800000"/>
            <a:headEnd/>
            <a:tailEnd/>
          </a:ln>
          <a:effectLst/>
        </p:spPr>
      </p:pic>
      <p:sp>
        <p:nvSpPr>
          <p:cNvPr id="3" name="CasellaDiTesto 2"/>
          <p:cNvSpPr txBox="1"/>
          <p:nvPr/>
        </p:nvSpPr>
        <p:spPr>
          <a:xfrm>
            <a:off x="0" y="1411111"/>
            <a:ext cx="9144000" cy="2585323"/>
          </a:xfrm>
          <a:prstGeom prst="rect">
            <a:avLst/>
          </a:prstGeom>
          <a:noFill/>
        </p:spPr>
        <p:txBody>
          <a:bodyPr wrap="square" rtlCol="0">
            <a:spAutoFit/>
          </a:bodyPr>
          <a:lstStyle/>
          <a:p>
            <a:pPr algn="just"/>
            <a:r>
              <a:rPr lang="it-IT" i="1" u="sng" dirty="0" smtClean="0"/>
              <a:t>scheda</a:t>
            </a:r>
            <a:r>
              <a:rPr lang="it-IT" u="sng" dirty="0" smtClean="0"/>
              <a:t> </a:t>
            </a:r>
            <a:r>
              <a:rPr lang="it-IT" b="1" u="sng" dirty="0" smtClean="0"/>
              <a:t>Progettazione</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Layout</a:t>
            </a:r>
          </a:p>
          <a:p>
            <a:pPr algn="just"/>
            <a:r>
              <a:rPr lang="it-IT" b="1" dirty="0" smtClean="0">
                <a:sym typeface="Symbol"/>
              </a:rPr>
              <a:t>Subtotali</a:t>
            </a:r>
            <a:r>
              <a:rPr lang="it-IT" dirty="0" smtClean="0">
                <a:sym typeface="Symbol"/>
              </a:rPr>
              <a:t>: consente di definire se e dove mostrare i subtotali</a:t>
            </a:r>
          </a:p>
          <a:p>
            <a:pPr algn="just"/>
            <a:r>
              <a:rPr lang="it-IT" b="1" dirty="0" smtClean="0">
                <a:sym typeface="Symbol"/>
              </a:rPr>
              <a:t>Totali complessivi</a:t>
            </a:r>
            <a:r>
              <a:rPr lang="it-IT" dirty="0" smtClean="0">
                <a:sym typeface="Symbol"/>
              </a:rPr>
              <a:t>: permette di attivare/disattivare il calcolo dei totali per righe e colonne</a:t>
            </a:r>
          </a:p>
          <a:p>
            <a:pPr algn="just"/>
            <a:r>
              <a:rPr lang="it-IT" b="1" dirty="0" smtClean="0">
                <a:sym typeface="Symbol"/>
              </a:rPr>
              <a:t>Layout rapporto</a:t>
            </a:r>
            <a:r>
              <a:rPr lang="it-IT" dirty="0" smtClean="0">
                <a:sym typeface="Symbol"/>
              </a:rPr>
              <a:t>: consente di modificare il layout del report</a:t>
            </a:r>
          </a:p>
          <a:p>
            <a:pPr algn="just"/>
            <a:r>
              <a:rPr lang="it-IT" b="1" dirty="0" smtClean="0">
                <a:sym typeface="Symbol"/>
              </a:rPr>
              <a:t>Righe vuote</a:t>
            </a:r>
            <a:r>
              <a:rPr lang="it-IT" dirty="0" smtClean="0">
                <a:sym typeface="Symbol"/>
              </a:rPr>
              <a:t>: inserisce/elimina 1 riga vuota al termine di ogni raggruppamento</a:t>
            </a:r>
          </a:p>
          <a:p>
            <a:pPr algn="just"/>
            <a:endParaRPr lang="it-IT" dirty="0" smtClean="0">
              <a:sym typeface="Symbol"/>
            </a:endParaRPr>
          </a:p>
          <a:p>
            <a:pPr algn="just"/>
            <a:r>
              <a:rPr lang="it-IT" i="1" u="sng" dirty="0" smtClean="0"/>
              <a:t>scheda</a:t>
            </a:r>
            <a:r>
              <a:rPr lang="it-IT" u="sng" dirty="0" smtClean="0"/>
              <a:t> </a:t>
            </a:r>
            <a:r>
              <a:rPr lang="it-IT" b="1" u="sng" dirty="0" smtClean="0"/>
              <a:t>Progettazione</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Opzioni stile tabella pivot</a:t>
            </a:r>
          </a:p>
          <a:p>
            <a:pPr algn="just"/>
            <a:r>
              <a:rPr lang="it-IT" i="1" u="sng" dirty="0" smtClean="0"/>
              <a:t>scheda</a:t>
            </a:r>
            <a:r>
              <a:rPr lang="it-IT" u="sng" dirty="0" smtClean="0"/>
              <a:t> </a:t>
            </a:r>
            <a:r>
              <a:rPr lang="it-IT" b="1" u="sng" dirty="0" smtClean="0"/>
              <a:t>Progettazione</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Stili veloci tabella pivot</a:t>
            </a:r>
          </a:p>
          <a:p>
            <a:pPr algn="just"/>
            <a:r>
              <a:rPr lang="it-IT" dirty="0" smtClean="0">
                <a:sym typeface="Symbol"/>
              </a:rPr>
              <a:t>consentono di modificare rapidamente lo stile della tabella pivot</a:t>
            </a:r>
          </a:p>
        </p:txBody>
      </p:sp>
      <p:pic>
        <p:nvPicPr>
          <p:cNvPr id="1026" name="Picture 2"/>
          <p:cNvPicPr>
            <a:picLocks noChangeAspect="1" noChangeArrowheads="1"/>
          </p:cNvPicPr>
          <p:nvPr/>
        </p:nvPicPr>
        <p:blipFill>
          <a:blip r:embed="rId3" cstate="print"/>
          <a:srcRect t="5470" r="79060" b="70370"/>
          <a:stretch>
            <a:fillRect/>
          </a:stretch>
        </p:blipFill>
        <p:spPr bwMode="auto">
          <a:xfrm>
            <a:off x="0" y="5185011"/>
            <a:ext cx="2032000" cy="1465252"/>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l="4017" t="6034" r="79915" b="66479"/>
          <a:stretch>
            <a:fillRect/>
          </a:stretch>
        </p:blipFill>
        <p:spPr bwMode="auto">
          <a:xfrm>
            <a:off x="2126706" y="5185011"/>
            <a:ext cx="1564760" cy="1672989"/>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l="9402" t="5761" r="75385" b="71128"/>
          <a:stretch>
            <a:fillRect/>
          </a:stretch>
        </p:blipFill>
        <p:spPr bwMode="auto">
          <a:xfrm>
            <a:off x="3704493" y="5185011"/>
            <a:ext cx="1481497" cy="1406645"/>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l="13580" t="5744" r="66667" b="76164"/>
          <a:stretch>
            <a:fillRect/>
          </a:stretch>
        </p:blipFill>
        <p:spPr bwMode="auto">
          <a:xfrm>
            <a:off x="5204179" y="5185011"/>
            <a:ext cx="1923618" cy="11011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144000" cy="400110"/>
          </a:xfrm>
          <a:prstGeom prst="rect">
            <a:avLst/>
          </a:prstGeom>
          <a:noFill/>
          <a:ln w="9525">
            <a:noFill/>
            <a:miter lim="800000"/>
            <a:headEnd/>
            <a:tailEnd/>
          </a:ln>
          <a:effectLst/>
        </p:spPr>
        <p:txBody>
          <a:bodyPr wrap="square">
            <a:spAutoFit/>
          </a:bodyPr>
          <a:lstStyle/>
          <a:p>
            <a:pPr algn="l">
              <a:spcBef>
                <a:spcPct val="50000"/>
              </a:spcBef>
            </a:pPr>
            <a:r>
              <a:rPr lang="it-IT" sz="2000" dirty="0" smtClean="0">
                <a:solidFill>
                  <a:srgbClr val="0000FF"/>
                </a:solidFill>
              </a:rPr>
              <a:t>Grafico pivot</a:t>
            </a:r>
            <a:endParaRPr lang="it-IT" sz="2000" dirty="0">
              <a:solidFill>
                <a:srgbClr val="0000FF"/>
              </a:solidFill>
            </a:endParaRPr>
          </a:p>
        </p:txBody>
      </p:sp>
      <p:sp>
        <p:nvSpPr>
          <p:cNvPr id="5" name="CasellaDiTesto 4"/>
          <p:cNvSpPr txBox="1"/>
          <p:nvPr/>
        </p:nvSpPr>
        <p:spPr>
          <a:xfrm>
            <a:off x="1" y="327003"/>
            <a:ext cx="9144000" cy="1477328"/>
          </a:xfrm>
          <a:prstGeom prst="rect">
            <a:avLst/>
          </a:prstGeom>
          <a:noFill/>
        </p:spPr>
        <p:txBody>
          <a:bodyPr wrap="square" rtlCol="0">
            <a:spAutoFit/>
          </a:bodyPr>
          <a:lstStyle/>
          <a:p>
            <a:r>
              <a:rPr lang="it-IT" dirty="0" smtClean="0"/>
              <a:t>È possibile creare un grafico pivot a partire </a:t>
            </a:r>
            <a:r>
              <a:rPr lang="it-IT" dirty="0" smtClean="0">
                <a:sym typeface="Symbol"/>
              </a:rPr>
              <a:t>da una tabella pivot già esistente posizionandosi su detta tabella e selezionando</a:t>
            </a:r>
          </a:p>
          <a:p>
            <a:r>
              <a:rPr lang="it-IT" i="1" dirty="0" smtClean="0"/>
              <a:t>scheda</a:t>
            </a:r>
            <a:r>
              <a:rPr lang="it-IT" dirty="0" smtClean="0"/>
              <a:t> </a:t>
            </a:r>
            <a:r>
              <a:rPr lang="it-IT" b="1" dirty="0" smtClean="0"/>
              <a:t>Opzioni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Strumenti</a:t>
            </a:r>
            <a:r>
              <a:rPr lang="it-IT" dirty="0" smtClean="0">
                <a:sym typeface="Symbol"/>
              </a:rPr>
              <a:t>  </a:t>
            </a:r>
            <a:r>
              <a:rPr lang="it-IT" b="1" dirty="0" smtClean="0">
                <a:sym typeface="Symbol"/>
              </a:rPr>
              <a:t>Grafico pivot</a:t>
            </a:r>
            <a:endParaRPr lang="it-IT" dirty="0" smtClean="0">
              <a:sym typeface="Symbol"/>
            </a:endParaRPr>
          </a:p>
          <a:p>
            <a:r>
              <a:rPr lang="it-IT" i="1" dirty="0" smtClean="0">
                <a:sym typeface="Symbol"/>
              </a:rPr>
              <a:t>oppure</a:t>
            </a:r>
            <a:r>
              <a:rPr lang="it-IT" dirty="0" smtClean="0">
                <a:sym typeface="Symbol"/>
              </a:rPr>
              <a:t> crearlo </a:t>
            </a:r>
            <a:r>
              <a:rPr lang="it-IT" dirty="0" smtClean="0"/>
              <a:t>partendo dai dati di origine e selezionando:</a:t>
            </a:r>
          </a:p>
          <a:p>
            <a:r>
              <a:rPr lang="it-IT" i="1" dirty="0" smtClean="0"/>
              <a:t>scheda</a:t>
            </a:r>
            <a:r>
              <a:rPr lang="it-IT" dirty="0" smtClean="0"/>
              <a:t>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Tabelle</a:t>
            </a:r>
            <a:r>
              <a:rPr lang="it-IT" dirty="0" smtClean="0">
                <a:sym typeface="Symbol"/>
              </a:rPr>
              <a:t>  </a:t>
            </a:r>
            <a:r>
              <a:rPr lang="it-IT" b="1" dirty="0" smtClean="0">
                <a:sym typeface="Symbol"/>
              </a:rPr>
              <a:t>Tabella pivot</a:t>
            </a:r>
            <a:r>
              <a:rPr lang="it-IT" dirty="0" smtClean="0">
                <a:sym typeface="Symbol"/>
              </a:rPr>
              <a:t>  </a:t>
            </a:r>
            <a:r>
              <a:rPr lang="it-IT" b="1" dirty="0" smtClean="0">
                <a:sym typeface="Symbol"/>
              </a:rPr>
              <a:t>Grafico pivot</a:t>
            </a:r>
            <a:endParaRPr lang="it-IT" dirty="0" smtClean="0">
              <a:sym typeface="Symbol"/>
            </a:endParaRPr>
          </a:p>
        </p:txBody>
      </p:sp>
      <p:pic>
        <p:nvPicPr>
          <p:cNvPr id="3074" name="Picture 2"/>
          <p:cNvPicPr>
            <a:picLocks noChangeAspect="1" noChangeArrowheads="1"/>
          </p:cNvPicPr>
          <p:nvPr/>
        </p:nvPicPr>
        <p:blipFill>
          <a:blip r:embed="rId2" cstate="print"/>
          <a:srcRect t="5880" r="90598" b="81301"/>
          <a:stretch>
            <a:fillRect/>
          </a:stretch>
        </p:blipFill>
        <p:spPr bwMode="auto">
          <a:xfrm>
            <a:off x="7237118" y="711199"/>
            <a:ext cx="1139237" cy="970845"/>
          </a:xfrm>
          <a:prstGeom prst="rect">
            <a:avLst/>
          </a:prstGeom>
          <a:noFill/>
          <a:ln w="9525">
            <a:noFill/>
            <a:miter lim="800000"/>
            <a:headEnd/>
            <a:tailEnd/>
          </a:ln>
          <a:effectLst/>
        </p:spPr>
      </p:pic>
      <p:grpSp>
        <p:nvGrpSpPr>
          <p:cNvPr id="26" name="Gruppo 25"/>
          <p:cNvGrpSpPr/>
          <p:nvPr/>
        </p:nvGrpSpPr>
        <p:grpSpPr>
          <a:xfrm>
            <a:off x="202062" y="1975506"/>
            <a:ext cx="5911558" cy="3318983"/>
            <a:chOff x="202062" y="1975506"/>
            <a:chExt cx="5911558" cy="3318983"/>
          </a:xfrm>
        </p:grpSpPr>
        <p:pic>
          <p:nvPicPr>
            <p:cNvPr id="3075" name="Picture 3"/>
            <p:cNvPicPr>
              <a:picLocks noChangeAspect="1" noChangeArrowheads="1"/>
            </p:cNvPicPr>
            <p:nvPr/>
          </p:nvPicPr>
          <p:blipFill>
            <a:blip r:embed="rId3" cstate="print"/>
            <a:srcRect l="1481" t="19145" r="28718" b="22259"/>
            <a:stretch>
              <a:fillRect/>
            </a:stretch>
          </p:blipFill>
          <p:spPr bwMode="auto">
            <a:xfrm>
              <a:off x="282230" y="2234942"/>
              <a:ext cx="5831390" cy="3059547"/>
            </a:xfrm>
            <a:prstGeom prst="rect">
              <a:avLst/>
            </a:prstGeom>
            <a:noFill/>
            <a:ln w="9525">
              <a:noFill/>
              <a:miter lim="800000"/>
              <a:headEnd/>
              <a:tailEnd/>
            </a:ln>
            <a:effectLst/>
          </p:spPr>
        </p:pic>
        <p:sp>
          <p:nvSpPr>
            <p:cNvPr id="8" name="CasellaDiTesto 7"/>
            <p:cNvSpPr txBox="1"/>
            <p:nvPr/>
          </p:nvSpPr>
          <p:spPr>
            <a:xfrm>
              <a:off x="202062" y="1975506"/>
              <a:ext cx="1115113" cy="338554"/>
            </a:xfrm>
            <a:prstGeom prst="rect">
              <a:avLst/>
            </a:prstGeom>
            <a:noFill/>
          </p:spPr>
          <p:txBody>
            <a:bodyPr wrap="none" rtlCol="0">
              <a:spAutoFit/>
            </a:bodyPr>
            <a:lstStyle/>
            <a:p>
              <a:r>
                <a:rPr lang="it-IT" sz="1600" dirty="0" smtClean="0"/>
                <a:t>area layout</a:t>
              </a:r>
              <a:endParaRPr lang="it-IT" sz="1600" dirty="0"/>
            </a:p>
          </p:txBody>
        </p:sp>
        <p:sp>
          <p:nvSpPr>
            <p:cNvPr id="9" name="CasellaDiTesto 8"/>
            <p:cNvSpPr txBox="1"/>
            <p:nvPr/>
          </p:nvSpPr>
          <p:spPr>
            <a:xfrm>
              <a:off x="4632682" y="1986794"/>
              <a:ext cx="1284069" cy="338554"/>
            </a:xfrm>
            <a:prstGeom prst="rect">
              <a:avLst/>
            </a:prstGeom>
            <a:noFill/>
          </p:spPr>
          <p:txBody>
            <a:bodyPr wrap="none" rtlCol="0">
              <a:spAutoFit/>
            </a:bodyPr>
            <a:lstStyle/>
            <a:p>
              <a:r>
                <a:rPr lang="it-IT" sz="1600" dirty="0" smtClean="0"/>
                <a:t>elenco campi</a:t>
              </a:r>
              <a:endParaRPr lang="it-IT" sz="1600" dirty="0"/>
            </a:p>
          </p:txBody>
        </p:sp>
        <p:sp>
          <p:nvSpPr>
            <p:cNvPr id="10" name="CasellaDiTesto 9"/>
            <p:cNvSpPr txBox="1"/>
            <p:nvPr/>
          </p:nvSpPr>
          <p:spPr>
            <a:xfrm>
              <a:off x="2788364" y="3747861"/>
              <a:ext cx="2028507" cy="338554"/>
            </a:xfrm>
            <a:prstGeom prst="rect">
              <a:avLst/>
            </a:prstGeom>
            <a:noFill/>
          </p:spPr>
          <p:txBody>
            <a:bodyPr wrap="square" rtlCol="0">
              <a:spAutoFit/>
            </a:bodyPr>
            <a:lstStyle/>
            <a:p>
              <a:r>
                <a:rPr lang="it-IT" sz="1600" dirty="0" smtClean="0"/>
                <a:t>riepilogo filtro grafico</a:t>
              </a:r>
              <a:endParaRPr lang="it-IT" sz="1600" dirty="0"/>
            </a:p>
          </p:txBody>
        </p:sp>
        <p:sp>
          <p:nvSpPr>
            <p:cNvPr id="11" name="CasellaDiTesto 10"/>
            <p:cNvSpPr txBox="1"/>
            <p:nvPr/>
          </p:nvSpPr>
          <p:spPr>
            <a:xfrm>
              <a:off x="1816373" y="2370617"/>
              <a:ext cx="1750924" cy="338554"/>
            </a:xfrm>
            <a:prstGeom prst="rect">
              <a:avLst/>
            </a:prstGeom>
            <a:noFill/>
          </p:spPr>
          <p:txBody>
            <a:bodyPr wrap="square" rtlCol="0">
              <a:spAutoFit/>
            </a:bodyPr>
            <a:lstStyle/>
            <a:p>
              <a:r>
                <a:rPr lang="it-IT" sz="1600" dirty="0" smtClean="0"/>
                <a:t>area del grafico</a:t>
              </a:r>
              <a:endParaRPr lang="it-IT" sz="1600" dirty="0"/>
            </a:p>
          </p:txBody>
        </p:sp>
        <p:sp>
          <p:nvSpPr>
            <p:cNvPr id="13" name="Ovale 12"/>
            <p:cNvSpPr/>
            <p:nvPr/>
          </p:nvSpPr>
          <p:spPr>
            <a:xfrm>
              <a:off x="4983357" y="432349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14" name="Ovale 13"/>
            <p:cNvSpPr/>
            <p:nvPr/>
          </p:nvSpPr>
          <p:spPr>
            <a:xfrm>
              <a:off x="5520547" y="432349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15" name="Ovale 14"/>
            <p:cNvSpPr/>
            <p:nvPr/>
          </p:nvSpPr>
          <p:spPr>
            <a:xfrm>
              <a:off x="4983357" y="478925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16" name="Ovale 15"/>
            <p:cNvSpPr/>
            <p:nvPr/>
          </p:nvSpPr>
          <p:spPr>
            <a:xfrm>
              <a:off x="5520547" y="478925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grpSp>
      <p:sp>
        <p:nvSpPr>
          <p:cNvPr id="22" name="CasellaDiTesto 21"/>
          <p:cNvSpPr txBox="1"/>
          <p:nvPr/>
        </p:nvSpPr>
        <p:spPr>
          <a:xfrm>
            <a:off x="0" y="5538718"/>
            <a:ext cx="9144000" cy="1200329"/>
          </a:xfrm>
          <a:prstGeom prst="rect">
            <a:avLst/>
          </a:prstGeom>
          <a:noFill/>
        </p:spPr>
        <p:txBody>
          <a:bodyPr wrap="square" rtlCol="0">
            <a:spAutoFit/>
          </a:bodyPr>
          <a:lstStyle/>
          <a:p>
            <a:pPr algn="just"/>
            <a:r>
              <a:rPr lang="it-IT" b="1" dirty="0" smtClean="0"/>
              <a:t>Nota</a:t>
            </a:r>
            <a:r>
              <a:rPr lang="it-IT" dirty="0" smtClean="0"/>
              <a:t> Se si fa clic all'esterno dell'area del grafico il riepilogo filtro grafico verrà nascosto. Per visualizzarlo di nuovo occorre fare clic all'interno dell'area del grafico. Se non è visibile anche se l’area del grafico è selezionata cliccare su:</a:t>
            </a:r>
          </a:p>
          <a:p>
            <a:pPr algn="just"/>
            <a:r>
              <a:rPr lang="it-IT" i="1" dirty="0" smtClean="0"/>
              <a:t>scheda</a:t>
            </a:r>
            <a:r>
              <a:rPr lang="it-IT" dirty="0" smtClean="0"/>
              <a:t> </a:t>
            </a:r>
            <a:r>
              <a:rPr lang="it-IT" b="1" dirty="0" smtClean="0"/>
              <a:t>Analizza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Mostra/Nascondi</a:t>
            </a:r>
            <a:r>
              <a:rPr lang="it-IT" dirty="0" smtClean="0">
                <a:sym typeface="Symbol"/>
              </a:rPr>
              <a:t>  </a:t>
            </a:r>
            <a:r>
              <a:rPr lang="it-IT" b="1" dirty="0" smtClean="0">
                <a:sym typeface="Symbol"/>
              </a:rPr>
              <a:t>Filtro grafico pivot</a:t>
            </a:r>
            <a:endParaRPr lang="it-IT" i="1" dirty="0"/>
          </a:p>
        </p:txBody>
      </p:sp>
      <p:sp>
        <p:nvSpPr>
          <p:cNvPr id="24" name="CasellaDiTesto 23"/>
          <p:cNvSpPr txBox="1"/>
          <p:nvPr/>
        </p:nvSpPr>
        <p:spPr>
          <a:xfrm>
            <a:off x="6118577" y="2587934"/>
            <a:ext cx="2946400" cy="2308324"/>
          </a:xfrm>
          <a:prstGeom prst="rect">
            <a:avLst/>
          </a:prstGeom>
          <a:noFill/>
        </p:spPr>
        <p:txBody>
          <a:bodyPr wrap="square" rtlCol="0">
            <a:spAutoFit/>
          </a:bodyPr>
          <a:lstStyle/>
          <a:p>
            <a:pPr algn="just"/>
            <a:r>
              <a:rPr lang="it-IT" dirty="0" smtClean="0"/>
              <a:t>Il </a:t>
            </a:r>
            <a:r>
              <a:rPr lang="it-IT" b="1" dirty="0" smtClean="0"/>
              <a:t>Riepilogo filtro grafico pivot</a:t>
            </a:r>
            <a:r>
              <a:rPr lang="it-IT" dirty="0" smtClean="0"/>
              <a:t> riepiloga la “distribuzione” dei campi utilizzati nella tabella pivot e consente di modificare i valori di filtraggio e gli ordinamenti/filtraggi dei campi asse delle categorie.</a:t>
            </a:r>
            <a:endParaRPr lang="it-IT" i="1" dirty="0"/>
          </a:p>
        </p:txBody>
      </p:sp>
      <p:sp>
        <p:nvSpPr>
          <p:cNvPr id="21" name="Ovale 20"/>
          <p:cNvSpPr/>
          <p:nvPr/>
        </p:nvSpPr>
        <p:spPr>
          <a:xfrm>
            <a:off x="3259463" y="4391231"/>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23" name="Ovale 22"/>
          <p:cNvSpPr/>
          <p:nvPr/>
        </p:nvSpPr>
        <p:spPr>
          <a:xfrm>
            <a:off x="3259463" y="459163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25" name="Ovale 24"/>
          <p:cNvSpPr/>
          <p:nvPr/>
        </p:nvSpPr>
        <p:spPr>
          <a:xfrm>
            <a:off x="3259463" y="4792043"/>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27" name="Ovale 26"/>
          <p:cNvSpPr/>
          <p:nvPr/>
        </p:nvSpPr>
        <p:spPr>
          <a:xfrm>
            <a:off x="3259463" y="499245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28" name="CasellaDiTesto 27"/>
          <p:cNvSpPr txBox="1"/>
          <p:nvPr/>
        </p:nvSpPr>
        <p:spPr>
          <a:xfrm>
            <a:off x="6039554" y="33051"/>
            <a:ext cx="3047309" cy="338554"/>
          </a:xfrm>
          <a:prstGeom prst="rect">
            <a:avLst/>
          </a:prstGeom>
          <a:solidFill>
            <a:srgbClr val="FF0000"/>
          </a:solidFill>
        </p:spPr>
        <p:txBody>
          <a:bodyPr wrap="none" rtlCol="0">
            <a:spAutoFit/>
          </a:bodyPr>
          <a:lstStyle/>
          <a:p>
            <a:r>
              <a:rPr lang="it-IT" sz="1600" dirty="0" smtClean="0">
                <a:solidFill>
                  <a:schemeClr val="bg1"/>
                </a:solidFill>
              </a:rPr>
              <a:t>Esempio – Dati per esempi_REV01</a:t>
            </a:r>
            <a:endParaRPr lang="it-IT" sz="1600"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2577" y="5204177"/>
            <a:ext cx="7927748" cy="646331"/>
          </a:xfrm>
          <a:prstGeom prst="rect">
            <a:avLst/>
          </a:prstGeom>
          <a:noFill/>
        </p:spPr>
        <p:txBody>
          <a:bodyPr wrap="none" rtlCol="0">
            <a:spAutoFit/>
          </a:bodyPr>
          <a:lstStyle/>
          <a:p>
            <a:r>
              <a:rPr lang="it-IT" dirty="0" smtClean="0"/>
              <a:t>Un grafico pivot  varia al variare della tabella pivot ad esso associata.</a:t>
            </a:r>
          </a:p>
          <a:p>
            <a:r>
              <a:rPr lang="it-IT" dirty="0" smtClean="0"/>
              <a:t>Il tipo di grafico pivot, il suo layout e il suo formato sono modificabili come i grafici.</a:t>
            </a:r>
            <a:endParaRPr lang="it-IT" dirty="0"/>
          </a:p>
        </p:txBody>
      </p:sp>
      <p:pic>
        <p:nvPicPr>
          <p:cNvPr id="4098" name="Picture 2"/>
          <p:cNvPicPr>
            <a:picLocks noChangeAspect="1" noChangeArrowheads="1"/>
          </p:cNvPicPr>
          <p:nvPr/>
        </p:nvPicPr>
        <p:blipFill>
          <a:blip r:embed="rId2" cstate="print"/>
          <a:srcRect r="8205" b="84000"/>
          <a:stretch>
            <a:fillRect/>
          </a:stretch>
        </p:blipFill>
        <p:spPr bwMode="auto">
          <a:xfrm>
            <a:off x="0" y="5861866"/>
            <a:ext cx="9144000" cy="996134"/>
          </a:xfrm>
          <a:prstGeom prst="rect">
            <a:avLst/>
          </a:prstGeom>
          <a:noFill/>
          <a:ln w="9525">
            <a:noFill/>
            <a:miter lim="800000"/>
            <a:headEnd/>
            <a:tailEnd/>
          </a:ln>
          <a:effectLst/>
        </p:spPr>
      </p:pic>
      <p:sp>
        <p:nvSpPr>
          <p:cNvPr id="5" name="Ovale 4"/>
          <p:cNvSpPr/>
          <p:nvPr/>
        </p:nvSpPr>
        <p:spPr>
          <a:xfrm>
            <a:off x="6491112" y="5971822"/>
            <a:ext cx="1682044" cy="32737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2" name="Gruppo 21"/>
          <p:cNvGrpSpPr/>
          <p:nvPr/>
        </p:nvGrpSpPr>
        <p:grpSpPr>
          <a:xfrm>
            <a:off x="0" y="0"/>
            <a:ext cx="9144000" cy="5052646"/>
            <a:chOff x="0" y="0"/>
            <a:chExt cx="9144000" cy="5052646"/>
          </a:xfrm>
        </p:grpSpPr>
        <p:pic>
          <p:nvPicPr>
            <p:cNvPr id="2" name="Picture 4"/>
            <p:cNvPicPr>
              <a:picLocks noChangeAspect="1" noChangeArrowheads="1"/>
            </p:cNvPicPr>
            <p:nvPr/>
          </p:nvPicPr>
          <p:blipFill>
            <a:blip r:embed="rId3" cstate="print"/>
            <a:srcRect t="21060" r="33333" b="20000"/>
            <a:stretch>
              <a:fillRect/>
            </a:stretch>
          </p:blipFill>
          <p:spPr bwMode="auto">
            <a:xfrm>
              <a:off x="0" y="0"/>
              <a:ext cx="9144000" cy="5052646"/>
            </a:xfrm>
            <a:prstGeom prst="rect">
              <a:avLst/>
            </a:prstGeom>
            <a:noFill/>
            <a:ln w="9525">
              <a:noFill/>
              <a:miter lim="800000"/>
              <a:headEnd/>
              <a:tailEnd/>
            </a:ln>
            <a:effectLst/>
          </p:spPr>
        </p:pic>
        <p:sp>
          <p:nvSpPr>
            <p:cNvPr id="6" name="Ovale 5"/>
            <p:cNvSpPr/>
            <p:nvPr/>
          </p:nvSpPr>
          <p:spPr>
            <a:xfrm>
              <a:off x="7354024" y="3533275"/>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7" name="Ovale 6"/>
            <p:cNvSpPr/>
            <p:nvPr/>
          </p:nvSpPr>
          <p:spPr>
            <a:xfrm>
              <a:off x="8534687" y="3533275"/>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8" name="Ovale 7"/>
            <p:cNvSpPr/>
            <p:nvPr/>
          </p:nvSpPr>
          <p:spPr>
            <a:xfrm>
              <a:off x="7354024" y="445058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9" name="Ovale 8"/>
            <p:cNvSpPr/>
            <p:nvPr/>
          </p:nvSpPr>
          <p:spPr>
            <a:xfrm>
              <a:off x="8534687" y="445058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10" name="Ovale 9"/>
            <p:cNvSpPr/>
            <p:nvPr/>
          </p:nvSpPr>
          <p:spPr>
            <a:xfrm>
              <a:off x="6152023" y="78095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11" name="Ovale 10"/>
            <p:cNvSpPr/>
            <p:nvPr/>
          </p:nvSpPr>
          <p:spPr>
            <a:xfrm>
              <a:off x="6612263" y="1295282"/>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12" name="Ovale 11"/>
            <p:cNvSpPr/>
            <p:nvPr/>
          </p:nvSpPr>
          <p:spPr>
            <a:xfrm>
              <a:off x="6533241" y="2048844"/>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13" name="Ovale 12"/>
            <p:cNvSpPr/>
            <p:nvPr/>
          </p:nvSpPr>
          <p:spPr>
            <a:xfrm>
              <a:off x="5663996" y="2542761"/>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14" name="Ovale 13"/>
            <p:cNvSpPr/>
            <p:nvPr/>
          </p:nvSpPr>
          <p:spPr>
            <a:xfrm>
              <a:off x="2963346" y="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15" name="Ovale 14"/>
            <p:cNvSpPr/>
            <p:nvPr/>
          </p:nvSpPr>
          <p:spPr>
            <a:xfrm>
              <a:off x="3493925" y="36915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16" name="Ovale 15"/>
            <p:cNvSpPr/>
            <p:nvPr/>
          </p:nvSpPr>
          <p:spPr>
            <a:xfrm>
              <a:off x="267907" y="1134444"/>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17" name="Ovale 16"/>
            <p:cNvSpPr/>
            <p:nvPr/>
          </p:nvSpPr>
          <p:spPr>
            <a:xfrm>
              <a:off x="2977241" y="123325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18" name="Ovale 17"/>
            <p:cNvSpPr/>
            <p:nvPr/>
          </p:nvSpPr>
          <p:spPr>
            <a:xfrm>
              <a:off x="2051552" y="4557771"/>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20" name="Ovale 19"/>
            <p:cNvSpPr/>
            <p:nvPr/>
          </p:nvSpPr>
          <p:spPr>
            <a:xfrm>
              <a:off x="4207730" y="352768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21" name="Ovale 20"/>
            <p:cNvSpPr/>
            <p:nvPr/>
          </p:nvSpPr>
          <p:spPr>
            <a:xfrm>
              <a:off x="1837063" y="3332983"/>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7620000" cy="427038"/>
          </a:xfrm>
          <a:prstGeom prst="rect">
            <a:avLst/>
          </a:prstGeom>
          <a:noFill/>
          <a:ln w="9525">
            <a:noFill/>
            <a:miter lim="800000"/>
            <a:headEnd/>
            <a:tailEnd/>
          </a:ln>
          <a:effectLst/>
        </p:spPr>
        <p:txBody>
          <a:bodyPr>
            <a:spAutoFit/>
          </a:bodyPr>
          <a:lstStyle/>
          <a:p>
            <a:pPr algn="l">
              <a:spcBef>
                <a:spcPct val="50000"/>
              </a:spcBef>
            </a:pPr>
            <a:r>
              <a:rPr lang="it-IT" sz="2200" dirty="0" smtClean="0">
                <a:solidFill>
                  <a:srgbClr val="FF0000"/>
                </a:solidFill>
              </a:rPr>
              <a:t>FORMATTAZIONE CONDIZIONALE AVANZATA</a:t>
            </a:r>
            <a:endParaRPr lang="it-IT" sz="2200" dirty="0">
              <a:solidFill>
                <a:srgbClr val="FF0000"/>
              </a:solidFill>
            </a:endParaRPr>
          </a:p>
        </p:txBody>
      </p:sp>
      <p:sp>
        <p:nvSpPr>
          <p:cNvPr id="3" name="CasellaDiTesto 2"/>
          <p:cNvSpPr txBox="1"/>
          <p:nvPr/>
        </p:nvSpPr>
        <p:spPr>
          <a:xfrm>
            <a:off x="0" y="656328"/>
            <a:ext cx="7089422" cy="1754326"/>
          </a:xfrm>
          <a:prstGeom prst="rect">
            <a:avLst/>
          </a:prstGeom>
          <a:noFill/>
        </p:spPr>
        <p:txBody>
          <a:bodyPr wrap="square" rtlCol="0">
            <a:spAutoFit/>
          </a:bodyPr>
          <a:lstStyle/>
          <a:p>
            <a:pPr algn="just"/>
            <a:r>
              <a:rPr lang="it-IT" dirty="0" smtClean="0"/>
              <a:t>L’applicazione di un formato condizionale consente di modificare l’aspetto di un intervallo di celle in base ad una condizione.</a:t>
            </a:r>
          </a:p>
          <a:p>
            <a:pPr algn="just"/>
            <a:endParaRPr lang="it-IT" dirty="0" smtClean="0"/>
          </a:p>
          <a:p>
            <a:pPr algn="just"/>
            <a:r>
              <a:rPr lang="it-IT" dirty="0" smtClean="0"/>
              <a:t>Procedere come segue:</a:t>
            </a:r>
          </a:p>
          <a:p>
            <a:pPr marL="173038" indent="-173038" algn="just">
              <a:buFont typeface="Arial" pitchFamily="34" charset="0"/>
              <a:buChar char="•"/>
            </a:pPr>
            <a:r>
              <a:rPr lang="it-IT" dirty="0" smtClean="0"/>
              <a:t>selezionare l’intervallo di celle</a:t>
            </a:r>
          </a:p>
          <a:p>
            <a:pPr marL="173038" indent="-173038" algn="just">
              <a:buFont typeface="Arial" pitchFamily="34" charset="0"/>
              <a:buChar char="•"/>
            </a:pPr>
            <a:r>
              <a:rPr lang="it-IT" i="1" dirty="0" smtClean="0"/>
              <a:t>scheda</a:t>
            </a:r>
            <a:r>
              <a:rPr lang="it-IT" dirty="0" smtClean="0"/>
              <a:t> </a:t>
            </a:r>
            <a:r>
              <a:rPr lang="it-IT" b="1" dirty="0" smtClean="0"/>
              <a:t>Home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Stili </a:t>
            </a:r>
            <a:r>
              <a:rPr lang="it-IT" dirty="0" smtClean="0">
                <a:sym typeface="Symbol"/>
              </a:rPr>
              <a:t> </a:t>
            </a:r>
            <a:r>
              <a:rPr lang="it-IT" b="1" dirty="0" smtClean="0">
                <a:sym typeface="Symbol"/>
              </a:rPr>
              <a:t>Formattazione condizionale</a:t>
            </a:r>
            <a:endParaRPr lang="it-IT" dirty="0"/>
          </a:p>
        </p:txBody>
      </p:sp>
      <p:pic>
        <p:nvPicPr>
          <p:cNvPr id="4098" name="Picture 2"/>
          <p:cNvPicPr>
            <a:picLocks noChangeAspect="1" noChangeArrowheads="1"/>
          </p:cNvPicPr>
          <p:nvPr/>
        </p:nvPicPr>
        <p:blipFill>
          <a:blip r:embed="rId2" cstate="print"/>
          <a:srcRect l="51605" t="5941" r="33333" b="53688"/>
          <a:stretch>
            <a:fillRect/>
          </a:stretch>
        </p:blipFill>
        <p:spPr bwMode="auto">
          <a:xfrm>
            <a:off x="7303911" y="45156"/>
            <a:ext cx="1794933" cy="3006949"/>
          </a:xfrm>
          <a:prstGeom prst="rect">
            <a:avLst/>
          </a:prstGeom>
          <a:noFill/>
          <a:ln w="9525">
            <a:noFill/>
            <a:miter lim="800000"/>
            <a:headEnd/>
            <a:tailEnd/>
          </a:ln>
        </p:spPr>
      </p:pic>
      <p:sp>
        <p:nvSpPr>
          <p:cNvPr id="5" name="CasellaDiTesto 4"/>
          <p:cNvSpPr txBox="1"/>
          <p:nvPr/>
        </p:nvSpPr>
        <p:spPr>
          <a:xfrm>
            <a:off x="0" y="3164681"/>
            <a:ext cx="9144000" cy="3416320"/>
          </a:xfrm>
          <a:prstGeom prst="rect">
            <a:avLst/>
          </a:prstGeom>
          <a:noFill/>
        </p:spPr>
        <p:txBody>
          <a:bodyPr wrap="square" rtlCol="0">
            <a:spAutoFit/>
          </a:bodyPr>
          <a:lstStyle/>
          <a:p>
            <a:pPr algn="just"/>
            <a:r>
              <a:rPr lang="it-IT" dirty="0" smtClean="0"/>
              <a:t>È possibile impostare una nuova regola di formattazione scegliendo tra le seguenti categorie di regole </a:t>
            </a:r>
            <a:r>
              <a:rPr lang="it-IT" dirty="0" err="1" smtClean="0"/>
              <a:t>preimpostate</a:t>
            </a:r>
            <a:r>
              <a:rPr lang="it-IT" dirty="0" smtClean="0"/>
              <a:t> :</a:t>
            </a:r>
          </a:p>
          <a:p>
            <a:pPr marL="631825" indent="-90488" algn="just">
              <a:buFont typeface="Arial" pitchFamily="34" charset="0"/>
              <a:buChar char="•"/>
            </a:pPr>
            <a:r>
              <a:rPr lang="it-IT" b="1" dirty="0" smtClean="0"/>
              <a:t>Regole evidenziazione celle</a:t>
            </a:r>
            <a:r>
              <a:rPr lang="it-IT" dirty="0" smtClean="0"/>
              <a:t>: evidenzia le celle di interesse </a:t>
            </a:r>
          </a:p>
          <a:p>
            <a:pPr marL="631825" indent="-90488" algn="just">
              <a:buFont typeface="Arial" pitchFamily="34" charset="0"/>
              <a:buChar char="•"/>
            </a:pPr>
            <a:r>
              <a:rPr lang="it-IT" b="1" dirty="0" smtClean="0"/>
              <a:t>Regole Primi/ultimi</a:t>
            </a:r>
            <a:r>
              <a:rPr lang="it-IT" dirty="0" smtClean="0"/>
              <a:t>: evidenzia i primi/ultimi </a:t>
            </a:r>
            <a:r>
              <a:rPr lang="it-IT" i="1" dirty="0" smtClean="0"/>
              <a:t>n</a:t>
            </a:r>
            <a:r>
              <a:rPr lang="it-IT" dirty="0" smtClean="0"/>
              <a:t> valori o i valori superiori/inferiori alla media</a:t>
            </a:r>
            <a:endParaRPr lang="it-IT" b="1" dirty="0" smtClean="0"/>
          </a:p>
          <a:p>
            <a:pPr marL="631825" indent="-90488" algn="just">
              <a:buFont typeface="Arial" pitchFamily="34" charset="0"/>
              <a:buChar char="•"/>
            </a:pPr>
            <a:r>
              <a:rPr lang="it-IT" b="1" dirty="0" smtClean="0"/>
              <a:t>Barre dei dati</a:t>
            </a:r>
            <a:r>
              <a:rPr lang="it-IT" dirty="0" smtClean="0"/>
              <a:t>: colora lo sfondo delle celle con un unico colore in quantità proporzionale al valore contenuto</a:t>
            </a:r>
            <a:endParaRPr lang="it-IT" b="1" dirty="0" smtClean="0"/>
          </a:p>
          <a:p>
            <a:pPr marL="631825" indent="-90488" algn="just">
              <a:buFont typeface="Arial" pitchFamily="34" charset="0"/>
              <a:buChar char="•"/>
            </a:pPr>
            <a:r>
              <a:rPr lang="it-IT" b="1" dirty="0" smtClean="0"/>
              <a:t>Scala Colori</a:t>
            </a:r>
            <a:r>
              <a:rPr lang="it-IT" dirty="0" smtClean="0"/>
              <a:t>: colora lo sfondo delle celle con gradazioni di uno o più colori che ne indicano il valore contenuto</a:t>
            </a:r>
            <a:endParaRPr lang="it-IT" b="1" dirty="0" smtClean="0"/>
          </a:p>
          <a:p>
            <a:pPr marL="631825" indent="-90488" algn="just">
              <a:buFont typeface="Arial" pitchFamily="34" charset="0"/>
              <a:buChar char="•"/>
            </a:pPr>
            <a:r>
              <a:rPr lang="it-IT" b="1" dirty="0" smtClean="0"/>
              <a:t>Set di icone</a:t>
            </a:r>
            <a:r>
              <a:rPr lang="it-IT" dirty="0" smtClean="0"/>
              <a:t>: accanto al valore numerico visualizza un simbolo con colore e dimensioni che ne indicano il valore all’interno dell’intervallo</a:t>
            </a:r>
            <a:endParaRPr lang="it-IT" b="1" dirty="0" smtClean="0"/>
          </a:p>
          <a:p>
            <a:pPr algn="just"/>
            <a:r>
              <a:rPr lang="it-IT" dirty="0" smtClean="0"/>
              <a:t>oppure creando </a:t>
            </a:r>
            <a:r>
              <a:rPr lang="it-IT" b="1" dirty="0" smtClean="0"/>
              <a:t>Regole personalizzate</a:t>
            </a:r>
            <a:r>
              <a:rPr lang="it-IT" dirty="0" smtClean="0"/>
              <a:t>.</a:t>
            </a:r>
            <a:endParaRPr lang="it-IT"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p:cNvPicPr>
            <a:picLocks noChangeAspect="1" noChangeArrowheads="1"/>
          </p:cNvPicPr>
          <p:nvPr/>
        </p:nvPicPr>
        <p:blipFill>
          <a:blip r:embed="rId2" cstate="print"/>
          <a:srcRect l="51687" t="5941" r="19916" b="49037"/>
          <a:stretch>
            <a:fillRect/>
          </a:stretch>
        </p:blipFill>
        <p:spPr bwMode="auto">
          <a:xfrm>
            <a:off x="237069" y="441374"/>
            <a:ext cx="2743200" cy="2718240"/>
          </a:xfrm>
          <a:prstGeom prst="rect">
            <a:avLst/>
          </a:prstGeom>
          <a:noFill/>
          <a:ln w="9525">
            <a:noFill/>
            <a:miter lim="800000"/>
            <a:headEnd/>
            <a:tailEnd/>
          </a:ln>
        </p:spPr>
      </p:pic>
      <p:pic>
        <p:nvPicPr>
          <p:cNvPr id="52229" name="Picture 5"/>
          <p:cNvPicPr>
            <a:picLocks noChangeAspect="1" noChangeArrowheads="1"/>
          </p:cNvPicPr>
          <p:nvPr/>
        </p:nvPicPr>
        <p:blipFill>
          <a:blip r:embed="rId3" cstate="print"/>
          <a:srcRect l="51603" t="5814" r="21308" b="49089"/>
          <a:stretch>
            <a:fillRect/>
          </a:stretch>
        </p:blipFill>
        <p:spPr bwMode="auto">
          <a:xfrm>
            <a:off x="3361878" y="441374"/>
            <a:ext cx="2600869" cy="2706158"/>
          </a:xfrm>
          <a:prstGeom prst="rect">
            <a:avLst/>
          </a:prstGeom>
          <a:noFill/>
          <a:ln w="9525">
            <a:noFill/>
            <a:miter lim="800000"/>
            <a:headEnd/>
            <a:tailEnd/>
          </a:ln>
        </p:spPr>
      </p:pic>
      <p:pic>
        <p:nvPicPr>
          <p:cNvPr id="52230" name="Picture 6"/>
          <p:cNvPicPr>
            <a:picLocks noChangeAspect="1" noChangeArrowheads="1"/>
          </p:cNvPicPr>
          <p:nvPr/>
        </p:nvPicPr>
        <p:blipFill>
          <a:blip r:embed="rId4" cstate="print"/>
          <a:srcRect l="51399" t="5814" r="24569" b="53918"/>
          <a:stretch>
            <a:fillRect/>
          </a:stretch>
        </p:blipFill>
        <p:spPr bwMode="auto">
          <a:xfrm>
            <a:off x="6344356" y="441374"/>
            <a:ext cx="2307360" cy="2416382"/>
          </a:xfrm>
          <a:prstGeom prst="rect">
            <a:avLst/>
          </a:prstGeom>
          <a:noFill/>
          <a:ln w="9525">
            <a:noFill/>
            <a:miter lim="800000"/>
            <a:headEnd/>
            <a:tailEnd/>
          </a:ln>
        </p:spPr>
      </p:pic>
      <p:pic>
        <p:nvPicPr>
          <p:cNvPr id="52231" name="Picture 7"/>
          <p:cNvPicPr>
            <a:picLocks noChangeAspect="1" noChangeArrowheads="1"/>
          </p:cNvPicPr>
          <p:nvPr/>
        </p:nvPicPr>
        <p:blipFill>
          <a:blip r:embed="rId5" cstate="print"/>
          <a:srcRect l="51687" t="6076" r="22194" b="54173"/>
          <a:stretch>
            <a:fillRect/>
          </a:stretch>
        </p:blipFill>
        <p:spPr bwMode="auto">
          <a:xfrm>
            <a:off x="237069" y="3367911"/>
            <a:ext cx="2507737" cy="2385358"/>
          </a:xfrm>
          <a:prstGeom prst="rect">
            <a:avLst/>
          </a:prstGeom>
          <a:noFill/>
          <a:ln w="9525">
            <a:noFill/>
            <a:miter lim="800000"/>
            <a:headEnd/>
            <a:tailEnd/>
          </a:ln>
        </p:spPr>
      </p:pic>
      <p:pic>
        <p:nvPicPr>
          <p:cNvPr id="52232" name="Picture 8"/>
          <p:cNvPicPr>
            <a:picLocks noChangeAspect="1" noChangeArrowheads="1"/>
          </p:cNvPicPr>
          <p:nvPr/>
        </p:nvPicPr>
        <p:blipFill>
          <a:blip r:embed="rId6" cstate="print"/>
          <a:srcRect l="51519" t="5949" r="15570" b="37207"/>
          <a:stretch>
            <a:fillRect/>
          </a:stretch>
        </p:blipFill>
        <p:spPr bwMode="auto">
          <a:xfrm>
            <a:off x="2978052" y="3367911"/>
            <a:ext cx="3159851" cy="3411066"/>
          </a:xfrm>
          <a:prstGeom prst="rect">
            <a:avLst/>
          </a:prstGeom>
          <a:noFill/>
          <a:ln w="9525">
            <a:noFill/>
            <a:miter lim="800000"/>
            <a:headEnd/>
            <a:tailEnd/>
          </a:ln>
        </p:spPr>
      </p:pic>
      <p:sp>
        <p:nvSpPr>
          <p:cNvPr id="10" name="Rettangolo 9"/>
          <p:cNvSpPr/>
          <p:nvPr/>
        </p:nvSpPr>
        <p:spPr>
          <a:xfrm>
            <a:off x="0" y="0"/>
            <a:ext cx="3986925" cy="369332"/>
          </a:xfrm>
          <a:prstGeom prst="rect">
            <a:avLst/>
          </a:prstGeom>
        </p:spPr>
        <p:txBody>
          <a:bodyPr wrap="none">
            <a:spAutoFit/>
          </a:bodyPr>
          <a:lstStyle/>
          <a:p>
            <a:r>
              <a:rPr lang="it-IT" b="1" u="sng" dirty="0" smtClean="0">
                <a:sym typeface="Symbol"/>
              </a:rPr>
              <a:t>Panoramica formattazioni </a:t>
            </a:r>
            <a:r>
              <a:rPr lang="it-IT" b="1" u="sng" dirty="0" err="1" smtClean="0">
                <a:sym typeface="Symbol"/>
              </a:rPr>
              <a:t>preimpostate</a:t>
            </a:r>
            <a:endParaRPr lang="it-IT" b="1" u="sng" dirty="0" smtClean="0">
              <a:sym typeface="Symbo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840091" y="1332088"/>
            <a:ext cx="4901752" cy="2140503"/>
          </a:xfrm>
          <a:prstGeom prst="rect">
            <a:avLst/>
          </a:prstGeom>
          <a:noFill/>
          <a:ln w="9525">
            <a:noFill/>
            <a:miter lim="800000"/>
            <a:headEnd/>
            <a:tailEnd/>
          </a:ln>
        </p:spPr>
      </p:pic>
      <p:sp>
        <p:nvSpPr>
          <p:cNvPr id="5" name="Rettangolo 4"/>
          <p:cNvSpPr/>
          <p:nvPr/>
        </p:nvSpPr>
        <p:spPr>
          <a:xfrm>
            <a:off x="0" y="0"/>
            <a:ext cx="5094856" cy="369332"/>
          </a:xfrm>
          <a:prstGeom prst="rect">
            <a:avLst/>
          </a:prstGeom>
        </p:spPr>
        <p:txBody>
          <a:bodyPr wrap="none">
            <a:spAutoFit/>
          </a:bodyPr>
          <a:lstStyle/>
          <a:p>
            <a:r>
              <a:rPr lang="it-IT" b="1" u="sng" dirty="0" smtClean="0">
                <a:sym typeface="Symbol"/>
              </a:rPr>
              <a:t>Gestione delle regole di formattazione condizionale</a:t>
            </a:r>
          </a:p>
        </p:txBody>
      </p:sp>
      <p:sp>
        <p:nvSpPr>
          <p:cNvPr id="6" name="Rettangolo 5"/>
          <p:cNvSpPr/>
          <p:nvPr/>
        </p:nvSpPr>
        <p:spPr>
          <a:xfrm>
            <a:off x="0" y="509391"/>
            <a:ext cx="9144000" cy="646331"/>
          </a:xfrm>
          <a:prstGeom prst="rect">
            <a:avLst/>
          </a:prstGeom>
        </p:spPr>
        <p:txBody>
          <a:bodyPr wrap="square">
            <a:spAutoFit/>
          </a:bodyPr>
          <a:lstStyle/>
          <a:p>
            <a:pPr algn="just"/>
            <a:r>
              <a:rPr lang="it-IT" i="1" dirty="0" smtClean="0"/>
              <a:t>scheda</a:t>
            </a:r>
            <a:r>
              <a:rPr lang="it-IT" dirty="0" smtClean="0"/>
              <a:t> </a:t>
            </a:r>
            <a:r>
              <a:rPr lang="it-IT" b="1" dirty="0" smtClean="0"/>
              <a:t>Home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Stili </a:t>
            </a:r>
            <a:r>
              <a:rPr lang="it-IT" dirty="0" smtClean="0">
                <a:sym typeface="Symbol"/>
              </a:rPr>
              <a:t> </a:t>
            </a:r>
            <a:r>
              <a:rPr lang="it-IT" b="1" dirty="0" smtClean="0">
                <a:sym typeface="Symbol"/>
              </a:rPr>
              <a:t>Formattazione condizionale</a:t>
            </a:r>
            <a:r>
              <a:rPr lang="it-IT" dirty="0" smtClean="0">
                <a:sym typeface="Symbol"/>
              </a:rPr>
              <a:t>  </a:t>
            </a:r>
            <a:r>
              <a:rPr lang="it-IT" b="1" dirty="0" smtClean="0">
                <a:sym typeface="Symbol"/>
              </a:rPr>
              <a:t>Gestisci </a:t>
            </a:r>
            <a:r>
              <a:rPr lang="it-IT" b="1" dirty="0" err="1" smtClean="0">
                <a:sym typeface="Symbol"/>
              </a:rPr>
              <a:t>regole…</a:t>
            </a:r>
            <a:r>
              <a:rPr lang="it-IT" dirty="0" smtClean="0">
                <a:sym typeface="Symbol"/>
              </a:rPr>
              <a:t>  appare la </a:t>
            </a:r>
            <a:r>
              <a:rPr lang="it-IT" i="1" dirty="0" smtClean="0">
                <a:sym typeface="Symbol"/>
              </a:rPr>
              <a:t>finestra</a:t>
            </a:r>
            <a:r>
              <a:rPr lang="it-IT" dirty="0" smtClean="0">
                <a:sym typeface="Symbol"/>
              </a:rPr>
              <a:t> </a:t>
            </a:r>
            <a:r>
              <a:rPr lang="it-IT" b="1" dirty="0" smtClean="0">
                <a:sym typeface="Symbol"/>
              </a:rPr>
              <a:t>Gestione regole formattazione condizionale</a:t>
            </a:r>
          </a:p>
        </p:txBody>
      </p:sp>
      <p:sp>
        <p:nvSpPr>
          <p:cNvPr id="8" name="Ovale 7"/>
          <p:cNvSpPr/>
          <p:nvPr/>
        </p:nvSpPr>
        <p:spPr>
          <a:xfrm>
            <a:off x="4385746" y="1569156"/>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9" name="Ovale 8"/>
          <p:cNvSpPr/>
          <p:nvPr/>
        </p:nvSpPr>
        <p:spPr>
          <a:xfrm>
            <a:off x="2681124" y="1873956"/>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10" name="Ovale 9"/>
          <p:cNvSpPr/>
          <p:nvPr/>
        </p:nvSpPr>
        <p:spPr>
          <a:xfrm>
            <a:off x="3629390" y="1873956"/>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11" name="Ovale 10"/>
          <p:cNvSpPr/>
          <p:nvPr/>
        </p:nvSpPr>
        <p:spPr>
          <a:xfrm>
            <a:off x="4543789" y="1873956"/>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12" name="Ovale 11"/>
          <p:cNvSpPr/>
          <p:nvPr/>
        </p:nvSpPr>
        <p:spPr>
          <a:xfrm>
            <a:off x="4848589" y="1919111"/>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13" name="Ovale 12"/>
          <p:cNvSpPr/>
          <p:nvPr/>
        </p:nvSpPr>
        <p:spPr>
          <a:xfrm>
            <a:off x="1936055" y="223520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6</a:t>
            </a:r>
            <a:endParaRPr lang="it-IT" sz="1400" b="1" dirty="0">
              <a:solidFill>
                <a:schemeClr val="tx1"/>
              </a:solidFill>
            </a:endParaRPr>
          </a:p>
        </p:txBody>
      </p:sp>
      <p:sp>
        <p:nvSpPr>
          <p:cNvPr id="14" name="Rettangolo 13"/>
          <p:cNvSpPr/>
          <p:nvPr/>
        </p:nvSpPr>
        <p:spPr>
          <a:xfrm>
            <a:off x="378177" y="3698080"/>
            <a:ext cx="8528756" cy="2585323"/>
          </a:xfrm>
          <a:prstGeom prst="rect">
            <a:avLst/>
          </a:prstGeom>
        </p:spPr>
        <p:txBody>
          <a:bodyPr wrap="square">
            <a:spAutoFit/>
          </a:bodyPr>
          <a:lstStyle/>
          <a:p>
            <a:pPr marL="342900" indent="-342900" algn="just">
              <a:buFont typeface="+mj-lt"/>
              <a:buAutoNum type="arabicPeriod"/>
            </a:pPr>
            <a:r>
              <a:rPr lang="it-IT" dirty="0" smtClean="0"/>
              <a:t>Casella di riepilogo da cui selezionare l’origine dati di cui visualizzare le regole di formattazione (selezione corrente, foglio di lavoro, …) </a:t>
            </a:r>
          </a:p>
          <a:p>
            <a:pPr marL="342900" indent="-342900" algn="just">
              <a:buFont typeface="+mj-lt"/>
              <a:buAutoNum type="arabicPeriod"/>
            </a:pPr>
            <a:r>
              <a:rPr lang="it-IT" dirty="0" smtClean="0"/>
              <a:t>Pulsante per la creazione di una nuova regola: apre la </a:t>
            </a:r>
            <a:r>
              <a:rPr lang="it-IT" i="1" dirty="0" smtClean="0"/>
              <a:t>finestra </a:t>
            </a:r>
            <a:r>
              <a:rPr lang="it-IT" b="1" dirty="0" smtClean="0"/>
              <a:t>Nuova regola di formattazione</a:t>
            </a:r>
          </a:p>
          <a:p>
            <a:pPr marL="342900" indent="-342900" algn="just">
              <a:buFont typeface="+mj-lt"/>
              <a:buAutoNum type="arabicPeriod"/>
            </a:pPr>
            <a:r>
              <a:rPr lang="it-IT" dirty="0" smtClean="0"/>
              <a:t>Pulsante che permette di modificare la regola selezionata dall’elenco sottostante (6)</a:t>
            </a:r>
          </a:p>
          <a:p>
            <a:pPr marL="342900" indent="-342900" algn="just">
              <a:buFont typeface="+mj-lt"/>
              <a:buAutoNum type="arabicPeriod"/>
            </a:pPr>
            <a:r>
              <a:rPr lang="it-IT" dirty="0" smtClean="0"/>
              <a:t>Pulsante che permette di eliminare la regola selezionata dell’elenco sottostante (6)</a:t>
            </a:r>
          </a:p>
          <a:p>
            <a:pPr marL="342900" indent="-342900" algn="just">
              <a:buFont typeface="+mj-lt"/>
              <a:buAutoNum type="arabicPeriod"/>
            </a:pPr>
            <a:r>
              <a:rPr lang="it-IT" dirty="0" smtClean="0"/>
              <a:t>Pulsanti per la gestione dell’ordine di precedenza delle regole.</a:t>
            </a:r>
          </a:p>
          <a:p>
            <a:pPr marL="342900" indent="-342900" algn="just"/>
            <a:r>
              <a:rPr lang="it-IT" dirty="0" smtClean="0"/>
              <a:t>	Le regole all’inizio dell’elenco (6) hanno la precedenza rispetto a quelle che si trovano al termine; le nuove regole vengono sempre aggiunte all’inizio.</a:t>
            </a:r>
            <a:endParaRPr lang="it-IT" dirty="0"/>
          </a:p>
        </p:txBody>
      </p:sp>
      <p:sp>
        <p:nvSpPr>
          <p:cNvPr id="15" name="CasellaDiTesto 14"/>
          <p:cNvSpPr txBox="1"/>
          <p:nvPr/>
        </p:nvSpPr>
        <p:spPr>
          <a:xfrm>
            <a:off x="6044400" y="33051"/>
            <a:ext cx="3047309" cy="338554"/>
          </a:xfrm>
          <a:prstGeom prst="rect">
            <a:avLst/>
          </a:prstGeom>
          <a:solidFill>
            <a:srgbClr val="FF0000"/>
          </a:solidFill>
        </p:spPr>
        <p:txBody>
          <a:bodyPr wrap="none" rtlCol="0">
            <a:spAutoFit/>
          </a:bodyPr>
          <a:lstStyle/>
          <a:p>
            <a:r>
              <a:rPr lang="it-IT" sz="1600" dirty="0" smtClean="0">
                <a:solidFill>
                  <a:schemeClr val="bg1"/>
                </a:solidFill>
              </a:rPr>
              <a:t>Esempio – Dati per esempi_REV01</a:t>
            </a:r>
            <a:endParaRPr lang="it-IT" sz="1600"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cstate="print"/>
          <a:srcRect/>
          <a:stretch>
            <a:fillRect/>
          </a:stretch>
        </p:blipFill>
        <p:spPr bwMode="auto">
          <a:xfrm>
            <a:off x="174588" y="440268"/>
            <a:ext cx="4277371" cy="3461456"/>
          </a:xfrm>
          <a:prstGeom prst="rect">
            <a:avLst/>
          </a:prstGeom>
          <a:noFill/>
          <a:ln w="9525">
            <a:noFill/>
            <a:miter lim="800000"/>
            <a:headEnd/>
            <a:tailEnd/>
          </a:ln>
        </p:spPr>
      </p:pic>
      <p:sp>
        <p:nvSpPr>
          <p:cNvPr id="3" name="CasellaDiTesto 2"/>
          <p:cNvSpPr txBox="1"/>
          <p:nvPr/>
        </p:nvSpPr>
        <p:spPr>
          <a:xfrm>
            <a:off x="0" y="0"/>
            <a:ext cx="3060197" cy="369332"/>
          </a:xfrm>
          <a:prstGeom prst="rect">
            <a:avLst/>
          </a:prstGeom>
          <a:noFill/>
        </p:spPr>
        <p:txBody>
          <a:bodyPr wrap="none" rtlCol="0">
            <a:spAutoFit/>
          </a:bodyPr>
          <a:lstStyle/>
          <a:p>
            <a:r>
              <a:rPr lang="it-IT" b="1" u="sng" dirty="0" smtClean="0"/>
              <a:t>Creazione di una nuova regola</a:t>
            </a:r>
            <a:endParaRPr lang="it-IT" b="1" u="sng" dirty="0"/>
          </a:p>
        </p:txBody>
      </p:sp>
      <p:sp>
        <p:nvSpPr>
          <p:cNvPr id="6" name="Ovale 5"/>
          <p:cNvSpPr/>
          <p:nvPr/>
        </p:nvSpPr>
        <p:spPr>
          <a:xfrm>
            <a:off x="1789302" y="1998134"/>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7" name="Ovale 6"/>
          <p:cNvSpPr/>
          <p:nvPr/>
        </p:nvSpPr>
        <p:spPr>
          <a:xfrm>
            <a:off x="1439346" y="733779"/>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8" name="Rettangolo 7"/>
          <p:cNvSpPr/>
          <p:nvPr/>
        </p:nvSpPr>
        <p:spPr>
          <a:xfrm>
            <a:off x="4572000" y="387403"/>
            <a:ext cx="4572000" cy="1200329"/>
          </a:xfrm>
          <a:prstGeom prst="rect">
            <a:avLst/>
          </a:prstGeom>
        </p:spPr>
        <p:txBody>
          <a:bodyPr wrap="square">
            <a:spAutoFit/>
          </a:bodyPr>
          <a:lstStyle/>
          <a:p>
            <a:pPr marL="342900" indent="-342900" algn="just">
              <a:buFont typeface="+mj-lt"/>
              <a:buAutoNum type="arabicPeriod"/>
            </a:pPr>
            <a:r>
              <a:rPr lang="it-IT" dirty="0" smtClean="0"/>
              <a:t>Elenco categorie opzioni di formattazione</a:t>
            </a:r>
          </a:p>
          <a:p>
            <a:pPr marL="342900" indent="-342900" algn="just">
              <a:buFont typeface="+mj-lt"/>
              <a:buAutoNum type="arabicPeriod"/>
            </a:pPr>
            <a:r>
              <a:rPr lang="it-IT" dirty="0" smtClean="0"/>
              <a:t>Cambia in funzione della categoria selezionata e consente di impostare/ modificare la regola</a:t>
            </a:r>
            <a:endParaRPr lang="it-IT" dirty="0"/>
          </a:p>
        </p:txBody>
      </p:sp>
      <p:sp>
        <p:nvSpPr>
          <p:cNvPr id="9" name="CasellaDiTesto 8"/>
          <p:cNvSpPr txBox="1"/>
          <p:nvPr/>
        </p:nvSpPr>
        <p:spPr>
          <a:xfrm>
            <a:off x="4481688" y="1941688"/>
            <a:ext cx="4594578" cy="2308324"/>
          </a:xfrm>
          <a:prstGeom prst="rect">
            <a:avLst/>
          </a:prstGeom>
          <a:noFill/>
        </p:spPr>
        <p:txBody>
          <a:bodyPr wrap="square" rtlCol="0">
            <a:spAutoFit/>
          </a:bodyPr>
          <a:lstStyle/>
          <a:p>
            <a:pPr algn="just">
              <a:buSzPct val="87000"/>
              <a:buFont typeface="Wingdings 3" pitchFamily="18" charset="2"/>
              <a:buChar char=""/>
            </a:pPr>
            <a:r>
              <a:rPr lang="it-IT" b="1" dirty="0" smtClean="0"/>
              <a:t>Formatta tutte le celle in base ai relativi valori</a:t>
            </a:r>
            <a:r>
              <a:rPr lang="it-IT" dirty="0" smtClean="0"/>
              <a:t>: permette di creare una barra dei dati, una scala a 2 o 3 colori o una regola set di icone.</a:t>
            </a:r>
          </a:p>
          <a:p>
            <a:pPr algn="just">
              <a:buSzPct val="87000"/>
              <a:buFont typeface="Wingdings 3" pitchFamily="18" charset="2"/>
              <a:buChar char=""/>
            </a:pPr>
            <a:r>
              <a:rPr lang="it-IT" b="1" dirty="0" smtClean="0"/>
              <a:t>Formatta solo le celle che contengono</a:t>
            </a:r>
            <a:r>
              <a:rPr lang="it-IT" dirty="0" smtClean="0"/>
              <a:t>: consente di creare regole e altro (valore maggiore di, minore di, …). Simile ad Excel 2003.</a:t>
            </a:r>
          </a:p>
        </p:txBody>
      </p:sp>
      <p:sp>
        <p:nvSpPr>
          <p:cNvPr id="10" name="CasellaDiTesto 9"/>
          <p:cNvSpPr txBox="1"/>
          <p:nvPr/>
        </p:nvSpPr>
        <p:spPr>
          <a:xfrm>
            <a:off x="90309" y="4188178"/>
            <a:ext cx="8974667" cy="2308324"/>
          </a:xfrm>
          <a:prstGeom prst="rect">
            <a:avLst/>
          </a:prstGeom>
          <a:noFill/>
        </p:spPr>
        <p:txBody>
          <a:bodyPr wrap="square" rtlCol="0">
            <a:spAutoFit/>
          </a:bodyPr>
          <a:lstStyle/>
          <a:p>
            <a:pPr algn="just">
              <a:buSzPct val="87000"/>
              <a:buFont typeface="Wingdings 3" pitchFamily="18" charset="2"/>
              <a:buChar char=""/>
            </a:pPr>
            <a:r>
              <a:rPr lang="it-IT" b="1" dirty="0" smtClean="0"/>
              <a:t>Formatta solo i primi o gli ultimi valori</a:t>
            </a:r>
            <a:r>
              <a:rPr lang="it-IT" dirty="0" smtClean="0"/>
              <a:t>: permette di creare i tipi di regole primi/ultimi </a:t>
            </a:r>
            <a:r>
              <a:rPr lang="it-IT" i="1" dirty="0" smtClean="0"/>
              <a:t>n</a:t>
            </a:r>
            <a:r>
              <a:rPr lang="it-IT" dirty="0" smtClean="0"/>
              <a:t> e primi/ultimi </a:t>
            </a:r>
            <a:r>
              <a:rPr lang="it-IT" i="1" dirty="0" err="1" smtClean="0"/>
              <a:t>n%</a:t>
            </a:r>
            <a:r>
              <a:rPr lang="it-IT" dirty="0" smtClean="0"/>
              <a:t>.</a:t>
            </a:r>
          </a:p>
          <a:p>
            <a:pPr algn="just">
              <a:buSzPct val="87000"/>
              <a:buFont typeface="Wingdings 3" pitchFamily="18" charset="2"/>
              <a:buChar char=""/>
            </a:pPr>
            <a:r>
              <a:rPr lang="it-IT" b="1" dirty="0" smtClean="0"/>
              <a:t>Formatta solo i valori superiori o inferiori alla media</a:t>
            </a:r>
            <a:r>
              <a:rPr lang="it-IT" dirty="0" smtClean="0"/>
              <a:t>: consente di creare i tipi di regole inferiore/superiore alla media oppure inferiore/superiore  alla media di 1/2/3 deviazioni standard.</a:t>
            </a:r>
          </a:p>
          <a:p>
            <a:pPr algn="just">
              <a:buSzPct val="87000"/>
              <a:buFont typeface="Wingdings 3" pitchFamily="18" charset="2"/>
              <a:buChar char=""/>
            </a:pPr>
            <a:r>
              <a:rPr lang="it-IT" b="1" dirty="0" smtClean="0"/>
              <a:t>Formatta solo i valori univoci o duplicati</a:t>
            </a:r>
            <a:r>
              <a:rPr lang="it-IT" dirty="0" smtClean="0"/>
              <a:t>.</a:t>
            </a:r>
            <a:endParaRPr lang="it-IT" b="1" dirty="0" smtClean="0"/>
          </a:p>
          <a:p>
            <a:pPr algn="just">
              <a:buSzPct val="87000"/>
              <a:buFont typeface="Wingdings 3" pitchFamily="18" charset="2"/>
              <a:buChar char=""/>
            </a:pPr>
            <a:r>
              <a:rPr lang="it-IT" b="1" dirty="0" smtClean="0"/>
              <a:t>Utilizza una formula per determinare le celle da formattare</a:t>
            </a:r>
            <a:r>
              <a:rPr lang="it-IT" dirty="0" smtClean="0"/>
              <a:t>: tramite questa opzioni è possibile inserire una formula per determinare se applicare o meno la formattazione. </a:t>
            </a:r>
            <a:endParaRPr lang="it-IT"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2199833" cy="369332"/>
          </a:xfrm>
          <a:prstGeom prst="rect">
            <a:avLst/>
          </a:prstGeom>
          <a:noFill/>
        </p:spPr>
        <p:txBody>
          <a:bodyPr wrap="none" rtlCol="0">
            <a:spAutoFit/>
          </a:bodyPr>
          <a:lstStyle/>
          <a:p>
            <a:r>
              <a:rPr lang="it-IT" b="1" u="sng" dirty="0" smtClean="0"/>
              <a:t>Esempio con formule</a:t>
            </a:r>
            <a:endParaRPr lang="it-IT" b="1" u="sng" dirty="0"/>
          </a:p>
        </p:txBody>
      </p:sp>
      <p:pic>
        <p:nvPicPr>
          <p:cNvPr id="56322" name="Picture 2"/>
          <p:cNvPicPr>
            <a:picLocks noChangeAspect="1" noChangeArrowheads="1"/>
          </p:cNvPicPr>
          <p:nvPr/>
        </p:nvPicPr>
        <p:blipFill>
          <a:blip r:embed="rId2" cstate="print"/>
          <a:srcRect/>
          <a:stretch>
            <a:fillRect/>
          </a:stretch>
        </p:blipFill>
        <p:spPr bwMode="auto">
          <a:xfrm>
            <a:off x="4379384" y="551039"/>
            <a:ext cx="3017520" cy="2834640"/>
          </a:xfrm>
          <a:prstGeom prst="rect">
            <a:avLst/>
          </a:prstGeom>
          <a:noFill/>
          <a:ln w="9525">
            <a:noFill/>
            <a:miter lim="800000"/>
            <a:headEnd/>
            <a:tailEnd/>
          </a:ln>
        </p:spPr>
      </p:pic>
      <p:pic>
        <p:nvPicPr>
          <p:cNvPr id="56324" name="Picture 4"/>
          <p:cNvPicPr>
            <a:picLocks noChangeAspect="1" noChangeArrowheads="1"/>
          </p:cNvPicPr>
          <p:nvPr/>
        </p:nvPicPr>
        <p:blipFill>
          <a:blip r:embed="rId3" cstate="print"/>
          <a:srcRect/>
          <a:stretch>
            <a:fillRect/>
          </a:stretch>
        </p:blipFill>
        <p:spPr bwMode="auto">
          <a:xfrm>
            <a:off x="4390672" y="3531306"/>
            <a:ext cx="3017520" cy="2834640"/>
          </a:xfrm>
          <a:prstGeom prst="rect">
            <a:avLst/>
          </a:prstGeom>
          <a:noFill/>
          <a:ln w="9525">
            <a:noFill/>
            <a:miter lim="800000"/>
            <a:headEnd/>
            <a:tailEnd/>
          </a:ln>
        </p:spPr>
      </p:pic>
      <p:pic>
        <p:nvPicPr>
          <p:cNvPr id="56325" name="Picture 5"/>
          <p:cNvPicPr>
            <a:picLocks noChangeAspect="1" noChangeArrowheads="1"/>
          </p:cNvPicPr>
          <p:nvPr/>
        </p:nvPicPr>
        <p:blipFill>
          <a:blip r:embed="rId4" cstate="print"/>
          <a:srcRect l="15401" t="20937" r="79620" b="10000"/>
          <a:stretch>
            <a:fillRect/>
          </a:stretch>
        </p:blipFill>
        <p:spPr bwMode="auto">
          <a:xfrm>
            <a:off x="7999536" y="587593"/>
            <a:ext cx="682906" cy="5920451"/>
          </a:xfrm>
          <a:prstGeom prst="rect">
            <a:avLst/>
          </a:prstGeom>
          <a:noFill/>
          <a:ln w="9525">
            <a:noFill/>
            <a:miter lim="800000"/>
            <a:headEnd/>
            <a:tailEnd/>
          </a:ln>
        </p:spPr>
      </p:pic>
      <p:sp>
        <p:nvSpPr>
          <p:cNvPr id="7" name="CasellaDiTesto 6"/>
          <p:cNvSpPr txBox="1"/>
          <p:nvPr/>
        </p:nvSpPr>
        <p:spPr>
          <a:xfrm>
            <a:off x="214487" y="745068"/>
            <a:ext cx="3894667" cy="2031325"/>
          </a:xfrm>
          <a:prstGeom prst="rect">
            <a:avLst/>
          </a:prstGeom>
          <a:noFill/>
        </p:spPr>
        <p:txBody>
          <a:bodyPr wrap="square" rtlCol="0">
            <a:spAutoFit/>
          </a:bodyPr>
          <a:lstStyle/>
          <a:p>
            <a:pPr marL="180975" indent="-180975" algn="just"/>
            <a:r>
              <a:rPr lang="it-IT" dirty="0" smtClean="0"/>
              <a:t>Formattare:</a:t>
            </a:r>
          </a:p>
          <a:p>
            <a:pPr marL="180975" indent="-180975" algn="just">
              <a:buFont typeface="Arial" pitchFamily="34" charset="0"/>
              <a:buChar char="•"/>
            </a:pPr>
            <a:r>
              <a:rPr lang="it-IT" dirty="0" smtClean="0"/>
              <a:t>con sfondo arancione le celle contenenti il peso di una donna superiore alla media femminile</a:t>
            </a:r>
          </a:p>
          <a:p>
            <a:pPr marL="180975" indent="-180975" algn="just">
              <a:buFont typeface="Arial" pitchFamily="34" charset="0"/>
              <a:buChar char="•"/>
            </a:pPr>
            <a:r>
              <a:rPr lang="it-IT" dirty="0" smtClean="0"/>
              <a:t>con sfondo blu le celle contenenti il peso di un uomo superiore alla media maschile</a:t>
            </a:r>
            <a:endParaRPr lang="it-IT"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216429" y="532697"/>
            <a:ext cx="6543675" cy="2857500"/>
          </a:xfrm>
          <a:prstGeom prst="rect">
            <a:avLst/>
          </a:prstGeom>
          <a:noFill/>
          <a:ln w="9525">
            <a:noFill/>
            <a:miter lim="800000"/>
            <a:headEnd/>
            <a:tailEnd/>
          </a:ln>
        </p:spPr>
      </p:pic>
      <p:pic>
        <p:nvPicPr>
          <p:cNvPr id="57347" name="Picture 3"/>
          <p:cNvPicPr>
            <a:picLocks noChangeAspect="1" noChangeArrowheads="1"/>
          </p:cNvPicPr>
          <p:nvPr/>
        </p:nvPicPr>
        <p:blipFill>
          <a:blip r:embed="rId3" cstate="print"/>
          <a:srcRect l="15401" t="21072" r="79789" b="10000"/>
          <a:stretch>
            <a:fillRect/>
          </a:stretch>
        </p:blipFill>
        <p:spPr bwMode="auto">
          <a:xfrm>
            <a:off x="7062557" y="101600"/>
            <a:ext cx="659757" cy="5908876"/>
          </a:xfrm>
          <a:prstGeom prst="rect">
            <a:avLst/>
          </a:prstGeom>
          <a:noFill/>
          <a:ln w="9525">
            <a:noFill/>
            <a:miter lim="800000"/>
            <a:headEnd/>
            <a:tailEnd/>
          </a:ln>
        </p:spPr>
      </p:pic>
      <p:pic>
        <p:nvPicPr>
          <p:cNvPr id="57348" name="Picture 4"/>
          <p:cNvPicPr>
            <a:picLocks noChangeAspect="1" noChangeArrowheads="1"/>
          </p:cNvPicPr>
          <p:nvPr/>
        </p:nvPicPr>
        <p:blipFill>
          <a:blip r:embed="rId4" cstate="print"/>
          <a:srcRect/>
          <a:stretch>
            <a:fillRect/>
          </a:stretch>
        </p:blipFill>
        <p:spPr bwMode="auto">
          <a:xfrm>
            <a:off x="216429" y="3806472"/>
            <a:ext cx="6543675" cy="2857500"/>
          </a:xfrm>
          <a:prstGeom prst="rect">
            <a:avLst/>
          </a:prstGeom>
          <a:noFill/>
          <a:ln w="9525">
            <a:noFill/>
            <a:miter lim="800000"/>
            <a:headEnd/>
            <a:tailEnd/>
          </a:ln>
        </p:spPr>
      </p:pic>
      <p:pic>
        <p:nvPicPr>
          <p:cNvPr id="57349" name="Picture 5"/>
          <p:cNvPicPr>
            <a:picLocks noChangeAspect="1" noChangeArrowheads="1"/>
          </p:cNvPicPr>
          <p:nvPr/>
        </p:nvPicPr>
        <p:blipFill>
          <a:blip r:embed="rId5" cstate="print"/>
          <a:srcRect l="15485" t="20937" r="79705" b="10000"/>
          <a:stretch>
            <a:fillRect/>
          </a:stretch>
        </p:blipFill>
        <p:spPr bwMode="auto">
          <a:xfrm>
            <a:off x="8135287" y="881106"/>
            <a:ext cx="659757" cy="5920451"/>
          </a:xfrm>
          <a:prstGeom prst="rect">
            <a:avLst/>
          </a:prstGeom>
          <a:noFill/>
          <a:ln w="9525">
            <a:noFill/>
            <a:miter lim="800000"/>
            <a:headEnd/>
            <a:tailEnd/>
          </a:ln>
        </p:spPr>
      </p:pic>
      <p:cxnSp>
        <p:nvCxnSpPr>
          <p:cNvPr id="7" name="Connettore 2 6"/>
          <p:cNvCxnSpPr/>
          <p:nvPr/>
        </p:nvCxnSpPr>
        <p:spPr>
          <a:xfrm>
            <a:off x="6762044" y="6502400"/>
            <a:ext cx="139982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a:stCxn id="57346" idx="3"/>
          </p:cNvCxnSpPr>
          <p:nvPr/>
        </p:nvCxnSpPr>
        <p:spPr>
          <a:xfrm>
            <a:off x="6760104" y="1961447"/>
            <a:ext cx="385763" cy="28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0" y="0"/>
            <a:ext cx="5989332" cy="369332"/>
          </a:xfrm>
          <a:prstGeom prst="rect">
            <a:avLst/>
          </a:prstGeom>
          <a:noFill/>
        </p:spPr>
        <p:txBody>
          <a:bodyPr wrap="none" rtlCol="0">
            <a:spAutoFit/>
          </a:bodyPr>
          <a:lstStyle/>
          <a:p>
            <a:r>
              <a:rPr lang="it-IT" b="1" u="sng" dirty="0" smtClean="0"/>
              <a:t>Esempio variazione ordine di precedenza – regole in conflitto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l="15473" t="20793" r="79831" b="9794"/>
          <a:stretch>
            <a:fillRect/>
          </a:stretch>
        </p:blipFill>
        <p:spPr bwMode="auto">
          <a:xfrm>
            <a:off x="7676444" y="371389"/>
            <a:ext cx="644038" cy="5950388"/>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srcRect/>
          <a:stretch>
            <a:fillRect/>
          </a:stretch>
        </p:blipFill>
        <p:spPr bwMode="auto">
          <a:xfrm>
            <a:off x="216000" y="532800"/>
            <a:ext cx="6543675" cy="2857500"/>
          </a:xfrm>
          <a:prstGeom prst="rect">
            <a:avLst/>
          </a:prstGeom>
          <a:noFill/>
          <a:ln w="9525">
            <a:noFill/>
            <a:miter lim="800000"/>
            <a:headEnd/>
            <a:tailEnd/>
          </a:ln>
        </p:spPr>
      </p:pic>
      <p:pic>
        <p:nvPicPr>
          <p:cNvPr id="58372" name="Picture 4"/>
          <p:cNvPicPr>
            <a:picLocks noChangeAspect="1" noChangeArrowheads="1"/>
          </p:cNvPicPr>
          <p:nvPr/>
        </p:nvPicPr>
        <p:blipFill>
          <a:blip r:embed="rId4" cstate="print"/>
          <a:srcRect/>
          <a:stretch>
            <a:fillRect/>
          </a:stretch>
        </p:blipFill>
        <p:spPr bwMode="auto">
          <a:xfrm>
            <a:off x="216000" y="3805200"/>
            <a:ext cx="6543675" cy="2857500"/>
          </a:xfrm>
          <a:prstGeom prst="rect">
            <a:avLst/>
          </a:prstGeom>
          <a:noFill/>
          <a:ln w="9525">
            <a:noFill/>
            <a:miter lim="800000"/>
            <a:headEnd/>
            <a:tailEnd/>
          </a:ln>
        </p:spPr>
      </p:pic>
      <p:sp>
        <p:nvSpPr>
          <p:cNvPr id="5" name="CasellaDiTesto 4"/>
          <p:cNvSpPr txBox="1"/>
          <p:nvPr/>
        </p:nvSpPr>
        <p:spPr>
          <a:xfrm>
            <a:off x="0" y="0"/>
            <a:ext cx="6449394" cy="369332"/>
          </a:xfrm>
          <a:prstGeom prst="rect">
            <a:avLst/>
          </a:prstGeom>
          <a:noFill/>
        </p:spPr>
        <p:txBody>
          <a:bodyPr wrap="none" rtlCol="0">
            <a:spAutoFit/>
          </a:bodyPr>
          <a:lstStyle/>
          <a:p>
            <a:r>
              <a:rPr lang="it-IT" b="1" u="sng" dirty="0" smtClean="0"/>
              <a:t>Esempio variazione ordine di precedenza – regole NON in conflitto</a:t>
            </a:r>
          </a:p>
        </p:txBody>
      </p:sp>
      <p:cxnSp>
        <p:nvCxnSpPr>
          <p:cNvPr id="7" name="Connettore 2 6"/>
          <p:cNvCxnSpPr>
            <a:stCxn id="58371" idx="3"/>
          </p:cNvCxnSpPr>
          <p:nvPr/>
        </p:nvCxnSpPr>
        <p:spPr>
          <a:xfrm>
            <a:off x="6759675" y="1961550"/>
            <a:ext cx="950636" cy="27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a:stCxn id="58372" idx="3"/>
          </p:cNvCxnSpPr>
          <p:nvPr/>
        </p:nvCxnSpPr>
        <p:spPr>
          <a:xfrm>
            <a:off x="6759675" y="5233950"/>
            <a:ext cx="953774" cy="9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dirty="0" smtClean="0">
                <a:solidFill>
                  <a:srgbClr val="FF0000"/>
                </a:solidFill>
              </a:rPr>
              <a:t>LE TABELLE</a:t>
            </a:r>
            <a:endParaRPr lang="it-IT" sz="2200" dirty="0">
              <a:solidFill>
                <a:srgbClr val="FF0000"/>
              </a:solidFill>
            </a:endParaRPr>
          </a:p>
        </p:txBody>
      </p:sp>
      <p:sp>
        <p:nvSpPr>
          <p:cNvPr id="3" name="CasellaDiTesto 2"/>
          <p:cNvSpPr txBox="1"/>
          <p:nvPr/>
        </p:nvSpPr>
        <p:spPr>
          <a:xfrm>
            <a:off x="162000" y="530578"/>
            <a:ext cx="8820000" cy="1200329"/>
          </a:xfrm>
          <a:prstGeom prst="rect">
            <a:avLst/>
          </a:prstGeom>
          <a:noFill/>
        </p:spPr>
        <p:txBody>
          <a:bodyPr wrap="square" rtlCol="0">
            <a:spAutoFit/>
          </a:bodyPr>
          <a:lstStyle/>
          <a:p>
            <a:r>
              <a:rPr lang="it-IT" dirty="0" smtClean="0"/>
              <a:t>È possibile convertire un intervallo di celle contenente dati correlati in una </a:t>
            </a:r>
            <a:r>
              <a:rPr lang="it-IT" i="1" dirty="0" smtClean="0"/>
              <a:t>tabella</a:t>
            </a:r>
            <a:r>
              <a:rPr lang="it-IT" dirty="0" smtClean="0"/>
              <a:t>. </a:t>
            </a:r>
          </a:p>
          <a:p>
            <a:pPr algn="just"/>
            <a:r>
              <a:rPr lang="it-IT" dirty="0" smtClean="0"/>
              <a:t>Utilizzando le funzionalità proprie delle tabelle è possibile gestire i dati contenuti nelle righe e nelle colonne della tabella in modo </a:t>
            </a:r>
            <a:r>
              <a:rPr lang="it-IT" u="sng" dirty="0" smtClean="0"/>
              <a:t>indipendente</a:t>
            </a:r>
            <a:r>
              <a:rPr lang="it-IT" dirty="0" smtClean="0"/>
              <a:t> dai dati presenti nelle altre righe e colonne del foglio di lavoro. </a:t>
            </a:r>
          </a:p>
        </p:txBody>
      </p:sp>
      <p:pic>
        <p:nvPicPr>
          <p:cNvPr id="1026" name="Picture 2"/>
          <p:cNvPicPr>
            <a:picLocks noChangeAspect="1" noChangeArrowheads="1"/>
          </p:cNvPicPr>
          <p:nvPr/>
        </p:nvPicPr>
        <p:blipFill>
          <a:blip r:embed="rId2" cstate="print"/>
          <a:srcRect t="17915" r="23932" b="8741"/>
          <a:stretch>
            <a:fillRect/>
          </a:stretch>
        </p:blipFill>
        <p:spPr bwMode="auto">
          <a:xfrm>
            <a:off x="659443" y="1869214"/>
            <a:ext cx="7825115" cy="47155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7620000" cy="427038"/>
          </a:xfrm>
          <a:prstGeom prst="rect">
            <a:avLst/>
          </a:prstGeom>
          <a:noFill/>
          <a:ln w="9525">
            <a:noFill/>
            <a:miter lim="800000"/>
            <a:headEnd/>
            <a:tailEnd/>
          </a:ln>
          <a:effectLst/>
        </p:spPr>
        <p:txBody>
          <a:bodyPr>
            <a:spAutoFit/>
          </a:bodyPr>
          <a:lstStyle/>
          <a:p>
            <a:pPr algn="l">
              <a:spcBef>
                <a:spcPct val="50000"/>
              </a:spcBef>
            </a:pPr>
            <a:r>
              <a:rPr lang="it-IT" sz="2200" dirty="0" smtClean="0">
                <a:solidFill>
                  <a:srgbClr val="FF0000"/>
                </a:solidFill>
              </a:rPr>
              <a:t>DATABASE</a:t>
            </a:r>
            <a:endParaRPr lang="it-IT" sz="2200" dirty="0">
              <a:solidFill>
                <a:srgbClr val="FF0000"/>
              </a:solidFill>
            </a:endParaRPr>
          </a:p>
        </p:txBody>
      </p:sp>
      <p:sp>
        <p:nvSpPr>
          <p:cNvPr id="3" name="CasellaDiTesto 2"/>
          <p:cNvSpPr txBox="1"/>
          <p:nvPr/>
        </p:nvSpPr>
        <p:spPr>
          <a:xfrm>
            <a:off x="575732" y="858823"/>
            <a:ext cx="7800624" cy="1477328"/>
          </a:xfrm>
          <a:prstGeom prst="rect">
            <a:avLst/>
          </a:prstGeom>
          <a:noFill/>
        </p:spPr>
        <p:txBody>
          <a:bodyPr wrap="square" rtlCol="0">
            <a:spAutoFit/>
          </a:bodyPr>
          <a:lstStyle/>
          <a:p>
            <a:pPr algn="just"/>
            <a:r>
              <a:rPr lang="it-IT" dirty="0" smtClean="0"/>
              <a:t>Le tabelle di Excel e gli intervalli di celle (strutturati) possono essere considerati dei database (molto semplificati).</a:t>
            </a:r>
          </a:p>
          <a:p>
            <a:pPr algn="just"/>
            <a:endParaRPr lang="it-IT" dirty="0" smtClean="0"/>
          </a:p>
          <a:p>
            <a:pPr algn="just"/>
            <a:r>
              <a:rPr lang="it-IT" dirty="0" smtClean="0"/>
              <a:t>Ogni riga della tabella rappresenta un </a:t>
            </a:r>
            <a:r>
              <a:rPr lang="it-IT" b="1" dirty="0" smtClean="0"/>
              <a:t>record</a:t>
            </a:r>
            <a:r>
              <a:rPr lang="it-IT" dirty="0" smtClean="0"/>
              <a:t> di database e ogni colonna rappresenta un </a:t>
            </a:r>
            <a:r>
              <a:rPr lang="it-IT" b="1" dirty="0" smtClean="0"/>
              <a:t>campo</a:t>
            </a:r>
            <a:r>
              <a:rPr lang="it-IT" dirty="0" smtClean="0"/>
              <a: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Utilizzo del modulo per la gestione del database</a:t>
            </a:r>
          </a:p>
        </p:txBody>
      </p:sp>
      <p:sp>
        <p:nvSpPr>
          <p:cNvPr id="3" name="CasellaDiTesto 2"/>
          <p:cNvSpPr txBox="1"/>
          <p:nvPr/>
        </p:nvSpPr>
        <p:spPr>
          <a:xfrm>
            <a:off x="0" y="395111"/>
            <a:ext cx="9144000" cy="2031325"/>
          </a:xfrm>
          <a:prstGeom prst="rect">
            <a:avLst/>
          </a:prstGeom>
          <a:noFill/>
        </p:spPr>
        <p:txBody>
          <a:bodyPr wrap="square" rtlCol="0">
            <a:spAutoFit/>
          </a:bodyPr>
          <a:lstStyle/>
          <a:p>
            <a:r>
              <a:rPr lang="it-IT" b="1" dirty="0" smtClean="0"/>
              <a:t>Pulsante Office</a:t>
            </a:r>
            <a:r>
              <a:rPr lang="it-IT" dirty="0" smtClean="0"/>
              <a:t> </a:t>
            </a:r>
            <a:r>
              <a:rPr lang="it-IT" dirty="0" smtClean="0">
                <a:sym typeface="Symbol"/>
              </a:rPr>
              <a:t> </a:t>
            </a:r>
            <a:r>
              <a:rPr lang="it-IT" i="1" dirty="0" smtClean="0">
                <a:sym typeface="Symbol"/>
              </a:rPr>
              <a:t>pulsante</a:t>
            </a:r>
            <a:r>
              <a:rPr lang="it-IT" dirty="0" smtClean="0">
                <a:sym typeface="Symbol"/>
              </a:rPr>
              <a:t> </a:t>
            </a:r>
            <a:r>
              <a:rPr lang="it-IT" b="1" dirty="0" smtClean="0">
                <a:sym typeface="Symbol"/>
              </a:rPr>
              <a:t>Opzioni di Excel</a:t>
            </a:r>
            <a:r>
              <a:rPr lang="it-IT" dirty="0" smtClean="0">
                <a:sym typeface="Symbol"/>
              </a:rPr>
              <a:t>  si apre la </a:t>
            </a:r>
            <a:r>
              <a:rPr lang="it-IT" i="1" dirty="0" smtClean="0">
                <a:sym typeface="Symbol"/>
              </a:rPr>
              <a:t>finestra di dialogo</a:t>
            </a:r>
            <a:r>
              <a:rPr lang="it-IT" dirty="0" smtClean="0">
                <a:sym typeface="Symbol"/>
              </a:rPr>
              <a:t> </a:t>
            </a:r>
            <a:r>
              <a:rPr lang="it-IT" b="1" dirty="0" smtClean="0">
                <a:sym typeface="Symbol"/>
              </a:rPr>
              <a:t>Opzioni di Excel</a:t>
            </a:r>
          </a:p>
          <a:p>
            <a:r>
              <a:rPr lang="it-IT" dirty="0" smtClean="0"/>
              <a:t>Premere su </a:t>
            </a:r>
            <a:r>
              <a:rPr lang="it-IT" b="1" dirty="0" smtClean="0"/>
              <a:t>Personalizzazione</a:t>
            </a:r>
            <a:r>
              <a:rPr lang="it-IT" dirty="0" smtClean="0"/>
              <a:t> nell’elenco a sinistra e procedere con la personalizzazione della barra di accesso rapido:</a:t>
            </a:r>
          </a:p>
          <a:p>
            <a:pPr marL="342900" indent="-342900">
              <a:buFont typeface="+mj-lt"/>
              <a:buAutoNum type="arabicPeriod"/>
            </a:pPr>
            <a:r>
              <a:rPr lang="it-IT" dirty="0" smtClean="0"/>
              <a:t>dalla </a:t>
            </a:r>
            <a:r>
              <a:rPr lang="it-IT" i="1" dirty="0" smtClean="0"/>
              <a:t>lista </a:t>
            </a:r>
            <a:r>
              <a:rPr lang="it-IT" b="1" dirty="0" smtClean="0"/>
              <a:t>Scegli comandi da</a:t>
            </a:r>
            <a:r>
              <a:rPr lang="it-IT" dirty="0" smtClean="0"/>
              <a:t> selezionare Tutti i comandi</a:t>
            </a:r>
          </a:p>
          <a:p>
            <a:pPr marL="342900" indent="-342900">
              <a:buFont typeface="+mj-lt"/>
              <a:buAutoNum type="arabicPeriod"/>
            </a:pPr>
            <a:r>
              <a:rPr lang="it-IT" dirty="0" smtClean="0"/>
              <a:t>dall’elenco sottostante selezionare </a:t>
            </a:r>
            <a:r>
              <a:rPr lang="it-IT" b="1" dirty="0" err="1" smtClean="0"/>
              <a:t>Modulo…</a:t>
            </a:r>
            <a:endParaRPr lang="it-IT" dirty="0" smtClean="0"/>
          </a:p>
          <a:p>
            <a:pPr marL="342900" indent="-342900">
              <a:buFont typeface="+mj-lt"/>
              <a:buAutoNum type="arabicPeriod"/>
            </a:pPr>
            <a:r>
              <a:rPr lang="it-IT" dirty="0" smtClean="0"/>
              <a:t>premere il pulsante </a:t>
            </a:r>
            <a:r>
              <a:rPr lang="it-IT" b="1" dirty="0" smtClean="0"/>
              <a:t>Aggiungi &gt;&gt; </a:t>
            </a:r>
            <a:r>
              <a:rPr lang="it-IT" dirty="0" smtClean="0"/>
              <a:t>e poi </a:t>
            </a:r>
            <a:r>
              <a:rPr lang="it-IT" b="1" dirty="0" smtClean="0"/>
              <a:t>OK</a:t>
            </a:r>
          </a:p>
          <a:p>
            <a:pPr marL="342900" indent="-342900">
              <a:buFont typeface="+mj-lt"/>
              <a:buAutoNum type="arabicPeriod"/>
            </a:pPr>
            <a:r>
              <a:rPr lang="it-IT" dirty="0" smtClean="0"/>
              <a:t>il pulsante Modulo appare sulla barra di accesso rapido</a:t>
            </a:r>
            <a:endParaRPr lang="it-IT" dirty="0"/>
          </a:p>
        </p:txBody>
      </p:sp>
      <p:pic>
        <p:nvPicPr>
          <p:cNvPr id="1026" name="Picture 2"/>
          <p:cNvPicPr>
            <a:picLocks noChangeAspect="1" noChangeArrowheads="1"/>
          </p:cNvPicPr>
          <p:nvPr/>
        </p:nvPicPr>
        <p:blipFill>
          <a:blip r:embed="rId2" cstate="print"/>
          <a:srcRect r="86008" b="95523"/>
          <a:stretch>
            <a:fillRect/>
          </a:stretch>
        </p:blipFill>
        <p:spPr bwMode="auto">
          <a:xfrm>
            <a:off x="6073422" y="1286933"/>
            <a:ext cx="1919111" cy="383822"/>
          </a:xfrm>
          <a:prstGeom prst="rect">
            <a:avLst/>
          </a:prstGeom>
          <a:noFill/>
          <a:ln w="9525">
            <a:noFill/>
            <a:miter lim="800000"/>
            <a:headEnd/>
            <a:tailEnd/>
          </a:ln>
        </p:spPr>
      </p:pic>
      <p:sp>
        <p:nvSpPr>
          <p:cNvPr id="5" name="Ovale 4"/>
          <p:cNvSpPr/>
          <p:nvPr/>
        </p:nvSpPr>
        <p:spPr>
          <a:xfrm>
            <a:off x="7687734" y="1241777"/>
            <a:ext cx="361244" cy="3612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2 5"/>
          <p:cNvCxnSpPr/>
          <p:nvPr/>
        </p:nvCxnSpPr>
        <p:spPr>
          <a:xfrm flipV="1">
            <a:off x="5621867" y="1625600"/>
            <a:ext cx="2122311" cy="62089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0" y="6287910"/>
            <a:ext cx="9144000" cy="646331"/>
          </a:xfrm>
          <a:prstGeom prst="rect">
            <a:avLst/>
          </a:prstGeom>
          <a:noFill/>
        </p:spPr>
        <p:txBody>
          <a:bodyPr wrap="square" rtlCol="0">
            <a:spAutoFit/>
          </a:bodyPr>
          <a:lstStyle/>
          <a:p>
            <a:r>
              <a:rPr lang="it-IT" u="sng" dirty="0" smtClean="0"/>
              <a:t>Nota</a:t>
            </a:r>
            <a:r>
              <a:rPr lang="it-IT" dirty="0" smtClean="0"/>
              <a:t>: il modulo può essere utilizzato su un intervallo di celle contenente dati strutturati  ed impostati per essere gestiti come DB. </a:t>
            </a:r>
            <a:r>
              <a:rPr lang="it-IT" u="sng" dirty="0" smtClean="0"/>
              <a:t>Non</a:t>
            </a:r>
            <a:r>
              <a:rPr lang="it-IT" dirty="0" smtClean="0"/>
              <a:t> è necessario che siano convertiti in Tabella</a:t>
            </a:r>
            <a:endParaRPr lang="it-IT" dirty="0"/>
          </a:p>
        </p:txBody>
      </p:sp>
      <p:sp>
        <p:nvSpPr>
          <p:cNvPr id="9" name="CasellaDiTesto 8"/>
          <p:cNvSpPr txBox="1"/>
          <p:nvPr/>
        </p:nvSpPr>
        <p:spPr>
          <a:xfrm>
            <a:off x="0" y="2438400"/>
            <a:ext cx="9144000" cy="646331"/>
          </a:xfrm>
          <a:prstGeom prst="rect">
            <a:avLst/>
          </a:prstGeom>
          <a:noFill/>
        </p:spPr>
        <p:txBody>
          <a:bodyPr wrap="square" rtlCol="0">
            <a:spAutoFit/>
          </a:bodyPr>
          <a:lstStyle/>
          <a:p>
            <a:r>
              <a:rPr lang="it-IT" dirty="0" smtClean="0"/>
              <a:t>Per aprire il modulo di inserimento/ricerca dati, </a:t>
            </a:r>
            <a:r>
              <a:rPr lang="it-IT" u="sng" dirty="0" smtClean="0"/>
              <a:t>posizionarsi in una cella del database</a:t>
            </a:r>
            <a:r>
              <a:rPr lang="it-IT" dirty="0" smtClean="0"/>
              <a:t> e premere il pulsante </a:t>
            </a:r>
            <a:r>
              <a:rPr lang="it-IT" b="1" dirty="0" smtClean="0"/>
              <a:t>Modulo</a:t>
            </a:r>
            <a:r>
              <a:rPr lang="it-IT" dirty="0" smtClean="0"/>
              <a:t>.</a:t>
            </a:r>
            <a:endParaRPr lang="it-IT" dirty="0"/>
          </a:p>
        </p:txBody>
      </p:sp>
      <p:pic>
        <p:nvPicPr>
          <p:cNvPr id="1027" name="Picture 3"/>
          <p:cNvPicPr>
            <a:picLocks noChangeAspect="1" noChangeArrowheads="1"/>
          </p:cNvPicPr>
          <p:nvPr/>
        </p:nvPicPr>
        <p:blipFill>
          <a:blip r:embed="rId3" cstate="print"/>
          <a:srcRect/>
          <a:stretch>
            <a:fillRect/>
          </a:stretch>
        </p:blipFill>
        <p:spPr bwMode="auto">
          <a:xfrm>
            <a:off x="234245" y="3088570"/>
            <a:ext cx="3505200" cy="3028950"/>
          </a:xfrm>
          <a:prstGeom prst="rect">
            <a:avLst/>
          </a:prstGeom>
          <a:noFill/>
          <a:ln w="9525">
            <a:noFill/>
            <a:miter lim="800000"/>
            <a:headEnd/>
            <a:tailEnd/>
          </a:ln>
        </p:spPr>
      </p:pic>
      <p:sp>
        <p:nvSpPr>
          <p:cNvPr id="12" name="CasellaDiTesto 11"/>
          <p:cNvSpPr txBox="1"/>
          <p:nvPr/>
        </p:nvSpPr>
        <p:spPr>
          <a:xfrm>
            <a:off x="3872088" y="3115733"/>
            <a:ext cx="5271912" cy="2308324"/>
          </a:xfrm>
          <a:prstGeom prst="rect">
            <a:avLst/>
          </a:prstGeom>
          <a:noFill/>
        </p:spPr>
        <p:txBody>
          <a:bodyPr wrap="square" rtlCol="0">
            <a:spAutoFit/>
          </a:bodyPr>
          <a:lstStyle/>
          <a:p>
            <a:pPr marL="342900" indent="-342900">
              <a:buFont typeface="+mj-lt"/>
              <a:buAutoNum type="arabicPeriod"/>
            </a:pPr>
            <a:r>
              <a:rPr lang="it-IT" dirty="0" smtClean="0"/>
              <a:t>Colonne da inserire</a:t>
            </a:r>
          </a:p>
          <a:p>
            <a:pPr marL="342900" indent="-342900">
              <a:buFont typeface="+mj-lt"/>
              <a:buAutoNum type="arabicPeriod"/>
            </a:pPr>
            <a:r>
              <a:rPr lang="it-IT" dirty="0" smtClean="0"/>
              <a:t>Colonne calcolate</a:t>
            </a:r>
          </a:p>
          <a:p>
            <a:pPr marL="342900" indent="-342900">
              <a:buFont typeface="+mj-lt"/>
              <a:buAutoNum type="arabicPeriod"/>
            </a:pPr>
            <a:r>
              <a:rPr lang="it-IT" dirty="0" smtClean="0"/>
              <a:t>Pulsante per creare un nuovo record</a:t>
            </a:r>
          </a:p>
          <a:p>
            <a:pPr marL="342900" indent="-342900">
              <a:buFont typeface="+mj-lt"/>
              <a:buAutoNum type="arabicPeriod"/>
            </a:pPr>
            <a:r>
              <a:rPr lang="it-IT" dirty="0" smtClean="0"/>
              <a:t>Pulsante di eliminazione record</a:t>
            </a:r>
          </a:p>
          <a:p>
            <a:pPr marL="342900" indent="-342900">
              <a:buFont typeface="+mj-lt"/>
              <a:buAutoNum type="arabicPeriod"/>
            </a:pPr>
            <a:r>
              <a:rPr lang="it-IT" dirty="0" smtClean="0"/>
              <a:t>Pulsanti per scorrere i record</a:t>
            </a:r>
          </a:p>
          <a:p>
            <a:pPr marL="342900" indent="-342900">
              <a:buFont typeface="+mj-lt"/>
              <a:buAutoNum type="arabicPeriod"/>
            </a:pPr>
            <a:r>
              <a:rPr lang="it-IT" dirty="0" smtClean="0"/>
              <a:t>Pulsante per passare in “modalità di ricerca”: rende modificabili tutte le colonne per permettere di impostare i valori di filtraggio</a:t>
            </a:r>
            <a:endParaRPr lang="it-IT" dirty="0"/>
          </a:p>
        </p:txBody>
      </p:sp>
      <p:sp>
        <p:nvSpPr>
          <p:cNvPr id="13" name="Ovale 12"/>
          <p:cNvSpPr/>
          <p:nvPr/>
        </p:nvSpPr>
        <p:spPr>
          <a:xfrm>
            <a:off x="1904797" y="4921809"/>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14" name="Ovale 13"/>
          <p:cNvSpPr/>
          <p:nvPr/>
        </p:nvSpPr>
        <p:spPr>
          <a:xfrm>
            <a:off x="3519108" y="364337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15" name="Ovale 14"/>
          <p:cNvSpPr/>
          <p:nvPr/>
        </p:nvSpPr>
        <p:spPr>
          <a:xfrm>
            <a:off x="3519107" y="391151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16" name="Ovale 15"/>
          <p:cNvSpPr/>
          <p:nvPr/>
        </p:nvSpPr>
        <p:spPr>
          <a:xfrm>
            <a:off x="2469242" y="4698939"/>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17" name="Ovale 16"/>
          <p:cNvSpPr/>
          <p:nvPr/>
        </p:nvSpPr>
        <p:spPr>
          <a:xfrm>
            <a:off x="0" y="3920005"/>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18" name="Ovale 17"/>
          <p:cNvSpPr/>
          <p:nvPr/>
        </p:nvSpPr>
        <p:spPr>
          <a:xfrm>
            <a:off x="3499556" y="5105339"/>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6</a:t>
            </a:r>
            <a:endParaRPr lang="it-IT" sz="1400" b="1" dirty="0">
              <a:solidFill>
                <a:schemeClr val="tx1"/>
              </a:solidFill>
            </a:endParaRPr>
          </a:p>
        </p:txBody>
      </p:sp>
      <p:sp>
        <p:nvSpPr>
          <p:cNvPr id="24" name="Parentesi graffa aperta 23"/>
          <p:cNvSpPr/>
          <p:nvPr/>
        </p:nvSpPr>
        <p:spPr>
          <a:xfrm>
            <a:off x="191910" y="3397956"/>
            <a:ext cx="191911" cy="1275644"/>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5" name="Parentesi graffa chiusa 24"/>
          <p:cNvSpPr/>
          <p:nvPr/>
        </p:nvSpPr>
        <p:spPr>
          <a:xfrm>
            <a:off x="1806222" y="4696178"/>
            <a:ext cx="45719" cy="67733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6" name="Parentesi graffa aperta 25"/>
          <p:cNvSpPr/>
          <p:nvPr/>
        </p:nvSpPr>
        <p:spPr>
          <a:xfrm>
            <a:off x="2686756" y="4492978"/>
            <a:ext cx="146756" cy="587022"/>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0" name="CasellaDiTesto 19"/>
          <p:cNvSpPr txBox="1"/>
          <p:nvPr/>
        </p:nvSpPr>
        <p:spPr>
          <a:xfrm>
            <a:off x="3872088" y="5520267"/>
            <a:ext cx="5125156" cy="646331"/>
          </a:xfrm>
          <a:prstGeom prst="rect">
            <a:avLst/>
          </a:prstGeom>
          <a:noFill/>
        </p:spPr>
        <p:txBody>
          <a:bodyPr wrap="square" rtlCol="0">
            <a:spAutoFit/>
          </a:bodyPr>
          <a:lstStyle/>
          <a:p>
            <a:r>
              <a:rPr lang="it-IT" dirty="0" smtClean="0"/>
              <a:t>Nelle ricerche è possibile utilizzare i </a:t>
            </a:r>
            <a:r>
              <a:rPr lang="it-IT" u="sng" dirty="0" smtClean="0"/>
              <a:t>caratteri jolly</a:t>
            </a:r>
            <a:r>
              <a:rPr lang="it-IT" dirty="0" smtClean="0"/>
              <a:t> </a:t>
            </a:r>
          </a:p>
          <a:p>
            <a:pPr algn="ctr"/>
            <a:r>
              <a:rPr lang="it-IT" dirty="0" smtClean="0"/>
              <a:t>“</a:t>
            </a:r>
            <a:r>
              <a:rPr lang="it-IT" b="1" dirty="0" smtClean="0"/>
              <a:t>*</a:t>
            </a:r>
            <a:r>
              <a:rPr lang="it-IT" dirty="0" smtClean="0"/>
              <a:t>” e “</a:t>
            </a:r>
            <a:r>
              <a:rPr lang="it-IT" b="1" dirty="0" smtClean="0"/>
              <a:t>?</a:t>
            </a:r>
            <a:r>
              <a:rPr lang="it-IT" dirty="0" smtClean="0"/>
              <a:t>”</a:t>
            </a:r>
            <a:endParaRPr lang="it-IT"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Utilizzo dei filtri per interrogare il database</a:t>
            </a:r>
          </a:p>
        </p:txBody>
      </p:sp>
      <p:sp>
        <p:nvSpPr>
          <p:cNvPr id="3" name="CasellaDiTesto 2"/>
          <p:cNvSpPr txBox="1"/>
          <p:nvPr/>
        </p:nvSpPr>
        <p:spPr>
          <a:xfrm>
            <a:off x="0" y="451556"/>
            <a:ext cx="9144000" cy="646331"/>
          </a:xfrm>
          <a:prstGeom prst="rect">
            <a:avLst/>
          </a:prstGeom>
          <a:noFill/>
        </p:spPr>
        <p:txBody>
          <a:bodyPr wrap="square" rtlCol="0">
            <a:spAutoFit/>
          </a:bodyPr>
          <a:lstStyle/>
          <a:p>
            <a:r>
              <a:rPr lang="it-IT" dirty="0" smtClean="0"/>
              <a:t>È possibile utilizzare le opzioni di filtraggio dati per estrarre informazioni da un database di Excel. </a:t>
            </a:r>
          </a:p>
        </p:txBody>
      </p:sp>
      <p:sp>
        <p:nvSpPr>
          <p:cNvPr id="5" name="CasellaDiTesto 4"/>
          <p:cNvSpPr txBox="1"/>
          <p:nvPr/>
        </p:nvSpPr>
        <p:spPr>
          <a:xfrm>
            <a:off x="0" y="1128889"/>
            <a:ext cx="1699953" cy="369332"/>
          </a:xfrm>
          <a:prstGeom prst="rect">
            <a:avLst/>
          </a:prstGeom>
          <a:noFill/>
        </p:spPr>
        <p:txBody>
          <a:bodyPr wrap="none" rtlCol="0">
            <a:spAutoFit/>
          </a:bodyPr>
          <a:lstStyle/>
          <a:p>
            <a:r>
              <a:rPr lang="it-IT" b="1" u="sng" dirty="0" smtClean="0"/>
              <a:t>Filtri automatici</a:t>
            </a:r>
            <a:endParaRPr lang="it-IT" b="1" u="sng" dirty="0"/>
          </a:p>
        </p:txBody>
      </p:sp>
      <p:pic>
        <p:nvPicPr>
          <p:cNvPr id="1026" name="Picture 2"/>
          <p:cNvPicPr>
            <a:picLocks noChangeAspect="1" noChangeArrowheads="1"/>
          </p:cNvPicPr>
          <p:nvPr/>
        </p:nvPicPr>
        <p:blipFill>
          <a:blip r:embed="rId2" cstate="print"/>
          <a:srcRect l="27901" t="20793" r="43882" b="37080"/>
          <a:stretch>
            <a:fillRect/>
          </a:stretch>
        </p:blipFill>
        <p:spPr bwMode="auto">
          <a:xfrm>
            <a:off x="79024" y="1522857"/>
            <a:ext cx="2709171" cy="252793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6034" t="20937" r="64515" b="36667"/>
          <a:stretch>
            <a:fillRect/>
          </a:stretch>
        </p:blipFill>
        <p:spPr bwMode="auto">
          <a:xfrm>
            <a:off x="3017855" y="1522857"/>
            <a:ext cx="2827649" cy="254407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62911" t="20937" r="5949" b="8177"/>
          <a:stretch>
            <a:fillRect/>
          </a:stretch>
        </p:blipFill>
        <p:spPr bwMode="auto">
          <a:xfrm>
            <a:off x="6075164" y="1522857"/>
            <a:ext cx="2989813" cy="4253691"/>
          </a:xfrm>
          <a:prstGeom prst="rect">
            <a:avLst/>
          </a:prstGeom>
          <a:noFill/>
          <a:ln w="9525">
            <a:noFill/>
            <a:miter lim="800000"/>
            <a:headEnd/>
            <a:tailEnd/>
          </a:ln>
        </p:spPr>
      </p:pic>
      <p:sp>
        <p:nvSpPr>
          <p:cNvPr id="9" name="CasellaDiTesto 8"/>
          <p:cNvSpPr txBox="1"/>
          <p:nvPr/>
        </p:nvSpPr>
        <p:spPr>
          <a:xfrm>
            <a:off x="0" y="4120445"/>
            <a:ext cx="5960533" cy="2308324"/>
          </a:xfrm>
          <a:prstGeom prst="rect">
            <a:avLst/>
          </a:prstGeom>
          <a:noFill/>
        </p:spPr>
        <p:txBody>
          <a:bodyPr wrap="square" rtlCol="0">
            <a:spAutoFit/>
          </a:bodyPr>
          <a:lstStyle/>
          <a:p>
            <a:pPr algn="just"/>
            <a:r>
              <a:rPr lang="it-IT" dirty="0" smtClean="0"/>
              <a:t>Vengono automaticamente attivati nelle celle della riga di intestazione di una Tabella, oppure possono essere attivati nelle colonne di un intervallo posizionandosi nella cella (riga) di intestazione e selezionando:</a:t>
            </a:r>
          </a:p>
          <a:p>
            <a:pPr algn="just"/>
            <a:r>
              <a:rPr lang="it-IT" i="1" dirty="0" smtClean="0"/>
              <a:t>scheda</a:t>
            </a:r>
            <a:r>
              <a:rPr lang="it-IT" dirty="0" smtClean="0"/>
              <a:t> </a:t>
            </a:r>
            <a:r>
              <a:rPr lang="it-IT" b="1" dirty="0" smtClean="0"/>
              <a:t>Dati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Ordina e filtra</a:t>
            </a:r>
            <a:r>
              <a:rPr lang="it-IT" dirty="0" smtClean="0">
                <a:sym typeface="Symbol"/>
              </a:rPr>
              <a:t>  </a:t>
            </a:r>
            <a:r>
              <a:rPr lang="it-IT" b="1" dirty="0" smtClean="0">
                <a:sym typeface="Symbol"/>
              </a:rPr>
              <a:t>Filtro</a:t>
            </a:r>
            <a:endParaRPr lang="it-IT" dirty="0" smtClean="0">
              <a:sym typeface="Symbol"/>
            </a:endParaRPr>
          </a:p>
          <a:p>
            <a:pPr algn="just"/>
            <a:endParaRPr lang="it-IT" dirty="0" smtClean="0">
              <a:sym typeface="Symbol"/>
            </a:endParaRPr>
          </a:p>
          <a:p>
            <a:pPr algn="just"/>
            <a:r>
              <a:rPr lang="it-IT" dirty="0" smtClean="0">
                <a:sym typeface="Symbol"/>
              </a:rPr>
              <a:t>Propongo opzioni differenti a seconda del tipo di dato contenuto nella colonna (numero, data, testo).</a:t>
            </a:r>
          </a:p>
        </p:txBody>
      </p:sp>
      <p:sp>
        <p:nvSpPr>
          <p:cNvPr id="10" name="CasellaDiTesto 9"/>
          <p:cNvSpPr txBox="1"/>
          <p:nvPr/>
        </p:nvSpPr>
        <p:spPr>
          <a:xfrm>
            <a:off x="8105423" y="1715911"/>
            <a:ext cx="614335" cy="369332"/>
          </a:xfrm>
          <a:prstGeom prst="rect">
            <a:avLst/>
          </a:prstGeom>
          <a:solidFill>
            <a:schemeClr val="bg1"/>
          </a:solidFill>
        </p:spPr>
        <p:txBody>
          <a:bodyPr wrap="none" rtlCol="0">
            <a:spAutoFit/>
          </a:bodyPr>
          <a:lstStyle/>
          <a:p>
            <a:r>
              <a:rPr lang="it-IT" dirty="0" smtClean="0"/>
              <a:t>data</a:t>
            </a:r>
            <a:endParaRPr lang="it-IT" dirty="0"/>
          </a:p>
        </p:txBody>
      </p:sp>
      <p:sp>
        <p:nvSpPr>
          <p:cNvPr id="12" name="CasellaDiTesto 11"/>
          <p:cNvSpPr txBox="1"/>
          <p:nvPr/>
        </p:nvSpPr>
        <p:spPr>
          <a:xfrm>
            <a:off x="4820357" y="1715911"/>
            <a:ext cx="926344" cy="369332"/>
          </a:xfrm>
          <a:prstGeom prst="rect">
            <a:avLst/>
          </a:prstGeom>
          <a:solidFill>
            <a:schemeClr val="bg1"/>
          </a:solidFill>
        </p:spPr>
        <p:txBody>
          <a:bodyPr wrap="none" rtlCol="0">
            <a:spAutoFit/>
          </a:bodyPr>
          <a:lstStyle/>
          <a:p>
            <a:r>
              <a:rPr lang="it-IT" dirty="0" smtClean="0"/>
              <a:t>numero</a:t>
            </a:r>
            <a:endParaRPr lang="it-IT" dirty="0"/>
          </a:p>
        </p:txBody>
      </p:sp>
      <p:sp>
        <p:nvSpPr>
          <p:cNvPr id="13" name="CasellaDiTesto 12"/>
          <p:cNvSpPr txBox="1"/>
          <p:nvPr/>
        </p:nvSpPr>
        <p:spPr>
          <a:xfrm>
            <a:off x="1806224" y="1715911"/>
            <a:ext cx="658257" cy="369332"/>
          </a:xfrm>
          <a:prstGeom prst="rect">
            <a:avLst/>
          </a:prstGeom>
          <a:solidFill>
            <a:schemeClr val="bg1"/>
          </a:solidFill>
        </p:spPr>
        <p:txBody>
          <a:bodyPr wrap="none" rtlCol="0">
            <a:spAutoFit/>
          </a:bodyPr>
          <a:lstStyle/>
          <a:p>
            <a:r>
              <a:rPr lang="it-IT" dirty="0" smtClean="0"/>
              <a:t>testo</a:t>
            </a:r>
            <a:endParaRPr lang="it-IT" dirty="0"/>
          </a:p>
        </p:txBody>
      </p:sp>
      <p:sp>
        <p:nvSpPr>
          <p:cNvPr id="14" name="Rettangolo 13"/>
          <p:cNvSpPr/>
          <p:nvPr/>
        </p:nvSpPr>
        <p:spPr>
          <a:xfrm>
            <a:off x="1828800" y="2427111"/>
            <a:ext cx="948267" cy="903111"/>
          </a:xfrm>
          <a:prstGeom prst="rect">
            <a:avLst/>
          </a:prstGeom>
          <a:solidFill>
            <a:srgbClr val="00B050">
              <a:alpha val="32157"/>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4876800" y="2393244"/>
            <a:ext cx="948267" cy="1072445"/>
          </a:xfrm>
          <a:prstGeom prst="rect">
            <a:avLst/>
          </a:prstGeom>
          <a:solidFill>
            <a:srgbClr val="00B050">
              <a:alpha val="32157"/>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7992534" y="2415823"/>
            <a:ext cx="948267" cy="632177"/>
          </a:xfrm>
          <a:prstGeom prst="rect">
            <a:avLst/>
          </a:prstGeom>
          <a:solidFill>
            <a:srgbClr val="00B050">
              <a:alpha val="32157"/>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867400" y="0"/>
            <a:ext cx="3276600" cy="2162175"/>
          </a:xfrm>
          <a:prstGeom prst="rect">
            <a:avLst/>
          </a:prstGeom>
          <a:noFill/>
          <a:ln w="9525">
            <a:noFill/>
            <a:miter lim="800000"/>
            <a:headEnd/>
            <a:tailEnd/>
          </a:ln>
        </p:spPr>
      </p:pic>
      <p:sp>
        <p:nvSpPr>
          <p:cNvPr id="4" name="CasellaDiTesto 3"/>
          <p:cNvSpPr txBox="1"/>
          <p:nvPr/>
        </p:nvSpPr>
        <p:spPr>
          <a:xfrm>
            <a:off x="0" y="0"/>
            <a:ext cx="5825067" cy="2308324"/>
          </a:xfrm>
          <a:prstGeom prst="rect">
            <a:avLst/>
          </a:prstGeom>
          <a:noFill/>
        </p:spPr>
        <p:txBody>
          <a:bodyPr wrap="square" rtlCol="0">
            <a:spAutoFit/>
          </a:bodyPr>
          <a:lstStyle/>
          <a:p>
            <a:r>
              <a:rPr lang="it-IT" b="1" u="sng" dirty="0" smtClean="0"/>
              <a:t>Personalizzazione filtro automatico</a:t>
            </a:r>
          </a:p>
          <a:p>
            <a:pPr algn="just"/>
            <a:r>
              <a:rPr lang="it-IT" dirty="0" smtClean="0"/>
              <a:t>Selezionando la voce </a:t>
            </a:r>
            <a:r>
              <a:rPr lang="it-IT" b="1" dirty="0" smtClean="0"/>
              <a:t>Filtro </a:t>
            </a:r>
            <a:r>
              <a:rPr lang="it-IT" b="1" dirty="0" err="1" smtClean="0"/>
              <a:t>personalizzato…</a:t>
            </a:r>
            <a:r>
              <a:rPr lang="it-IT" dirty="0" smtClean="0"/>
              <a:t> si apre la finestra di dialogo </a:t>
            </a:r>
            <a:r>
              <a:rPr lang="it-IT" b="1" dirty="0" smtClean="0"/>
              <a:t>Personalizza filtro automatico</a:t>
            </a:r>
            <a:r>
              <a:rPr lang="it-IT" dirty="0" smtClean="0"/>
              <a:t> con la prima lista posizionata sul valore “uguale a”.</a:t>
            </a:r>
          </a:p>
          <a:p>
            <a:pPr algn="just"/>
            <a:r>
              <a:rPr lang="it-IT" dirty="0" smtClean="0"/>
              <a:t>Selezionando invece uno dei filtri automatici tra quelli evidenziati in verde (v. </a:t>
            </a:r>
            <a:r>
              <a:rPr lang="it-IT" dirty="0" err="1" smtClean="0"/>
              <a:t>diapo</a:t>
            </a:r>
            <a:r>
              <a:rPr lang="it-IT" dirty="0" smtClean="0"/>
              <a:t> </a:t>
            </a:r>
            <a:r>
              <a:rPr lang="it-IT" dirty="0" err="1" smtClean="0"/>
              <a:t>prec</a:t>
            </a:r>
            <a:r>
              <a:rPr lang="it-IT" dirty="0" smtClean="0"/>
              <a:t>.), si apre la stessa finestra di dialogo con la prima lista posizionata sula valore selezionato.</a:t>
            </a:r>
            <a:endParaRPr lang="it-IT" dirty="0"/>
          </a:p>
        </p:txBody>
      </p:sp>
      <p:sp>
        <p:nvSpPr>
          <p:cNvPr id="5" name="CasellaDiTesto 4"/>
          <p:cNvSpPr txBox="1"/>
          <p:nvPr/>
        </p:nvSpPr>
        <p:spPr>
          <a:xfrm>
            <a:off x="1" y="2325511"/>
            <a:ext cx="9144000" cy="4247317"/>
          </a:xfrm>
          <a:prstGeom prst="rect">
            <a:avLst/>
          </a:prstGeom>
          <a:noFill/>
        </p:spPr>
        <p:txBody>
          <a:bodyPr wrap="square" rtlCol="0">
            <a:spAutoFit/>
          </a:bodyPr>
          <a:lstStyle/>
          <a:p>
            <a:r>
              <a:rPr lang="it-IT" dirty="0" smtClean="0"/>
              <a:t>È possibile impostare un unico criterio di filtraggio, oppure combinare 2 criteri:</a:t>
            </a:r>
          </a:p>
          <a:p>
            <a:pPr>
              <a:buFont typeface="Arial" pitchFamily="34" charset="0"/>
              <a:buChar char="•"/>
            </a:pPr>
            <a:r>
              <a:rPr lang="it-IT" dirty="0" smtClean="0"/>
              <a:t> utilizzare l’operatore </a:t>
            </a:r>
            <a:r>
              <a:rPr lang="it-IT" b="1" dirty="0" smtClean="0"/>
              <a:t>AND</a:t>
            </a:r>
            <a:r>
              <a:rPr lang="it-IT" dirty="0" smtClean="0"/>
              <a:t> se si vuole che </a:t>
            </a:r>
            <a:r>
              <a:rPr lang="it-IT" u="sng" dirty="0" smtClean="0"/>
              <a:t>entrambi</a:t>
            </a:r>
            <a:r>
              <a:rPr lang="it-IT" dirty="0" smtClean="0"/>
              <a:t> i criteri impostati siano entrambi soddisfatti</a:t>
            </a:r>
          </a:p>
          <a:p>
            <a:pPr>
              <a:buFont typeface="Arial" pitchFamily="34" charset="0"/>
              <a:buChar char="•"/>
            </a:pPr>
            <a:r>
              <a:rPr lang="it-IT" dirty="0" smtClean="0"/>
              <a:t> utilizzare l’operatore </a:t>
            </a:r>
            <a:r>
              <a:rPr lang="it-IT" b="1" dirty="0" smtClean="0"/>
              <a:t>OR</a:t>
            </a:r>
            <a:r>
              <a:rPr lang="it-IT" dirty="0" smtClean="0"/>
              <a:t> se si vuole che </a:t>
            </a:r>
            <a:r>
              <a:rPr lang="it-IT" u="sng" dirty="0" smtClean="0"/>
              <a:t>almeno uno</a:t>
            </a:r>
            <a:r>
              <a:rPr lang="it-IT" dirty="0" smtClean="0"/>
              <a:t> dei 2 criteri impostati sia soddisfatto</a:t>
            </a:r>
          </a:p>
          <a:p>
            <a:endParaRPr lang="it-IT" dirty="0" smtClean="0"/>
          </a:p>
          <a:p>
            <a:r>
              <a:rPr lang="it-IT" dirty="0" smtClean="0"/>
              <a:t>Per trovare elementi di testo utilizzare i caratteri jolly:</a:t>
            </a:r>
          </a:p>
          <a:p>
            <a:pPr>
              <a:buFont typeface="Arial" pitchFamily="34" charset="0"/>
              <a:buChar char="•"/>
            </a:pPr>
            <a:r>
              <a:rPr lang="it-IT" dirty="0" smtClean="0"/>
              <a:t> </a:t>
            </a:r>
            <a:r>
              <a:rPr lang="it-IT" b="1" dirty="0" smtClean="0"/>
              <a:t>?</a:t>
            </a:r>
            <a:r>
              <a:rPr lang="it-IT" dirty="0" smtClean="0"/>
              <a:t> Per sostituire un qualsiasi carattere singolo</a:t>
            </a:r>
          </a:p>
          <a:p>
            <a:pPr>
              <a:buFont typeface="Arial" pitchFamily="34" charset="0"/>
              <a:buChar char="•"/>
            </a:pPr>
            <a:r>
              <a:rPr lang="it-IT" dirty="0" smtClean="0"/>
              <a:t> </a:t>
            </a:r>
            <a:r>
              <a:rPr lang="it-IT" b="1" dirty="0" smtClean="0"/>
              <a:t>*</a:t>
            </a:r>
            <a:r>
              <a:rPr lang="it-IT" dirty="0" smtClean="0"/>
              <a:t> per sostituire un qualsiasi numero di caratteri</a:t>
            </a:r>
          </a:p>
          <a:p>
            <a:pPr>
              <a:buFont typeface="Arial" pitchFamily="34" charset="0"/>
              <a:buChar char="•"/>
            </a:pPr>
            <a:r>
              <a:rPr lang="it-IT" dirty="0" smtClean="0"/>
              <a:t> </a:t>
            </a:r>
            <a:r>
              <a:rPr lang="it-IT" b="1" dirty="0" smtClean="0"/>
              <a:t>~</a:t>
            </a:r>
            <a:r>
              <a:rPr lang="it-IT" dirty="0" smtClean="0"/>
              <a:t> seguita da ? o * </a:t>
            </a:r>
            <a:r>
              <a:rPr lang="it-IT" dirty="0" err="1" smtClean="0"/>
              <a:t>o</a:t>
            </a:r>
            <a:r>
              <a:rPr lang="it-IT" dirty="0" smtClean="0"/>
              <a:t> ~ per trovare uno dei tre caratteri speciali</a:t>
            </a:r>
          </a:p>
          <a:p>
            <a:endParaRPr lang="it-IT" dirty="0" smtClean="0"/>
          </a:p>
          <a:p>
            <a:r>
              <a:rPr lang="it-IT" dirty="0" smtClean="0"/>
              <a:t>Esempi:</a:t>
            </a:r>
          </a:p>
          <a:p>
            <a:r>
              <a:rPr lang="it-IT" dirty="0" smtClean="0"/>
              <a:t>“uguale a” </a:t>
            </a:r>
            <a:r>
              <a:rPr lang="it-IT" i="1" dirty="0" smtClean="0"/>
              <a:t>ro?a</a:t>
            </a:r>
            <a:r>
              <a:rPr lang="it-IT" dirty="0" smtClean="0"/>
              <a:t> </a:t>
            </a:r>
            <a:r>
              <a:rPr lang="it-IT" dirty="0" smtClean="0">
                <a:sym typeface="Symbol"/>
              </a:rPr>
              <a:t> trova rosa, roca, roba, </a:t>
            </a:r>
            <a:r>
              <a:rPr lang="it-IT" dirty="0" err="1" smtClean="0">
                <a:sym typeface="Symbol"/>
              </a:rPr>
              <a:t>roma</a:t>
            </a:r>
            <a:r>
              <a:rPr lang="it-IT" dirty="0" smtClean="0">
                <a:sym typeface="Symbol"/>
              </a:rPr>
              <a:t>, ro?a, …</a:t>
            </a:r>
          </a:p>
          <a:p>
            <a:r>
              <a:rPr lang="it-IT" dirty="0" smtClean="0"/>
              <a:t>“uguale a” </a:t>
            </a:r>
            <a:r>
              <a:rPr lang="it-IT" i="1" dirty="0" err="1" smtClean="0"/>
              <a:t>ro*a</a:t>
            </a:r>
            <a:r>
              <a:rPr lang="it-IT" i="1" dirty="0" smtClean="0"/>
              <a:t> </a:t>
            </a:r>
            <a:r>
              <a:rPr lang="it-IT" dirty="0" smtClean="0">
                <a:sym typeface="Symbol"/>
              </a:rPr>
              <a:t> trova rosa, roca, roba, </a:t>
            </a:r>
            <a:r>
              <a:rPr lang="it-IT" dirty="0" err="1" smtClean="0">
                <a:sym typeface="Symbol"/>
              </a:rPr>
              <a:t>roma</a:t>
            </a:r>
            <a:r>
              <a:rPr lang="it-IT" dirty="0" smtClean="0">
                <a:sym typeface="Symbol"/>
              </a:rPr>
              <a:t>, rossa, </a:t>
            </a:r>
            <a:r>
              <a:rPr lang="it-IT" dirty="0" err="1" smtClean="0">
                <a:sym typeface="Symbol"/>
              </a:rPr>
              <a:t>roberta</a:t>
            </a:r>
            <a:r>
              <a:rPr lang="it-IT" dirty="0" smtClean="0">
                <a:sym typeface="Symbol"/>
              </a:rPr>
              <a:t>, rotta, ro?a, …</a:t>
            </a:r>
          </a:p>
          <a:p>
            <a:r>
              <a:rPr lang="it-IT" dirty="0" smtClean="0"/>
              <a:t>“uguale a” </a:t>
            </a:r>
            <a:r>
              <a:rPr lang="it-IT" i="1" dirty="0" err="1" smtClean="0"/>
              <a:t>ro~</a:t>
            </a:r>
            <a:r>
              <a:rPr lang="it-IT" i="1" dirty="0" smtClean="0"/>
              <a:t>?a </a:t>
            </a:r>
            <a:r>
              <a:rPr lang="it-IT" dirty="0" smtClean="0">
                <a:sym typeface="Symbol"/>
              </a:rPr>
              <a:t> trova ro?a</a:t>
            </a:r>
          </a:p>
          <a:p>
            <a:endParaRPr lang="it-IT" i="1" dirty="0" smtClean="0"/>
          </a:p>
          <a:p>
            <a:r>
              <a:rPr lang="it-IT" dirty="0" smtClean="0"/>
              <a:t>[il carattere ~ si ottiene premendo Alt + 1 2 6 (sul tastierino numerico)]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825067" cy="369332"/>
          </a:xfrm>
          <a:prstGeom prst="rect">
            <a:avLst/>
          </a:prstGeom>
          <a:noFill/>
        </p:spPr>
        <p:txBody>
          <a:bodyPr wrap="square" rtlCol="0">
            <a:spAutoFit/>
          </a:bodyPr>
          <a:lstStyle/>
          <a:p>
            <a:r>
              <a:rPr lang="it-IT" b="1" u="sng" dirty="0" smtClean="0"/>
              <a:t>Filtri avanzati</a:t>
            </a:r>
          </a:p>
        </p:txBody>
      </p:sp>
      <p:sp>
        <p:nvSpPr>
          <p:cNvPr id="3" name="CasellaDiTesto 2"/>
          <p:cNvSpPr txBox="1"/>
          <p:nvPr/>
        </p:nvSpPr>
        <p:spPr>
          <a:xfrm>
            <a:off x="-1" y="395111"/>
            <a:ext cx="6897511" cy="1477328"/>
          </a:xfrm>
          <a:prstGeom prst="rect">
            <a:avLst/>
          </a:prstGeom>
          <a:noFill/>
        </p:spPr>
        <p:txBody>
          <a:bodyPr wrap="square" rtlCol="0">
            <a:spAutoFit/>
          </a:bodyPr>
          <a:lstStyle/>
          <a:p>
            <a:r>
              <a:rPr lang="it-IT" i="1" dirty="0" smtClean="0"/>
              <a:t>scheda</a:t>
            </a:r>
            <a:r>
              <a:rPr lang="it-IT" dirty="0" smtClean="0"/>
              <a:t> </a:t>
            </a:r>
            <a:r>
              <a:rPr lang="it-IT" b="1" dirty="0" smtClean="0"/>
              <a:t>Dati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Ordina e filtra</a:t>
            </a:r>
            <a:r>
              <a:rPr lang="it-IT" dirty="0" smtClean="0">
                <a:sym typeface="Symbol"/>
              </a:rPr>
              <a:t>  </a:t>
            </a:r>
            <a:r>
              <a:rPr lang="it-IT" b="1" dirty="0" err="1" smtClean="0">
                <a:sym typeface="Symbol"/>
              </a:rPr>
              <a:t>Avanzate…</a:t>
            </a:r>
            <a:endParaRPr lang="it-IT" dirty="0" smtClean="0">
              <a:sym typeface="Symbol"/>
            </a:endParaRPr>
          </a:p>
          <a:p>
            <a:r>
              <a:rPr lang="it-IT" dirty="0" smtClean="0">
                <a:sym typeface="Symbol"/>
              </a:rPr>
              <a:t>Si apre la finestra di dialogo </a:t>
            </a:r>
            <a:r>
              <a:rPr lang="it-IT" b="1" dirty="0" smtClean="0">
                <a:sym typeface="Symbol"/>
              </a:rPr>
              <a:t>Filtro avanzato</a:t>
            </a:r>
            <a:r>
              <a:rPr lang="it-IT" dirty="0" smtClean="0">
                <a:sym typeface="Symbol"/>
              </a:rPr>
              <a:t>.</a:t>
            </a:r>
          </a:p>
          <a:p>
            <a:endParaRPr lang="it-IT" dirty="0" smtClean="0">
              <a:sym typeface="Symbol"/>
            </a:endParaRPr>
          </a:p>
          <a:p>
            <a:pPr algn="just"/>
            <a:r>
              <a:rPr lang="it-IT" b="1" dirty="0" smtClean="0"/>
              <a:t>NOTA</a:t>
            </a:r>
            <a:r>
              <a:rPr lang="it-IT" dirty="0" smtClean="0"/>
              <a:t>: I criteri avanzati devono essere digitati in un intervallo di celle distinto sul foglio di lavoro e sopra l’intervallo di celle/tabella da filtrare. </a:t>
            </a:r>
            <a:endParaRPr lang="it-IT" dirty="0"/>
          </a:p>
        </p:txBody>
      </p:sp>
      <p:sp>
        <p:nvSpPr>
          <p:cNvPr id="6" name="CasellaDiTesto 5"/>
          <p:cNvSpPr txBox="1"/>
          <p:nvPr/>
        </p:nvSpPr>
        <p:spPr>
          <a:xfrm>
            <a:off x="0" y="4560715"/>
            <a:ext cx="9144000" cy="1200329"/>
          </a:xfrm>
          <a:prstGeom prst="rect">
            <a:avLst/>
          </a:prstGeom>
          <a:noFill/>
        </p:spPr>
        <p:txBody>
          <a:bodyPr wrap="square" rtlCol="0">
            <a:spAutoFit/>
          </a:bodyPr>
          <a:lstStyle/>
          <a:p>
            <a:r>
              <a:rPr lang="it-IT" u="sng" dirty="0" smtClean="0"/>
              <a:t>Creazione di criteri con una formula</a:t>
            </a:r>
          </a:p>
          <a:p>
            <a:pPr>
              <a:buFont typeface="Arial" pitchFamily="34" charset="0"/>
              <a:buChar char="•"/>
            </a:pPr>
            <a:r>
              <a:rPr lang="it-IT" dirty="0" smtClean="0"/>
              <a:t> la formula deve restituire VERO o FALSO</a:t>
            </a:r>
          </a:p>
          <a:p>
            <a:pPr algn="just">
              <a:buFont typeface="Arial" pitchFamily="34" charset="0"/>
              <a:buChar char="•"/>
            </a:pPr>
            <a:r>
              <a:rPr lang="it-IT" dirty="0" smtClean="0"/>
              <a:t> utilizzare un </a:t>
            </a:r>
            <a:r>
              <a:rPr lang="it-IT" i="1" dirty="0" smtClean="0"/>
              <a:t>riferimento relativo </a:t>
            </a:r>
            <a:r>
              <a:rPr lang="it-IT" dirty="0" smtClean="0"/>
              <a:t>per riferirsi alla cella della prima riga della colonna da valutare; utilizzare </a:t>
            </a:r>
            <a:r>
              <a:rPr lang="it-IT" i="1" dirty="0" smtClean="0"/>
              <a:t>riferimenti assoluti</a:t>
            </a:r>
            <a:r>
              <a:rPr lang="it-IT" dirty="0" smtClean="0"/>
              <a:t> in tutti gli altri casi</a:t>
            </a:r>
          </a:p>
        </p:txBody>
      </p:sp>
      <p:pic>
        <p:nvPicPr>
          <p:cNvPr id="1026" name="Picture 2"/>
          <p:cNvPicPr>
            <a:picLocks noChangeAspect="1" noChangeArrowheads="1"/>
          </p:cNvPicPr>
          <p:nvPr/>
        </p:nvPicPr>
        <p:blipFill>
          <a:blip r:embed="rId2" cstate="print"/>
          <a:srcRect t="18228" r="32321" b="45451"/>
          <a:stretch>
            <a:fillRect/>
          </a:stretch>
        </p:blipFill>
        <p:spPr bwMode="auto">
          <a:xfrm>
            <a:off x="0" y="1840088"/>
            <a:ext cx="7387675" cy="247791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953956" y="0"/>
            <a:ext cx="2190044" cy="2126956"/>
          </a:xfrm>
          <a:prstGeom prst="rect">
            <a:avLst/>
          </a:prstGeom>
          <a:noFill/>
          <a:ln w="9525">
            <a:noFill/>
            <a:miter lim="800000"/>
            <a:headEnd/>
            <a:tailEnd/>
          </a:ln>
        </p:spPr>
      </p:pic>
      <p:sp>
        <p:nvSpPr>
          <p:cNvPr id="7" name="Rettangolo 6"/>
          <p:cNvSpPr/>
          <p:nvPr/>
        </p:nvSpPr>
        <p:spPr>
          <a:xfrm>
            <a:off x="0" y="1851378"/>
            <a:ext cx="2844800" cy="9595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0" y="5904089"/>
            <a:ext cx="8424486" cy="369332"/>
          </a:xfrm>
          <a:prstGeom prst="rect">
            <a:avLst/>
          </a:prstGeom>
          <a:noFill/>
        </p:spPr>
        <p:txBody>
          <a:bodyPr wrap="none" rtlCol="0">
            <a:spAutoFit/>
          </a:bodyPr>
          <a:lstStyle/>
          <a:p>
            <a:r>
              <a:rPr lang="it-IT" u="sng" dirty="0" smtClean="0"/>
              <a:t>Logica booleana</a:t>
            </a:r>
            <a:r>
              <a:rPr lang="it-IT" dirty="0" smtClean="0"/>
              <a:t>: ogni colonna è legata dall’operatore AND w ogni riga dall’operatore OR.</a:t>
            </a:r>
            <a:endParaRPr lang="it-IT"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825067" cy="369332"/>
          </a:xfrm>
          <a:prstGeom prst="rect">
            <a:avLst/>
          </a:prstGeom>
          <a:noFill/>
        </p:spPr>
        <p:txBody>
          <a:bodyPr wrap="square" rtlCol="0">
            <a:spAutoFit/>
          </a:bodyPr>
          <a:lstStyle/>
          <a:p>
            <a:r>
              <a:rPr lang="it-IT" b="1" u="sng" dirty="0" smtClean="0"/>
              <a:t>Filtri avanzati - ESEMPI</a:t>
            </a:r>
          </a:p>
        </p:txBody>
      </p:sp>
      <p:pic>
        <p:nvPicPr>
          <p:cNvPr id="2050" name="Picture 2"/>
          <p:cNvPicPr>
            <a:picLocks noChangeAspect="1" noChangeArrowheads="1"/>
          </p:cNvPicPr>
          <p:nvPr/>
        </p:nvPicPr>
        <p:blipFill>
          <a:blip r:embed="rId2" cstate="print"/>
          <a:srcRect t="18633" r="32152" b="58143"/>
          <a:stretch>
            <a:fillRect/>
          </a:stretch>
        </p:blipFill>
        <p:spPr bwMode="auto">
          <a:xfrm>
            <a:off x="0" y="657589"/>
            <a:ext cx="8208000" cy="1755941"/>
          </a:xfrm>
          <a:prstGeom prst="rect">
            <a:avLst/>
          </a:prstGeom>
          <a:noFill/>
          <a:ln w="9525">
            <a:noFill/>
            <a:miter lim="800000"/>
            <a:headEnd/>
            <a:tailEnd/>
          </a:ln>
        </p:spPr>
      </p:pic>
      <p:sp>
        <p:nvSpPr>
          <p:cNvPr id="4" name="CasellaDiTesto 3"/>
          <p:cNvSpPr txBox="1"/>
          <p:nvPr/>
        </p:nvSpPr>
        <p:spPr>
          <a:xfrm>
            <a:off x="0" y="304800"/>
            <a:ext cx="4052713" cy="338554"/>
          </a:xfrm>
          <a:prstGeom prst="rect">
            <a:avLst/>
          </a:prstGeom>
          <a:noFill/>
        </p:spPr>
        <p:txBody>
          <a:bodyPr wrap="none" rtlCol="0">
            <a:spAutoFit/>
          </a:bodyPr>
          <a:lstStyle/>
          <a:p>
            <a:r>
              <a:rPr lang="it-IT" sz="1600" dirty="0" smtClean="0"/>
              <a:t>Gender =“F” AND BMI </a:t>
            </a:r>
            <a:r>
              <a:rPr lang="it-IT" sz="1600" dirty="0" err="1" smtClean="0"/>
              <a:t>categories=</a:t>
            </a:r>
            <a:r>
              <a:rPr lang="it-IT" sz="1600" dirty="0" smtClean="0"/>
              <a:t>“</a:t>
            </a:r>
            <a:r>
              <a:rPr lang="it-IT" sz="1600" dirty="0" err="1" smtClean="0"/>
              <a:t>Pre-obese</a:t>
            </a:r>
            <a:r>
              <a:rPr lang="it-IT" sz="1600" dirty="0" smtClean="0"/>
              <a:t>”</a:t>
            </a:r>
            <a:endParaRPr lang="it-IT" sz="1600" dirty="0"/>
          </a:p>
        </p:txBody>
      </p:sp>
      <p:pic>
        <p:nvPicPr>
          <p:cNvPr id="2051" name="Picture 3"/>
          <p:cNvPicPr>
            <a:picLocks noChangeAspect="1" noChangeArrowheads="1"/>
          </p:cNvPicPr>
          <p:nvPr/>
        </p:nvPicPr>
        <p:blipFill>
          <a:blip r:embed="rId3" cstate="print"/>
          <a:srcRect t="18236" r="32447" b="36127"/>
          <a:stretch>
            <a:fillRect/>
          </a:stretch>
        </p:blipFill>
        <p:spPr bwMode="auto">
          <a:xfrm>
            <a:off x="-1" y="2918576"/>
            <a:ext cx="8208000" cy="3465714"/>
          </a:xfrm>
          <a:prstGeom prst="rect">
            <a:avLst/>
          </a:prstGeom>
          <a:noFill/>
          <a:ln w="9525">
            <a:noFill/>
            <a:miter lim="800000"/>
            <a:headEnd/>
            <a:tailEnd/>
          </a:ln>
        </p:spPr>
      </p:pic>
      <p:sp>
        <p:nvSpPr>
          <p:cNvPr id="6" name="CasellaDiTesto 5"/>
          <p:cNvSpPr txBox="1"/>
          <p:nvPr/>
        </p:nvSpPr>
        <p:spPr>
          <a:xfrm>
            <a:off x="0" y="2585158"/>
            <a:ext cx="5461623" cy="338554"/>
          </a:xfrm>
          <a:prstGeom prst="rect">
            <a:avLst/>
          </a:prstGeom>
          <a:noFill/>
        </p:spPr>
        <p:txBody>
          <a:bodyPr wrap="none" rtlCol="0">
            <a:spAutoFit/>
          </a:bodyPr>
          <a:lstStyle/>
          <a:p>
            <a:r>
              <a:rPr lang="it-IT" sz="1600" dirty="0" smtClean="0"/>
              <a:t>BMI </a:t>
            </a:r>
            <a:r>
              <a:rPr lang="it-IT" sz="1600" dirty="0" err="1" smtClean="0"/>
              <a:t>categories=</a:t>
            </a:r>
            <a:r>
              <a:rPr lang="it-IT" sz="1600" dirty="0" smtClean="0"/>
              <a:t>“</a:t>
            </a:r>
            <a:r>
              <a:rPr lang="it-IT" sz="1600" dirty="0" err="1" smtClean="0"/>
              <a:t>Pre-obese</a:t>
            </a:r>
            <a:r>
              <a:rPr lang="it-IT" sz="1600" dirty="0" smtClean="0"/>
              <a:t>” OR BMI </a:t>
            </a:r>
            <a:r>
              <a:rPr lang="it-IT" sz="1600" dirty="0" err="1" smtClean="0"/>
              <a:t>categories=</a:t>
            </a:r>
            <a:r>
              <a:rPr lang="it-IT" sz="1600" dirty="0" smtClean="0"/>
              <a:t>“Obese </a:t>
            </a:r>
            <a:r>
              <a:rPr lang="it-IT" sz="1600" dirty="0" err="1" smtClean="0"/>
              <a:t>class</a:t>
            </a:r>
            <a:r>
              <a:rPr lang="it-IT" sz="1600" dirty="0" smtClean="0"/>
              <a:t> I”</a:t>
            </a:r>
            <a:endParaRPr lang="it-IT" sz="1600" dirty="0"/>
          </a:p>
        </p:txBody>
      </p:sp>
      <p:sp>
        <p:nvSpPr>
          <p:cNvPr id="7" name="CasellaDiTesto 6"/>
          <p:cNvSpPr txBox="1"/>
          <p:nvPr/>
        </p:nvSpPr>
        <p:spPr>
          <a:xfrm>
            <a:off x="6044400" y="33051"/>
            <a:ext cx="3047309" cy="338554"/>
          </a:xfrm>
          <a:prstGeom prst="rect">
            <a:avLst/>
          </a:prstGeom>
          <a:solidFill>
            <a:srgbClr val="FF0000"/>
          </a:solidFill>
        </p:spPr>
        <p:txBody>
          <a:bodyPr wrap="none" rtlCol="0">
            <a:spAutoFit/>
          </a:bodyPr>
          <a:lstStyle/>
          <a:p>
            <a:r>
              <a:rPr lang="it-IT" sz="1600" dirty="0" smtClean="0">
                <a:solidFill>
                  <a:schemeClr val="bg1"/>
                </a:solidFill>
              </a:rPr>
              <a:t>Esempio – Dati per esempi_REV01</a:t>
            </a:r>
            <a:endParaRPr lang="it-IT" sz="160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22575"/>
            <a:ext cx="9144000" cy="338554"/>
          </a:xfrm>
          <a:prstGeom prst="rect">
            <a:avLst/>
          </a:prstGeom>
          <a:noFill/>
        </p:spPr>
        <p:txBody>
          <a:bodyPr wrap="square" rtlCol="0">
            <a:spAutoFit/>
          </a:bodyPr>
          <a:lstStyle/>
          <a:p>
            <a:r>
              <a:rPr lang="it-IT" sz="1600" dirty="0" smtClean="0"/>
              <a:t>(Gender =“F” AND BMI </a:t>
            </a:r>
            <a:r>
              <a:rPr lang="it-IT" sz="1600" dirty="0" err="1" smtClean="0"/>
              <a:t>categories=</a:t>
            </a:r>
            <a:r>
              <a:rPr lang="it-IT" sz="1600" dirty="0" smtClean="0"/>
              <a:t>“</a:t>
            </a:r>
            <a:r>
              <a:rPr lang="it-IT" sz="1600" dirty="0" err="1" smtClean="0"/>
              <a:t>Pre-obese</a:t>
            </a:r>
            <a:r>
              <a:rPr lang="it-IT" sz="1600" dirty="0" smtClean="0"/>
              <a:t>”) OR (Gender =“M” AND BMI </a:t>
            </a:r>
            <a:r>
              <a:rPr lang="it-IT" sz="1600" dirty="0" err="1" smtClean="0"/>
              <a:t>categories=</a:t>
            </a:r>
            <a:r>
              <a:rPr lang="it-IT" sz="1600" dirty="0" smtClean="0"/>
              <a:t>“Obese </a:t>
            </a:r>
            <a:r>
              <a:rPr lang="it-IT" sz="1600" dirty="0" err="1" smtClean="0"/>
              <a:t>class</a:t>
            </a:r>
            <a:r>
              <a:rPr lang="it-IT" sz="1600" dirty="0" smtClean="0"/>
              <a:t> I”)</a:t>
            </a:r>
            <a:endParaRPr lang="it-IT" sz="1600" dirty="0"/>
          </a:p>
        </p:txBody>
      </p:sp>
      <p:pic>
        <p:nvPicPr>
          <p:cNvPr id="3074" name="Picture 2"/>
          <p:cNvPicPr>
            <a:picLocks noChangeAspect="1" noChangeArrowheads="1"/>
          </p:cNvPicPr>
          <p:nvPr/>
        </p:nvPicPr>
        <p:blipFill>
          <a:blip r:embed="rId2" cstate="print"/>
          <a:srcRect t="18228" r="31899" b="53514"/>
          <a:stretch>
            <a:fillRect/>
          </a:stretch>
        </p:blipFill>
        <p:spPr bwMode="auto">
          <a:xfrm>
            <a:off x="0" y="343383"/>
            <a:ext cx="8208000" cy="2128631"/>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t="18641" r="32363" b="33426"/>
          <a:stretch>
            <a:fillRect/>
          </a:stretch>
        </p:blipFill>
        <p:spPr bwMode="auto">
          <a:xfrm>
            <a:off x="0" y="3222514"/>
            <a:ext cx="8208000" cy="3635486"/>
          </a:xfrm>
          <a:prstGeom prst="rect">
            <a:avLst/>
          </a:prstGeom>
          <a:noFill/>
          <a:ln w="9525">
            <a:noFill/>
            <a:miter lim="800000"/>
            <a:headEnd/>
            <a:tailEnd/>
          </a:ln>
        </p:spPr>
      </p:pic>
      <p:sp>
        <p:nvSpPr>
          <p:cNvPr id="6" name="CasellaDiTesto 5"/>
          <p:cNvSpPr txBox="1"/>
          <p:nvPr/>
        </p:nvSpPr>
        <p:spPr>
          <a:xfrm>
            <a:off x="3747912" y="3330221"/>
            <a:ext cx="3662606" cy="307777"/>
          </a:xfrm>
          <a:prstGeom prst="rect">
            <a:avLst/>
          </a:prstGeom>
          <a:solidFill>
            <a:schemeClr val="bg1"/>
          </a:solidFill>
          <a:ln>
            <a:solidFill>
              <a:srgbClr val="00B050"/>
            </a:solidFill>
          </a:ln>
        </p:spPr>
        <p:txBody>
          <a:bodyPr wrap="none" rtlCol="0">
            <a:spAutoFit/>
          </a:bodyPr>
          <a:lstStyle/>
          <a:p>
            <a:r>
              <a:rPr lang="it-IT" sz="1400" dirty="0" smtClean="0"/>
              <a:t>=D6&gt;</a:t>
            </a:r>
            <a:r>
              <a:rPr lang="it-IT" sz="1400" dirty="0" err="1" smtClean="0"/>
              <a:t>MEDIA.SE</a:t>
            </a:r>
            <a:r>
              <a:rPr lang="it-IT" sz="1400" dirty="0" smtClean="0"/>
              <a:t>($C$5:$D$35;$C$2;$D$6:$D$35)</a:t>
            </a:r>
            <a:endParaRPr lang="it-IT" sz="1400" dirty="0"/>
          </a:p>
        </p:txBody>
      </p:sp>
      <p:sp>
        <p:nvSpPr>
          <p:cNvPr id="7" name="CasellaDiTesto 6"/>
          <p:cNvSpPr txBox="1"/>
          <p:nvPr/>
        </p:nvSpPr>
        <p:spPr>
          <a:xfrm>
            <a:off x="3747912" y="3691466"/>
            <a:ext cx="3662606" cy="307777"/>
          </a:xfrm>
          <a:prstGeom prst="rect">
            <a:avLst/>
          </a:prstGeom>
          <a:solidFill>
            <a:schemeClr val="bg1"/>
          </a:solidFill>
          <a:ln>
            <a:solidFill>
              <a:schemeClr val="accent6">
                <a:lumMod val="75000"/>
              </a:schemeClr>
            </a:solidFill>
          </a:ln>
        </p:spPr>
        <p:txBody>
          <a:bodyPr wrap="none" rtlCol="0">
            <a:spAutoFit/>
          </a:bodyPr>
          <a:lstStyle/>
          <a:p>
            <a:r>
              <a:rPr lang="it-IT" sz="1400" dirty="0" smtClean="0"/>
              <a:t>=D6&gt;</a:t>
            </a:r>
            <a:r>
              <a:rPr lang="it-IT" sz="1400" dirty="0" err="1" smtClean="0"/>
              <a:t>MEDIA.SE</a:t>
            </a:r>
            <a:r>
              <a:rPr lang="it-IT" sz="1400" dirty="0" smtClean="0"/>
              <a:t>($C$5:$D$35;$C$3;$D$6:$D$35)</a:t>
            </a:r>
            <a:endParaRPr lang="it-IT" sz="1400" dirty="0"/>
          </a:p>
        </p:txBody>
      </p:sp>
      <p:sp>
        <p:nvSpPr>
          <p:cNvPr id="8" name="CasellaDiTesto 7"/>
          <p:cNvSpPr txBox="1"/>
          <p:nvPr/>
        </p:nvSpPr>
        <p:spPr>
          <a:xfrm>
            <a:off x="0" y="2630306"/>
            <a:ext cx="9144000" cy="584775"/>
          </a:xfrm>
          <a:prstGeom prst="rect">
            <a:avLst/>
          </a:prstGeom>
          <a:noFill/>
        </p:spPr>
        <p:txBody>
          <a:bodyPr wrap="square" rtlCol="0">
            <a:spAutoFit/>
          </a:bodyPr>
          <a:lstStyle/>
          <a:p>
            <a:r>
              <a:rPr lang="it-IT" sz="1600" dirty="0" smtClean="0"/>
              <a:t>(Gender =“F” AND Mass&gt;Media(Mass(F))) OR (Gender =“M” AND Mass&gt;Media(Mass(M)))</a:t>
            </a:r>
          </a:p>
          <a:p>
            <a:r>
              <a:rPr lang="it-IT" sz="1600" dirty="0" smtClean="0"/>
              <a:t>Femmine con peso superiore alla media femminile oppure uomini con peso superiore alla media maschile.</a:t>
            </a:r>
            <a:endParaRPr lang="it-IT" sz="1600" dirty="0"/>
          </a:p>
        </p:txBody>
      </p:sp>
      <p:sp>
        <p:nvSpPr>
          <p:cNvPr id="9" name="Rettangolo 8"/>
          <p:cNvSpPr/>
          <p:nvPr/>
        </p:nvSpPr>
        <p:spPr>
          <a:xfrm>
            <a:off x="3059289" y="3567289"/>
            <a:ext cx="643467" cy="15804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3059289" y="3759200"/>
            <a:ext cx="643467" cy="15804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7620000" cy="427038"/>
          </a:xfrm>
          <a:prstGeom prst="rect">
            <a:avLst/>
          </a:prstGeom>
          <a:noFill/>
          <a:ln w="9525">
            <a:noFill/>
            <a:miter lim="800000"/>
            <a:headEnd/>
            <a:tailEnd/>
          </a:ln>
          <a:effectLst/>
        </p:spPr>
        <p:txBody>
          <a:bodyPr>
            <a:spAutoFit/>
          </a:bodyPr>
          <a:lstStyle/>
          <a:p>
            <a:pPr algn="l">
              <a:spcBef>
                <a:spcPct val="50000"/>
              </a:spcBef>
            </a:pPr>
            <a:r>
              <a:rPr lang="it-IT" sz="2200" dirty="0" smtClean="0">
                <a:solidFill>
                  <a:srgbClr val="FF0000"/>
                </a:solidFill>
              </a:rPr>
              <a:t>ALCUNE FUNZIONI AVANZATE </a:t>
            </a:r>
            <a:r>
              <a:rPr lang="it-IT" sz="2200" dirty="0" err="1" smtClean="0">
                <a:solidFill>
                  <a:srgbClr val="FF0000"/>
                </a:solidFill>
              </a:rPr>
              <a:t>DI</a:t>
            </a:r>
            <a:r>
              <a:rPr lang="it-IT" sz="2200" dirty="0" smtClean="0">
                <a:solidFill>
                  <a:srgbClr val="FF0000"/>
                </a:solidFill>
              </a:rPr>
              <a:t> EXCEL</a:t>
            </a:r>
            <a:endParaRPr lang="it-IT" sz="2200" dirty="0">
              <a:solidFill>
                <a:srgbClr val="FF0000"/>
              </a:solidFill>
            </a:endParaRPr>
          </a:p>
        </p:txBody>
      </p:sp>
      <p:sp>
        <p:nvSpPr>
          <p:cNvPr id="3" name="Rettangolo 2"/>
          <p:cNvSpPr/>
          <p:nvPr/>
        </p:nvSpPr>
        <p:spPr>
          <a:xfrm>
            <a:off x="225779" y="580155"/>
            <a:ext cx="8545688" cy="5355312"/>
          </a:xfrm>
          <a:prstGeom prst="rect">
            <a:avLst/>
          </a:prstGeom>
        </p:spPr>
        <p:txBody>
          <a:bodyPr wrap="square">
            <a:spAutoFit/>
          </a:bodyPr>
          <a:lstStyle/>
          <a:p>
            <a:pPr algn="just">
              <a:spcBef>
                <a:spcPct val="50000"/>
              </a:spcBef>
            </a:pPr>
            <a:r>
              <a:rPr lang="it-IT" dirty="0" smtClean="0"/>
              <a:t>ADESSO</a:t>
            </a:r>
          </a:p>
          <a:p>
            <a:pPr algn="just">
              <a:spcBef>
                <a:spcPct val="50000"/>
              </a:spcBef>
            </a:pPr>
            <a:r>
              <a:rPr lang="it-IT" dirty="0" smtClean="0"/>
              <a:t>RICERCA</a:t>
            </a:r>
          </a:p>
          <a:p>
            <a:pPr algn="just">
              <a:spcBef>
                <a:spcPct val="50000"/>
              </a:spcBef>
            </a:pPr>
            <a:r>
              <a:rPr lang="it-IT" dirty="0" smtClean="0"/>
              <a:t>E</a:t>
            </a:r>
          </a:p>
          <a:p>
            <a:pPr algn="just">
              <a:spcBef>
                <a:spcPct val="50000"/>
              </a:spcBef>
            </a:pPr>
            <a:r>
              <a:rPr lang="it-IT" dirty="0" smtClean="0"/>
              <a:t>O</a:t>
            </a:r>
          </a:p>
          <a:p>
            <a:pPr algn="just">
              <a:spcBef>
                <a:spcPct val="50000"/>
              </a:spcBef>
            </a:pPr>
            <a:r>
              <a:rPr lang="it-IT" dirty="0" smtClean="0"/>
              <a:t>SE</a:t>
            </a:r>
          </a:p>
          <a:p>
            <a:pPr algn="just">
              <a:spcBef>
                <a:spcPct val="50000"/>
              </a:spcBef>
            </a:pPr>
            <a:r>
              <a:rPr lang="it-IT" dirty="0" err="1" smtClean="0"/>
              <a:t>SOMMA.SE</a:t>
            </a:r>
            <a:r>
              <a:rPr lang="it-IT" dirty="0" smtClean="0"/>
              <a:t>/</a:t>
            </a:r>
            <a:r>
              <a:rPr lang="it-IT" dirty="0" err="1" smtClean="0"/>
              <a:t>MEDIA.SE</a:t>
            </a:r>
            <a:r>
              <a:rPr lang="it-IT" dirty="0" smtClean="0"/>
              <a:t>/</a:t>
            </a:r>
            <a:r>
              <a:rPr lang="it-IT" dirty="0" err="1" smtClean="0"/>
              <a:t>CONTA.SE</a:t>
            </a:r>
            <a:endParaRPr lang="it-IT" dirty="0" smtClean="0"/>
          </a:p>
          <a:p>
            <a:pPr algn="just">
              <a:spcBef>
                <a:spcPct val="50000"/>
              </a:spcBef>
            </a:pPr>
            <a:r>
              <a:rPr lang="it-IT" dirty="0" err="1" smtClean="0"/>
              <a:t>SOMMA.PIÙ.SE</a:t>
            </a:r>
            <a:r>
              <a:rPr lang="it-IT" dirty="0" smtClean="0"/>
              <a:t>/</a:t>
            </a:r>
            <a:r>
              <a:rPr lang="it-IT" dirty="0" err="1" smtClean="0"/>
              <a:t>MEDIA.PIÙ.SE</a:t>
            </a:r>
            <a:r>
              <a:rPr lang="it-IT" dirty="0" smtClean="0"/>
              <a:t>/</a:t>
            </a:r>
            <a:r>
              <a:rPr lang="it-IT" dirty="0" err="1" smtClean="0"/>
              <a:t>CONTA.PIÙ.SE</a:t>
            </a:r>
            <a:endParaRPr lang="it-IT" dirty="0" smtClean="0"/>
          </a:p>
          <a:p>
            <a:pPr algn="just">
              <a:spcBef>
                <a:spcPct val="50000"/>
              </a:spcBef>
            </a:pPr>
            <a:r>
              <a:rPr lang="it-IT" dirty="0" err="1" smtClean="0"/>
              <a:t>CERCA.VERT</a:t>
            </a:r>
            <a:endParaRPr lang="it-IT" dirty="0" smtClean="0"/>
          </a:p>
          <a:p>
            <a:pPr algn="just">
              <a:spcBef>
                <a:spcPct val="50000"/>
              </a:spcBef>
            </a:pPr>
            <a:r>
              <a:rPr lang="it-IT" dirty="0" smtClean="0"/>
              <a:t>CORRELAZIONE</a:t>
            </a:r>
          </a:p>
          <a:p>
            <a:pPr algn="just">
              <a:spcBef>
                <a:spcPct val="50000"/>
              </a:spcBef>
            </a:pPr>
            <a:r>
              <a:rPr lang="it-IT" dirty="0" err="1" smtClean="0"/>
              <a:t>DB.SOMMA</a:t>
            </a:r>
            <a:r>
              <a:rPr lang="it-IT" dirty="0" smtClean="0"/>
              <a:t>/</a:t>
            </a:r>
            <a:r>
              <a:rPr lang="it-IT" dirty="0" err="1" smtClean="0"/>
              <a:t>DB.PRODOTTO</a:t>
            </a:r>
            <a:endParaRPr lang="it-IT" dirty="0" smtClean="0"/>
          </a:p>
          <a:p>
            <a:pPr algn="just">
              <a:spcBef>
                <a:spcPct val="50000"/>
              </a:spcBef>
            </a:pPr>
            <a:r>
              <a:rPr lang="it-IT" dirty="0" err="1" smtClean="0"/>
              <a:t>DB.MEDIA</a:t>
            </a:r>
            <a:r>
              <a:rPr lang="it-IT" dirty="0" smtClean="0"/>
              <a:t>/</a:t>
            </a:r>
            <a:r>
              <a:rPr lang="it-IT" dirty="0" err="1" smtClean="0"/>
              <a:t>DB.DEV.ST</a:t>
            </a:r>
            <a:r>
              <a:rPr lang="it-IT" dirty="0" smtClean="0"/>
              <a:t>/</a:t>
            </a:r>
            <a:r>
              <a:rPr lang="it-IT" dirty="0" err="1" smtClean="0"/>
              <a:t>DB.VAR</a:t>
            </a:r>
            <a:endParaRPr lang="it-IT" dirty="0" smtClean="0"/>
          </a:p>
          <a:p>
            <a:pPr algn="just">
              <a:spcBef>
                <a:spcPct val="50000"/>
              </a:spcBef>
            </a:pPr>
            <a:r>
              <a:rPr lang="it-IT" dirty="0" err="1" smtClean="0"/>
              <a:t>DB.MAX</a:t>
            </a:r>
            <a:r>
              <a:rPr lang="it-IT" dirty="0" smtClean="0"/>
              <a:t>/</a:t>
            </a:r>
            <a:r>
              <a:rPr lang="it-IT" dirty="0" err="1" smtClean="0"/>
              <a:t>DB.MIN</a:t>
            </a:r>
            <a:endParaRPr lang="it-IT" dirty="0" smtClean="0"/>
          </a:p>
          <a:p>
            <a:pPr algn="just">
              <a:spcBef>
                <a:spcPct val="50000"/>
              </a:spcBef>
            </a:pPr>
            <a:r>
              <a:rPr lang="it-IT" dirty="0" err="1" smtClean="0"/>
              <a:t>DB.CONTA.VALORI</a:t>
            </a:r>
            <a:r>
              <a:rPr lang="it-IT" dirty="0" smtClean="0"/>
              <a:t>/</a:t>
            </a:r>
            <a:r>
              <a:rPr lang="it-IT" dirty="0" err="1" smtClean="0"/>
              <a:t>DB.CONTA.NUMERI</a:t>
            </a:r>
            <a:endParaRPr lang="it-IT"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52400" y="127000"/>
            <a:ext cx="8785225" cy="6417141"/>
          </a:xfrm>
          <a:prstGeom prst="rect">
            <a:avLst/>
          </a:prstGeom>
          <a:noFill/>
          <a:ln w="9525">
            <a:noFill/>
            <a:miter lim="800000"/>
            <a:headEnd/>
            <a:tailEnd/>
          </a:ln>
          <a:effectLst/>
        </p:spPr>
        <p:txBody>
          <a:bodyPr>
            <a:spAutoFit/>
          </a:bodyPr>
          <a:lstStyle/>
          <a:p>
            <a:pPr algn="just">
              <a:spcBef>
                <a:spcPct val="50000"/>
              </a:spcBef>
            </a:pPr>
            <a:r>
              <a:rPr lang="it-IT" b="1" dirty="0"/>
              <a:t>SE(</a:t>
            </a:r>
            <a:r>
              <a:rPr lang="it-IT" b="1" i="1" dirty="0"/>
              <a:t>test</a:t>
            </a:r>
            <a:r>
              <a:rPr lang="it-IT" b="1" dirty="0"/>
              <a:t>; </a:t>
            </a:r>
            <a:r>
              <a:rPr lang="it-IT" b="1" dirty="0" smtClean="0"/>
              <a:t>[</a:t>
            </a:r>
            <a:r>
              <a:rPr lang="it-IT" b="1" i="1" dirty="0" err="1" smtClean="0"/>
              <a:t>se_vero</a:t>
            </a:r>
            <a:r>
              <a:rPr lang="it-IT" b="1" dirty="0" smtClean="0"/>
              <a:t>]; [</a:t>
            </a:r>
            <a:r>
              <a:rPr lang="it-IT" b="1" i="1" dirty="0" err="1" smtClean="0"/>
              <a:t>se_falso</a:t>
            </a:r>
            <a:r>
              <a:rPr lang="it-IT" b="1" dirty="0" smtClean="0"/>
              <a:t>])</a:t>
            </a:r>
            <a:endParaRPr lang="it-IT" b="1" dirty="0"/>
          </a:p>
          <a:p>
            <a:pPr algn="just">
              <a:spcBef>
                <a:spcPct val="50000"/>
              </a:spcBef>
            </a:pPr>
            <a:r>
              <a:rPr lang="it-IT" sz="1800" dirty="0"/>
              <a:t>Restituisce un valore se la condizione specificata ha valore VERO e un altro valore se essa ha valore FALSO. Utilizzare la funzione SE per eseguire dei test condizionali su valori e formule.</a:t>
            </a:r>
          </a:p>
          <a:p>
            <a:pPr algn="just">
              <a:spcBef>
                <a:spcPct val="50000"/>
              </a:spcBef>
            </a:pPr>
            <a:r>
              <a:rPr lang="it-IT" sz="1800" i="1" dirty="0"/>
              <a:t>test</a:t>
            </a:r>
            <a:r>
              <a:rPr lang="it-IT" sz="1800" dirty="0"/>
              <a:t> è un valore o un'espressione qualsiasi che può dare come risultato VERO o FALSO. Questo argomento può utilizzare qualsiasi operatore di calcolo di confronto.</a:t>
            </a:r>
          </a:p>
          <a:p>
            <a:pPr algn="just">
              <a:spcBef>
                <a:spcPct val="50000"/>
              </a:spcBef>
            </a:pPr>
            <a:r>
              <a:rPr lang="it-IT" sz="1800" i="1" dirty="0" err="1"/>
              <a:t>se_vero</a:t>
            </a:r>
            <a:r>
              <a:rPr lang="it-IT" sz="1800" dirty="0"/>
              <a:t> </a:t>
            </a:r>
            <a:r>
              <a:rPr lang="it-IT" sz="1800" dirty="0" smtClean="0"/>
              <a:t>(facoltativo) è </a:t>
            </a:r>
            <a:r>
              <a:rPr lang="it-IT" sz="1800" dirty="0"/>
              <a:t>il valore che viene restituito se </a:t>
            </a:r>
            <a:r>
              <a:rPr lang="it-IT" sz="1800" i="1" dirty="0"/>
              <a:t>test</a:t>
            </a:r>
            <a:r>
              <a:rPr lang="it-IT" sz="1800" dirty="0"/>
              <a:t> è VERO. Se test è VERO e se </a:t>
            </a:r>
            <a:r>
              <a:rPr lang="it-IT" sz="1800" i="1" dirty="0" err="1"/>
              <a:t>se_vero</a:t>
            </a:r>
            <a:r>
              <a:rPr lang="it-IT" sz="1800" dirty="0"/>
              <a:t> è vuoto, questo argomento restituirà 0 (zero). Per visualizzare la parola VERO, utilizzare il valore logico VERO per questo argomento. </a:t>
            </a:r>
            <a:r>
              <a:rPr lang="it-IT" sz="1800" i="1" dirty="0" err="1"/>
              <a:t>Se_vero</a:t>
            </a:r>
            <a:r>
              <a:rPr lang="it-IT" sz="1800" dirty="0"/>
              <a:t> può anche essere un'altra formula. </a:t>
            </a:r>
          </a:p>
          <a:p>
            <a:pPr algn="just">
              <a:spcBef>
                <a:spcPct val="50000"/>
              </a:spcBef>
            </a:pPr>
            <a:r>
              <a:rPr lang="it-IT" sz="1800" i="1" dirty="0" err="1"/>
              <a:t>se_falso</a:t>
            </a:r>
            <a:r>
              <a:rPr lang="it-IT" sz="1800" dirty="0"/>
              <a:t> </a:t>
            </a:r>
            <a:r>
              <a:rPr lang="it-IT" sz="1800" dirty="0" smtClean="0"/>
              <a:t>(facoltativo) è </a:t>
            </a:r>
            <a:r>
              <a:rPr lang="it-IT" sz="1800" dirty="0"/>
              <a:t>il valore che viene restituito se </a:t>
            </a:r>
            <a:r>
              <a:rPr lang="it-IT" sz="1800" i="1" dirty="0"/>
              <a:t>test</a:t>
            </a:r>
            <a:r>
              <a:rPr lang="it-IT" sz="1800" dirty="0"/>
              <a:t> è FALSO. </a:t>
            </a:r>
            <a:r>
              <a:rPr lang="it-IT" dirty="0" smtClean="0"/>
              <a:t>Se </a:t>
            </a:r>
            <a:r>
              <a:rPr lang="it-IT" i="1" dirty="0" smtClean="0"/>
              <a:t>test </a:t>
            </a:r>
            <a:r>
              <a:rPr lang="it-IT" dirty="0" smtClean="0"/>
              <a:t>è FALSO e l'argomento </a:t>
            </a:r>
            <a:r>
              <a:rPr lang="it-IT" i="1" dirty="0" err="1" smtClean="0"/>
              <a:t>se_falso</a:t>
            </a:r>
            <a:r>
              <a:rPr lang="it-IT" dirty="0" smtClean="0"/>
              <a:t> viene omesso, ovvero se l'argomento </a:t>
            </a:r>
            <a:r>
              <a:rPr lang="it-IT" i="1" dirty="0" err="1" smtClean="0"/>
              <a:t>se_vero</a:t>
            </a:r>
            <a:r>
              <a:rPr lang="it-IT" dirty="0" smtClean="0"/>
              <a:t> </a:t>
            </a:r>
            <a:r>
              <a:rPr lang="it-IT" u="sng" dirty="0" smtClean="0"/>
              <a:t>non</a:t>
            </a:r>
            <a:r>
              <a:rPr lang="it-IT" dirty="0" smtClean="0"/>
              <a:t> è seguito da alcun punto e virgola, la funzione SE restituirà il valore logico FALSO. Se </a:t>
            </a:r>
            <a:r>
              <a:rPr lang="it-IT" i="1" dirty="0" smtClean="0"/>
              <a:t>test </a:t>
            </a:r>
            <a:r>
              <a:rPr lang="it-IT" dirty="0" smtClean="0"/>
              <a:t>è FALSO e il valore dell'argomento </a:t>
            </a:r>
            <a:r>
              <a:rPr lang="it-IT" i="1" dirty="0" err="1" smtClean="0"/>
              <a:t>se_falso</a:t>
            </a:r>
            <a:r>
              <a:rPr lang="it-IT" i="1" dirty="0" smtClean="0"/>
              <a:t> </a:t>
            </a:r>
            <a:r>
              <a:rPr lang="it-IT" dirty="0" smtClean="0"/>
              <a:t>viene omesso, ovvero se nella funzione SE l'argomento </a:t>
            </a:r>
            <a:r>
              <a:rPr lang="it-IT" i="1" dirty="0" err="1" smtClean="0"/>
              <a:t>se_vero</a:t>
            </a:r>
            <a:r>
              <a:rPr lang="it-IT" i="1" dirty="0" smtClean="0"/>
              <a:t> </a:t>
            </a:r>
            <a:r>
              <a:rPr lang="it-IT" dirty="0" smtClean="0"/>
              <a:t>è seguito da punto e virgola, la funzione SE restituirà il valore 0 (zero). </a:t>
            </a:r>
            <a:r>
              <a:rPr lang="it-IT" sz="1800" dirty="0" err="1" smtClean="0"/>
              <a:t>Se_falso</a:t>
            </a:r>
            <a:r>
              <a:rPr lang="it-IT" sz="1800" dirty="0" smtClean="0"/>
              <a:t> </a:t>
            </a:r>
            <a:r>
              <a:rPr lang="it-IT" sz="1800" dirty="0"/>
              <a:t>può anche essere un'altra formula.</a:t>
            </a:r>
          </a:p>
          <a:p>
            <a:pPr algn="just"/>
            <a:endParaRPr lang="it-IT" sz="1400" dirty="0" smtClean="0"/>
          </a:p>
          <a:p>
            <a:pPr algn="just">
              <a:spcBef>
                <a:spcPct val="50000"/>
              </a:spcBef>
              <a:buFontTx/>
              <a:buChar char="–"/>
            </a:pPr>
            <a:r>
              <a:rPr lang="it-IT" sz="1400" dirty="0" smtClean="0"/>
              <a:t>è </a:t>
            </a:r>
            <a:r>
              <a:rPr lang="it-IT" sz="1400" dirty="0"/>
              <a:t>possibile nidificare fino a </a:t>
            </a:r>
            <a:r>
              <a:rPr lang="it-IT" sz="1400" dirty="0" smtClean="0"/>
              <a:t>64 </a:t>
            </a:r>
            <a:r>
              <a:rPr lang="it-IT" sz="1400" dirty="0"/>
              <a:t>funzioni SE come argomenti </a:t>
            </a:r>
            <a:r>
              <a:rPr lang="it-IT" sz="1400" dirty="0" err="1"/>
              <a:t>se_vero</a:t>
            </a:r>
            <a:r>
              <a:rPr lang="it-IT" sz="1400" dirty="0"/>
              <a:t> e </a:t>
            </a:r>
            <a:r>
              <a:rPr lang="it-IT" sz="1400" dirty="0" err="1"/>
              <a:t>se_falso</a:t>
            </a:r>
            <a:r>
              <a:rPr lang="it-IT" sz="1400" dirty="0"/>
              <a:t> in modo da creare test più elaborati.</a:t>
            </a:r>
          </a:p>
          <a:p>
            <a:pPr algn="just">
              <a:spcBef>
                <a:spcPct val="50000"/>
              </a:spcBef>
              <a:buFontTx/>
              <a:buChar char="–"/>
            </a:pPr>
            <a:r>
              <a:rPr lang="it-IT" sz="1400" dirty="0"/>
              <a:t>quando </a:t>
            </a:r>
            <a:r>
              <a:rPr lang="it-IT" sz="1400" dirty="0" err="1"/>
              <a:t>se_vero</a:t>
            </a:r>
            <a:r>
              <a:rPr lang="it-IT" sz="1400" dirty="0"/>
              <a:t> e </a:t>
            </a:r>
            <a:r>
              <a:rPr lang="it-IT" sz="1400" dirty="0" err="1"/>
              <a:t>se_falso</a:t>
            </a:r>
            <a:r>
              <a:rPr lang="it-IT" sz="1400" dirty="0"/>
              <a:t> vengono calcolati, SE restituisce il valore restituito da questi argomenti.</a:t>
            </a:r>
          </a:p>
          <a:p>
            <a:pPr algn="just">
              <a:spcBef>
                <a:spcPct val="50000"/>
              </a:spcBef>
              <a:buFontTx/>
              <a:buChar char="–"/>
            </a:pPr>
            <a:r>
              <a:rPr lang="it-IT" sz="1400" dirty="0"/>
              <a:t>se un qualsiasi argomento di SE è una matrice, eseguendo l'istruzione SE verrà calcolato ogni elemento della matrice. </a:t>
            </a:r>
            <a:endParaRPr lang="it-IT" sz="1400" dirty="0" smtClean="0"/>
          </a:p>
          <a:p>
            <a:pPr algn="just">
              <a:spcBef>
                <a:spcPct val="50000"/>
              </a:spcBef>
              <a:buFontTx/>
              <a:buChar char="–"/>
            </a:pPr>
            <a:r>
              <a:rPr lang="it-IT" sz="1400" dirty="0" smtClean="0"/>
              <a:t>in Excel sono disponibili ulteriori funzioni utilizzabili per analizzare i dati basati su una condizione.</a:t>
            </a:r>
            <a:endParaRPr lang="it-IT" sz="1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p:cNvSpPr txBox="1">
            <a:spLocks noChangeArrowheads="1"/>
          </p:cNvSpPr>
          <p:nvPr/>
        </p:nvSpPr>
        <p:spPr bwMode="auto">
          <a:xfrm>
            <a:off x="152400" y="127000"/>
            <a:ext cx="8785225" cy="4801314"/>
          </a:xfrm>
          <a:prstGeom prst="rect">
            <a:avLst/>
          </a:prstGeom>
          <a:noFill/>
          <a:ln w="9525">
            <a:noFill/>
            <a:miter lim="800000"/>
            <a:headEnd/>
            <a:tailEnd/>
          </a:ln>
          <a:effectLst/>
        </p:spPr>
        <p:txBody>
          <a:bodyPr>
            <a:spAutoFit/>
          </a:bodyPr>
          <a:lstStyle/>
          <a:p>
            <a:pPr algn="just">
              <a:spcBef>
                <a:spcPct val="50000"/>
              </a:spcBef>
            </a:pPr>
            <a:r>
              <a:rPr lang="it-IT" b="1" dirty="0" err="1"/>
              <a:t>SOMMA.SE</a:t>
            </a:r>
            <a:r>
              <a:rPr lang="it-IT" b="1" dirty="0"/>
              <a:t>(</a:t>
            </a:r>
            <a:r>
              <a:rPr lang="it-IT" b="1" i="1" dirty="0"/>
              <a:t>intervallo</a:t>
            </a:r>
            <a:r>
              <a:rPr lang="it-IT" b="1" dirty="0"/>
              <a:t>; </a:t>
            </a:r>
            <a:r>
              <a:rPr lang="it-IT" b="1" i="1" dirty="0" smtClean="0"/>
              <a:t>criterio</a:t>
            </a:r>
            <a:r>
              <a:rPr lang="it-IT" b="1" dirty="0" smtClean="0"/>
              <a:t>; [</a:t>
            </a:r>
            <a:r>
              <a:rPr lang="it-IT" b="1" i="1" dirty="0" err="1" smtClean="0"/>
              <a:t>int_somma</a:t>
            </a:r>
            <a:r>
              <a:rPr lang="it-IT" b="1" dirty="0" smtClean="0"/>
              <a:t>])</a:t>
            </a:r>
            <a:endParaRPr lang="it-IT" b="1" dirty="0"/>
          </a:p>
          <a:p>
            <a:pPr algn="just">
              <a:spcBef>
                <a:spcPct val="50000"/>
              </a:spcBef>
            </a:pPr>
            <a:r>
              <a:rPr lang="it-IT" sz="1800" dirty="0"/>
              <a:t>Somma le celle specificate secondo un criterio assegnato.</a:t>
            </a:r>
          </a:p>
          <a:p>
            <a:pPr algn="just">
              <a:spcBef>
                <a:spcPct val="50000"/>
              </a:spcBef>
            </a:pPr>
            <a:r>
              <a:rPr lang="it-IT" sz="1800" i="1" dirty="0"/>
              <a:t>intervallo</a:t>
            </a:r>
            <a:r>
              <a:rPr lang="it-IT" sz="1800" dirty="0"/>
              <a:t> è l'intervallo </a:t>
            </a:r>
            <a:r>
              <a:rPr lang="it-IT" sz="1800" dirty="0" smtClean="0"/>
              <a:t>di celle da valutare in base al criterio</a:t>
            </a:r>
            <a:endParaRPr lang="it-IT" sz="1800" dirty="0"/>
          </a:p>
          <a:p>
            <a:pPr algn="just">
              <a:spcBef>
                <a:spcPct val="50000"/>
              </a:spcBef>
            </a:pPr>
            <a:r>
              <a:rPr lang="it-IT" sz="1800" i="1" dirty="0" smtClean="0"/>
              <a:t>criterio</a:t>
            </a:r>
            <a:r>
              <a:rPr lang="it-IT" dirty="0" smtClean="0"/>
              <a:t> </a:t>
            </a:r>
            <a:r>
              <a:rPr lang="it-IT" dirty="0" err="1" smtClean="0"/>
              <a:t>criterio</a:t>
            </a:r>
            <a:r>
              <a:rPr lang="it-IT" dirty="0" smtClean="0"/>
              <a:t> in forma di numero, espressione, riferimento di cella, testo o funzione che definisce le celle che verranno sommate. </a:t>
            </a:r>
            <a:r>
              <a:rPr lang="it-IT" sz="1800" dirty="0"/>
              <a:t>Ad esempio, criteri può essere espresso come 32, "</a:t>
            </a:r>
            <a:r>
              <a:rPr lang="it-IT" sz="1800" dirty="0" err="1"/>
              <a:t>32</a:t>
            </a:r>
            <a:r>
              <a:rPr lang="it-IT" sz="1800" dirty="0"/>
              <a:t>", "&gt;32", </a:t>
            </a:r>
            <a:r>
              <a:rPr lang="it-IT" sz="1800" dirty="0" smtClean="0"/>
              <a:t>“Rossi"</a:t>
            </a:r>
            <a:endParaRPr lang="it-IT" sz="1800" dirty="0"/>
          </a:p>
          <a:p>
            <a:pPr algn="just">
              <a:spcBef>
                <a:spcPct val="50000"/>
              </a:spcBef>
            </a:pPr>
            <a:r>
              <a:rPr lang="it-IT" sz="1800" i="1" dirty="0" err="1" smtClean="0"/>
              <a:t>int_somma</a:t>
            </a:r>
            <a:r>
              <a:rPr lang="it-IT" sz="1800" dirty="0" smtClean="0"/>
              <a:t> (facoltativo) intervallo dei valori da sommare se il criterio è soddisfatto (le celle in </a:t>
            </a:r>
            <a:r>
              <a:rPr lang="it-IT" sz="1800" i="1" dirty="0" err="1" smtClean="0"/>
              <a:t>int_somma</a:t>
            </a:r>
            <a:r>
              <a:rPr lang="it-IT" sz="1800" dirty="0" smtClean="0"/>
              <a:t> vengono sommate solo se le celle corrispondenti in </a:t>
            </a:r>
            <a:r>
              <a:rPr lang="it-IT" sz="1800" i="1" dirty="0" smtClean="0"/>
              <a:t>intervallo</a:t>
            </a:r>
            <a:r>
              <a:rPr lang="it-IT" sz="1800" dirty="0" smtClean="0"/>
              <a:t> soddisfano i </a:t>
            </a:r>
            <a:r>
              <a:rPr lang="it-IT" sz="1800" i="1" dirty="0" smtClean="0"/>
              <a:t>criteri</a:t>
            </a:r>
            <a:r>
              <a:rPr lang="it-IT" sz="1800" dirty="0" smtClean="0"/>
              <a:t>). Se </a:t>
            </a:r>
            <a:r>
              <a:rPr lang="it-IT" sz="1800" i="1" dirty="0" err="1" smtClean="0"/>
              <a:t>Int_somma</a:t>
            </a:r>
            <a:r>
              <a:rPr lang="it-IT" sz="1800" dirty="0" smtClean="0"/>
              <a:t> è omesso, verranno sommate le celle in </a:t>
            </a:r>
            <a:r>
              <a:rPr lang="it-IT" sz="1800" i="1" dirty="0" smtClean="0"/>
              <a:t>intervallo</a:t>
            </a:r>
          </a:p>
          <a:p>
            <a:pPr algn="just"/>
            <a:endParaRPr lang="it-IT" sz="1400" dirty="0" smtClean="0"/>
          </a:p>
          <a:p>
            <a:pPr algn="just">
              <a:spcBef>
                <a:spcPct val="50000"/>
              </a:spcBef>
              <a:buFontTx/>
              <a:buChar char="–"/>
            </a:pPr>
            <a:r>
              <a:rPr lang="it-IT" sz="1400" dirty="0" smtClean="0"/>
              <a:t>l'argomento </a:t>
            </a:r>
            <a:r>
              <a:rPr lang="it-IT" sz="1400" i="1" dirty="0" err="1" smtClean="0"/>
              <a:t>int_somma</a:t>
            </a:r>
            <a:r>
              <a:rPr lang="it-IT" sz="1400" dirty="0" smtClean="0"/>
              <a:t> non deve necessariamente avere le stesse dimensioni e forma dell'argomento </a:t>
            </a:r>
            <a:r>
              <a:rPr lang="it-IT" sz="1400" i="1" dirty="0" smtClean="0"/>
              <a:t>intervallo</a:t>
            </a:r>
            <a:r>
              <a:rPr lang="it-IT" sz="1400" dirty="0" smtClean="0"/>
              <a:t>. Le celle effettivamente da sommare vengono determinate utilizzando la cella superiore sinistra dell'argomento </a:t>
            </a:r>
            <a:r>
              <a:rPr lang="it-IT" sz="1400" i="1" dirty="0" err="1" smtClean="0"/>
              <a:t>int_somma</a:t>
            </a:r>
            <a:r>
              <a:rPr lang="it-IT" sz="1400" dirty="0" smtClean="0"/>
              <a:t> come cella iniziale e includendo le celle che corrispondono all'argomento </a:t>
            </a:r>
            <a:r>
              <a:rPr lang="it-IT" sz="1400" i="1" dirty="0" smtClean="0"/>
              <a:t>intervallo </a:t>
            </a:r>
            <a:r>
              <a:rPr lang="it-IT" sz="1400" dirty="0" smtClean="0"/>
              <a:t>in termini di dimensioni e forma. </a:t>
            </a:r>
          </a:p>
          <a:p>
            <a:pPr algn="just">
              <a:spcBef>
                <a:spcPct val="50000"/>
              </a:spcBef>
              <a:buFontTx/>
              <a:buChar char="–"/>
            </a:pPr>
            <a:endParaRPr lang="it-IT" sz="1600" dirty="0"/>
          </a:p>
        </p:txBody>
      </p:sp>
      <p:sp>
        <p:nvSpPr>
          <p:cNvPr id="12" name="Rettangolo 11"/>
          <p:cNvSpPr/>
          <p:nvPr/>
        </p:nvSpPr>
        <p:spPr>
          <a:xfrm>
            <a:off x="152400" y="4926381"/>
            <a:ext cx="4229235" cy="1061829"/>
          </a:xfrm>
          <a:prstGeom prst="rect">
            <a:avLst/>
          </a:prstGeom>
        </p:spPr>
        <p:txBody>
          <a:bodyPr wrap="none">
            <a:spAutoFit/>
          </a:bodyPr>
          <a:lstStyle/>
          <a:p>
            <a:pPr algn="just">
              <a:spcBef>
                <a:spcPct val="50000"/>
              </a:spcBef>
            </a:pPr>
            <a:r>
              <a:rPr lang="it-IT" b="1" dirty="0" err="1" smtClean="0"/>
              <a:t>MEDIA.SE</a:t>
            </a:r>
            <a:r>
              <a:rPr lang="it-IT" b="1" dirty="0" smtClean="0"/>
              <a:t>(</a:t>
            </a:r>
            <a:r>
              <a:rPr lang="it-IT" b="1" i="1" dirty="0" smtClean="0"/>
              <a:t>intervallo</a:t>
            </a:r>
            <a:r>
              <a:rPr lang="it-IT" b="1" dirty="0" smtClean="0"/>
              <a:t>; </a:t>
            </a:r>
            <a:r>
              <a:rPr lang="it-IT" b="1" i="1" dirty="0" smtClean="0"/>
              <a:t>criterio</a:t>
            </a:r>
            <a:r>
              <a:rPr lang="it-IT" b="1" dirty="0" smtClean="0"/>
              <a:t>; [</a:t>
            </a:r>
            <a:r>
              <a:rPr lang="it-IT" b="1" i="1" dirty="0" err="1" smtClean="0"/>
              <a:t>int_media</a:t>
            </a:r>
            <a:r>
              <a:rPr lang="it-IT" b="1" dirty="0" smtClean="0"/>
              <a:t>])</a:t>
            </a:r>
          </a:p>
          <a:p>
            <a:pPr algn="just">
              <a:spcBef>
                <a:spcPct val="50000"/>
              </a:spcBef>
            </a:pPr>
            <a:endParaRPr lang="it-IT" sz="1200" b="1" dirty="0" smtClean="0"/>
          </a:p>
          <a:p>
            <a:pPr algn="just">
              <a:spcBef>
                <a:spcPct val="50000"/>
              </a:spcBef>
            </a:pPr>
            <a:r>
              <a:rPr lang="it-IT" b="1" dirty="0" err="1" smtClean="0"/>
              <a:t>CONTA.SE</a:t>
            </a:r>
            <a:r>
              <a:rPr lang="it-IT" b="1" dirty="0" smtClean="0"/>
              <a:t>(</a:t>
            </a:r>
            <a:r>
              <a:rPr lang="it-IT" b="1" i="1" dirty="0" smtClean="0"/>
              <a:t>intervallo</a:t>
            </a:r>
            <a:r>
              <a:rPr lang="it-IT" b="1" dirty="0" smtClean="0"/>
              <a:t>; </a:t>
            </a:r>
            <a:r>
              <a:rPr lang="it-IT" b="1" i="1" dirty="0" smtClean="0"/>
              <a:t>criterio)</a:t>
            </a:r>
            <a:endParaRPr lang="it-IT"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7562525" cy="400110"/>
          </a:xfrm>
          <a:prstGeom prst="rect">
            <a:avLst/>
          </a:prstGeom>
          <a:noFill/>
          <a:ln w="9525">
            <a:noFill/>
            <a:miter lim="800000"/>
            <a:headEnd/>
            <a:tailEnd/>
          </a:ln>
          <a:effectLst/>
        </p:spPr>
        <p:txBody>
          <a:bodyPr wrap="square">
            <a:spAutoFit/>
          </a:bodyPr>
          <a:lstStyle/>
          <a:p>
            <a:pPr algn="l">
              <a:spcBef>
                <a:spcPct val="50000"/>
              </a:spcBef>
            </a:pPr>
            <a:r>
              <a:rPr lang="it-IT" sz="2000" dirty="0" smtClean="0">
                <a:solidFill>
                  <a:srgbClr val="0000FF"/>
                </a:solidFill>
              </a:rPr>
              <a:t>Creare una tabella</a:t>
            </a:r>
            <a:endParaRPr lang="it-IT" sz="2000" dirty="0">
              <a:solidFill>
                <a:srgbClr val="0000FF"/>
              </a:solidFill>
            </a:endParaRPr>
          </a:p>
        </p:txBody>
      </p:sp>
      <p:sp>
        <p:nvSpPr>
          <p:cNvPr id="3" name="CasellaDiTesto 2"/>
          <p:cNvSpPr txBox="1"/>
          <p:nvPr/>
        </p:nvSpPr>
        <p:spPr>
          <a:xfrm>
            <a:off x="80999" y="428604"/>
            <a:ext cx="8982002" cy="1477328"/>
          </a:xfrm>
          <a:prstGeom prst="rect">
            <a:avLst/>
          </a:prstGeom>
          <a:noFill/>
        </p:spPr>
        <p:txBody>
          <a:bodyPr wrap="square" rtlCol="0">
            <a:spAutoFit/>
          </a:bodyPr>
          <a:lstStyle/>
          <a:p>
            <a:r>
              <a:rPr lang="it-IT" dirty="0" smtClean="0"/>
              <a:t>Posizionare il cursore all’interno dell’intervallo di celle contenete i dati</a:t>
            </a:r>
          </a:p>
          <a:p>
            <a:pPr algn="just"/>
            <a:r>
              <a:rPr lang="it-IT" i="1" dirty="0" smtClean="0"/>
              <a:t>oppure </a:t>
            </a:r>
            <a:r>
              <a:rPr lang="it-IT" dirty="0" smtClean="0"/>
              <a:t>selezionare l’intero intervallo da includere nella tabella (anche se le celle sono vuote):</a:t>
            </a:r>
          </a:p>
          <a:p>
            <a:endParaRPr lang="it-IT" i="1" dirty="0" smtClean="0"/>
          </a:p>
          <a:p>
            <a:r>
              <a:rPr lang="it-IT" i="1" dirty="0" smtClean="0"/>
              <a:t>scheda</a:t>
            </a:r>
            <a:r>
              <a:rPr lang="it-IT" dirty="0" smtClean="0"/>
              <a:t>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Tabelle</a:t>
            </a:r>
            <a:r>
              <a:rPr lang="it-IT" dirty="0" smtClean="0">
                <a:sym typeface="Symbol"/>
              </a:rPr>
              <a:t>  </a:t>
            </a:r>
            <a:r>
              <a:rPr lang="it-IT" b="1" dirty="0" smtClean="0">
                <a:sym typeface="Symbol"/>
              </a:rPr>
              <a:t>Tabella</a:t>
            </a:r>
            <a:endParaRPr lang="it-IT" dirty="0" smtClean="0">
              <a:sym typeface="Symbol"/>
            </a:endParaRPr>
          </a:p>
          <a:p>
            <a:endParaRPr lang="it-IT" b="1" dirty="0" smtClean="0">
              <a:sym typeface="Symbol"/>
            </a:endParaRPr>
          </a:p>
        </p:txBody>
      </p:sp>
      <p:pic>
        <p:nvPicPr>
          <p:cNvPr id="2050" name="Picture 2"/>
          <p:cNvPicPr>
            <a:picLocks noChangeAspect="1" noChangeArrowheads="1"/>
          </p:cNvPicPr>
          <p:nvPr/>
        </p:nvPicPr>
        <p:blipFill>
          <a:blip r:embed="rId3" cstate="print"/>
          <a:srcRect/>
          <a:stretch>
            <a:fillRect/>
          </a:stretch>
        </p:blipFill>
        <p:spPr bwMode="auto">
          <a:xfrm>
            <a:off x="6849975" y="1106835"/>
            <a:ext cx="2238375" cy="1438275"/>
          </a:xfrm>
          <a:prstGeom prst="rect">
            <a:avLst/>
          </a:prstGeom>
          <a:noFill/>
          <a:ln w="9525">
            <a:noFill/>
            <a:miter lim="800000"/>
            <a:headEnd/>
            <a:tailEnd/>
          </a:ln>
          <a:effectLst/>
        </p:spPr>
      </p:pic>
      <p:sp>
        <p:nvSpPr>
          <p:cNvPr id="5" name="CasellaDiTesto 4"/>
          <p:cNvSpPr txBox="1"/>
          <p:nvPr/>
        </p:nvSpPr>
        <p:spPr>
          <a:xfrm>
            <a:off x="80999" y="1734146"/>
            <a:ext cx="6489134" cy="1754326"/>
          </a:xfrm>
          <a:prstGeom prst="rect">
            <a:avLst/>
          </a:prstGeom>
          <a:noFill/>
        </p:spPr>
        <p:txBody>
          <a:bodyPr wrap="square" rtlCol="0">
            <a:spAutoFit/>
          </a:bodyPr>
          <a:lstStyle/>
          <a:p>
            <a:pPr algn="just"/>
            <a:r>
              <a:rPr lang="it-IT" dirty="0" smtClean="0">
                <a:sym typeface="Symbol"/>
              </a:rPr>
              <a:t>Appare la finestra di dialogo </a:t>
            </a:r>
            <a:r>
              <a:rPr lang="it-IT" b="1" dirty="0" smtClean="0">
                <a:sym typeface="Symbol"/>
              </a:rPr>
              <a:t>Crea tabella</a:t>
            </a:r>
            <a:r>
              <a:rPr lang="it-IT" dirty="0" smtClean="0">
                <a:sym typeface="Symbol"/>
              </a:rPr>
              <a:t>.</a:t>
            </a:r>
          </a:p>
          <a:p>
            <a:pPr algn="just"/>
            <a:r>
              <a:rPr lang="it-IT" dirty="0" smtClean="0"/>
              <a:t>L’intervallo viene evidenziato e inserito nella </a:t>
            </a:r>
            <a:r>
              <a:rPr lang="it-IT" i="1" dirty="0" smtClean="0"/>
              <a:t>casella</a:t>
            </a:r>
            <a:r>
              <a:rPr lang="it-IT" dirty="0" smtClean="0"/>
              <a:t> </a:t>
            </a:r>
            <a:r>
              <a:rPr lang="it-IT" b="1" dirty="0" smtClean="0"/>
              <a:t>Specificare la posizione dei dati per la tabella</a:t>
            </a:r>
            <a:r>
              <a:rPr lang="it-IT" dirty="0" smtClean="0"/>
              <a:t>. Se l’intervallo contiene una prima riga di intestazione delle colonne, generalmente la </a:t>
            </a:r>
            <a:r>
              <a:rPr lang="it-IT" i="1" dirty="0" smtClean="0"/>
              <a:t>casella di controllo </a:t>
            </a:r>
            <a:r>
              <a:rPr lang="it-IT" b="1" dirty="0" smtClean="0"/>
              <a:t>Tabella con intestazioni</a:t>
            </a:r>
            <a:r>
              <a:rPr lang="it-IT" dirty="0" smtClean="0"/>
              <a:t> è selezionata.</a:t>
            </a:r>
          </a:p>
          <a:p>
            <a:pPr algn="just"/>
            <a:endParaRPr lang="it-IT" dirty="0"/>
          </a:p>
        </p:txBody>
      </p:sp>
      <p:sp>
        <p:nvSpPr>
          <p:cNvPr id="20" name="CasellaDiTesto 19"/>
          <p:cNvSpPr txBox="1"/>
          <p:nvPr/>
        </p:nvSpPr>
        <p:spPr>
          <a:xfrm>
            <a:off x="80999" y="3510472"/>
            <a:ext cx="5777934" cy="2308324"/>
          </a:xfrm>
          <a:prstGeom prst="rect">
            <a:avLst/>
          </a:prstGeom>
          <a:noFill/>
        </p:spPr>
        <p:txBody>
          <a:bodyPr wrap="square" rtlCol="0">
            <a:spAutoFit/>
          </a:bodyPr>
          <a:lstStyle/>
          <a:p>
            <a:r>
              <a:rPr lang="it-IT" i="1" dirty="0" smtClean="0"/>
              <a:t>in alternativa </a:t>
            </a:r>
            <a:r>
              <a:rPr lang="it-IT" dirty="0" smtClean="0"/>
              <a:t>si può utilizzare il comando </a:t>
            </a:r>
          </a:p>
          <a:p>
            <a:endParaRPr lang="it-IT" i="1" dirty="0" smtClean="0"/>
          </a:p>
          <a:p>
            <a:r>
              <a:rPr lang="it-IT" i="1" dirty="0" smtClean="0"/>
              <a:t>scheda</a:t>
            </a:r>
            <a:r>
              <a:rPr lang="it-IT" dirty="0" smtClean="0"/>
              <a:t> </a:t>
            </a:r>
            <a:r>
              <a:rPr lang="it-IT" b="1" dirty="0" smtClean="0"/>
              <a:t>Home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Stili</a:t>
            </a:r>
            <a:r>
              <a:rPr lang="it-IT" dirty="0" smtClean="0">
                <a:sym typeface="Symbol"/>
              </a:rPr>
              <a:t>  </a:t>
            </a:r>
            <a:r>
              <a:rPr lang="it-IT" b="1" dirty="0" smtClean="0">
                <a:sym typeface="Symbol"/>
              </a:rPr>
              <a:t>Formatta come Tabella</a:t>
            </a:r>
            <a:endParaRPr lang="it-IT" dirty="0" smtClean="0">
              <a:sym typeface="Symbol"/>
            </a:endParaRPr>
          </a:p>
          <a:p>
            <a:endParaRPr lang="it-IT" b="1" dirty="0" smtClean="0">
              <a:sym typeface="Symbol"/>
            </a:endParaRPr>
          </a:p>
          <a:p>
            <a:pPr algn="just"/>
            <a:r>
              <a:rPr lang="it-IT" dirty="0" smtClean="0">
                <a:sym typeface="Symbol"/>
              </a:rPr>
              <a:t>Si apre il menù a tendina da cui è possibile selezionare uno stile/crearne uno nuovo.</a:t>
            </a:r>
          </a:p>
          <a:p>
            <a:pPr algn="just"/>
            <a:r>
              <a:rPr lang="it-IT" dirty="0" smtClean="0">
                <a:sym typeface="Symbol"/>
              </a:rPr>
              <a:t>Dopo aver selezionato lo stile appare la finestra di dialogo </a:t>
            </a:r>
            <a:r>
              <a:rPr lang="it-IT" b="1" dirty="0" smtClean="0">
                <a:sym typeface="Symbol"/>
              </a:rPr>
              <a:t>Formatta come tabella</a:t>
            </a:r>
            <a:r>
              <a:rPr lang="it-IT" dirty="0" smtClean="0">
                <a:sym typeface="Symbol"/>
              </a:rPr>
              <a:t> (analoga alla finestra </a:t>
            </a:r>
            <a:r>
              <a:rPr lang="it-IT" b="1" dirty="0" smtClean="0">
                <a:sym typeface="Symbol"/>
              </a:rPr>
              <a:t>Crea tabella)</a:t>
            </a:r>
            <a:r>
              <a:rPr lang="it-IT" dirty="0" smtClean="0">
                <a:sym typeface="Symbol"/>
              </a:rPr>
              <a:t>.</a:t>
            </a:r>
          </a:p>
        </p:txBody>
      </p:sp>
      <p:pic>
        <p:nvPicPr>
          <p:cNvPr id="1026" name="Picture 2"/>
          <p:cNvPicPr>
            <a:picLocks noChangeAspect="1" noChangeArrowheads="1"/>
          </p:cNvPicPr>
          <p:nvPr/>
        </p:nvPicPr>
        <p:blipFill>
          <a:blip r:embed="rId4" cstate="print"/>
          <a:srcRect l="57008" t="6017" r="7607" b="20000"/>
          <a:stretch>
            <a:fillRect/>
          </a:stretch>
        </p:blipFill>
        <p:spPr bwMode="auto">
          <a:xfrm>
            <a:off x="6083442" y="2901244"/>
            <a:ext cx="2958166" cy="3865622"/>
          </a:xfrm>
          <a:prstGeom prst="rect">
            <a:avLst/>
          </a:prstGeom>
          <a:noFill/>
          <a:ln w="9525">
            <a:noFill/>
            <a:miter lim="800000"/>
            <a:headEnd/>
            <a:tailEnd/>
          </a:ln>
        </p:spPr>
      </p:pic>
      <p:pic>
        <p:nvPicPr>
          <p:cNvPr id="4" name="Picture 3"/>
          <p:cNvPicPr>
            <a:picLocks noChangeAspect="1" noChangeArrowheads="1"/>
          </p:cNvPicPr>
          <p:nvPr/>
        </p:nvPicPr>
        <p:blipFill>
          <a:blip r:embed="rId5" cstate="print"/>
          <a:srcRect/>
          <a:stretch>
            <a:fillRect/>
          </a:stretch>
        </p:blipFill>
        <p:spPr bwMode="auto">
          <a:xfrm>
            <a:off x="6296025" y="3940881"/>
            <a:ext cx="2238375" cy="1438275"/>
          </a:xfrm>
          <a:prstGeom prst="rect">
            <a:avLst/>
          </a:prstGeom>
          <a:noFill/>
          <a:ln w="9525">
            <a:noFill/>
            <a:miter lim="800000"/>
            <a:headEnd/>
            <a:tailEnd/>
          </a:ln>
        </p:spPr>
      </p:pic>
      <p:sp>
        <p:nvSpPr>
          <p:cNvPr id="9" name="CasellaDiTesto 8"/>
          <p:cNvSpPr txBox="1"/>
          <p:nvPr/>
        </p:nvSpPr>
        <p:spPr>
          <a:xfrm>
            <a:off x="6063216" y="30778"/>
            <a:ext cx="3047309" cy="338554"/>
          </a:xfrm>
          <a:prstGeom prst="rect">
            <a:avLst/>
          </a:prstGeom>
          <a:solidFill>
            <a:srgbClr val="FF0000"/>
          </a:solidFill>
        </p:spPr>
        <p:txBody>
          <a:bodyPr wrap="none" rtlCol="0">
            <a:spAutoFit/>
          </a:bodyPr>
          <a:lstStyle/>
          <a:p>
            <a:r>
              <a:rPr lang="it-IT" sz="1600" dirty="0" smtClean="0">
                <a:solidFill>
                  <a:schemeClr val="bg1"/>
                </a:solidFill>
              </a:rPr>
              <a:t>Esempio – Dati per esempi_REV01</a:t>
            </a:r>
            <a:endParaRPr lang="it-IT" sz="1600"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5"/>
          <p:cNvSpPr txBox="1">
            <a:spLocks noChangeArrowheads="1"/>
          </p:cNvSpPr>
          <p:nvPr/>
        </p:nvSpPr>
        <p:spPr bwMode="auto">
          <a:xfrm>
            <a:off x="0" y="0"/>
            <a:ext cx="8774113" cy="809625"/>
          </a:xfrm>
          <a:prstGeom prst="rect">
            <a:avLst/>
          </a:prstGeom>
          <a:noFill/>
          <a:ln w="9525">
            <a:noFill/>
            <a:miter lim="800000"/>
            <a:headEnd/>
            <a:tailEnd/>
          </a:ln>
          <a:effectLst/>
        </p:spPr>
        <p:txBody>
          <a:bodyPr>
            <a:spAutoFit/>
          </a:bodyPr>
          <a:lstStyle/>
          <a:p>
            <a:pPr algn="l">
              <a:spcBef>
                <a:spcPct val="50000"/>
              </a:spcBef>
              <a:tabLst>
                <a:tab pos="185738" algn="l"/>
              </a:tabLst>
            </a:pPr>
            <a:r>
              <a:rPr lang="it-IT" b="1" u="sng" dirty="0"/>
              <a:t>Esempi</a:t>
            </a:r>
            <a:r>
              <a:rPr lang="it-IT" b="1" dirty="0"/>
              <a:t>:</a:t>
            </a:r>
          </a:p>
          <a:p>
            <a:pPr algn="l">
              <a:spcBef>
                <a:spcPct val="50000"/>
              </a:spcBef>
              <a:tabLst>
                <a:tab pos="185738" algn="l"/>
              </a:tabLst>
            </a:pPr>
            <a:r>
              <a:rPr lang="it-IT" sz="1800" dirty="0"/>
              <a:t>la cella E2 contiene =SOMMA.SE(</a:t>
            </a:r>
            <a:r>
              <a:rPr lang="it-IT" sz="1800" u="sng" dirty="0"/>
              <a:t>$A$2:$A$9</a:t>
            </a:r>
            <a:r>
              <a:rPr lang="it-IT" sz="1800" dirty="0"/>
              <a:t>; </a:t>
            </a:r>
            <a:r>
              <a:rPr lang="it-IT" sz="1800" u="sng" dirty="0"/>
              <a:t>D2</a:t>
            </a:r>
            <a:r>
              <a:rPr lang="it-IT" sz="1800" dirty="0"/>
              <a:t>; </a:t>
            </a:r>
            <a:r>
              <a:rPr lang="it-IT" sz="1800" u="sng" dirty="0"/>
              <a:t>$B$2:$B$9</a:t>
            </a:r>
            <a:r>
              <a:rPr lang="it-IT" sz="1800" dirty="0"/>
              <a:t>)</a:t>
            </a:r>
          </a:p>
        </p:txBody>
      </p:sp>
      <p:grpSp>
        <p:nvGrpSpPr>
          <p:cNvPr id="2" name="Gruppo 10"/>
          <p:cNvGrpSpPr/>
          <p:nvPr/>
        </p:nvGrpSpPr>
        <p:grpSpPr>
          <a:xfrm>
            <a:off x="347881" y="759918"/>
            <a:ext cx="4845009" cy="2288083"/>
            <a:chOff x="588963" y="4187825"/>
            <a:chExt cx="5321300" cy="2513016"/>
          </a:xfrm>
        </p:grpSpPr>
        <p:graphicFrame>
          <p:nvGraphicFramePr>
            <p:cNvPr id="48142" name="Object 14"/>
            <p:cNvGraphicFramePr>
              <a:graphicFrameLocks noChangeAspect="1"/>
            </p:cNvGraphicFramePr>
            <p:nvPr/>
          </p:nvGraphicFramePr>
          <p:xfrm>
            <a:off x="588963" y="4570415"/>
            <a:ext cx="4827588" cy="2130426"/>
          </p:xfrm>
          <a:graphic>
            <a:graphicData uri="http://schemas.openxmlformats.org/presentationml/2006/ole">
              <mc:AlternateContent xmlns:mc="http://schemas.openxmlformats.org/markup-compatibility/2006">
                <mc:Choice xmlns:v="urn:schemas-microsoft-com:vml" Requires="v">
                  <p:oleObj spid="_x0000_s122890" r:id="rId4" imgW="3905795" imgH="1724266" progId="">
                    <p:embed/>
                  </p:oleObj>
                </mc:Choice>
                <mc:Fallback>
                  <p:oleObj r:id="rId4" imgW="3905795" imgH="172426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63" y="4570415"/>
                          <a:ext cx="4827588" cy="213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4" name="Rectangle 6"/>
            <p:cNvSpPr>
              <a:spLocks noChangeArrowheads="1"/>
            </p:cNvSpPr>
            <p:nvPr/>
          </p:nvSpPr>
          <p:spPr bwMode="auto">
            <a:xfrm>
              <a:off x="914400" y="5011738"/>
              <a:ext cx="809625" cy="1563687"/>
            </a:xfrm>
            <a:prstGeom prst="rect">
              <a:avLst/>
            </a:prstGeom>
            <a:noFill/>
            <a:ln w="19050">
              <a:solidFill>
                <a:srgbClr val="FF0000"/>
              </a:solidFill>
              <a:miter lim="800000"/>
              <a:headEnd/>
              <a:tailEnd/>
            </a:ln>
            <a:effectLst/>
          </p:spPr>
          <p:txBody>
            <a:bodyPr wrap="none" anchor="ctr"/>
            <a:lstStyle/>
            <a:p>
              <a:endParaRPr lang="it-IT"/>
            </a:p>
          </p:txBody>
        </p:sp>
        <p:sp>
          <p:nvSpPr>
            <p:cNvPr id="48135" name="Rectangle 7"/>
            <p:cNvSpPr>
              <a:spLocks noChangeArrowheads="1"/>
            </p:cNvSpPr>
            <p:nvPr/>
          </p:nvSpPr>
          <p:spPr bwMode="auto">
            <a:xfrm>
              <a:off x="1749425" y="5003800"/>
              <a:ext cx="858838" cy="1571625"/>
            </a:xfrm>
            <a:prstGeom prst="rect">
              <a:avLst/>
            </a:prstGeom>
            <a:noFill/>
            <a:ln w="19050">
              <a:solidFill>
                <a:srgbClr val="0000FF"/>
              </a:solidFill>
              <a:miter lim="800000"/>
              <a:headEnd/>
              <a:tailEnd/>
            </a:ln>
            <a:effectLst/>
          </p:spPr>
          <p:txBody>
            <a:bodyPr wrap="none" anchor="ctr"/>
            <a:lstStyle/>
            <a:p>
              <a:endParaRPr lang="it-IT"/>
            </a:p>
          </p:txBody>
        </p:sp>
        <p:sp>
          <p:nvSpPr>
            <p:cNvPr id="48136" name="Rectangle 8"/>
            <p:cNvSpPr>
              <a:spLocks noChangeArrowheads="1"/>
            </p:cNvSpPr>
            <p:nvPr/>
          </p:nvSpPr>
          <p:spPr bwMode="auto">
            <a:xfrm>
              <a:off x="3359150" y="4995863"/>
              <a:ext cx="747713" cy="198437"/>
            </a:xfrm>
            <a:prstGeom prst="rect">
              <a:avLst/>
            </a:prstGeom>
            <a:noFill/>
            <a:ln w="19050">
              <a:solidFill>
                <a:srgbClr val="008000"/>
              </a:solidFill>
              <a:miter lim="800000"/>
              <a:headEnd/>
              <a:tailEnd/>
            </a:ln>
            <a:effectLst/>
          </p:spPr>
          <p:txBody>
            <a:bodyPr wrap="none" anchor="ctr"/>
            <a:lstStyle/>
            <a:p>
              <a:endParaRPr lang="it-IT"/>
            </a:p>
          </p:txBody>
        </p:sp>
        <p:sp>
          <p:nvSpPr>
            <p:cNvPr id="48137" name="Line 9"/>
            <p:cNvSpPr>
              <a:spLocks noChangeShapeType="1"/>
            </p:cNvSpPr>
            <p:nvPr/>
          </p:nvSpPr>
          <p:spPr bwMode="auto">
            <a:xfrm flipH="1">
              <a:off x="1655763" y="4187825"/>
              <a:ext cx="2425700" cy="781050"/>
            </a:xfrm>
            <a:prstGeom prst="line">
              <a:avLst/>
            </a:prstGeom>
            <a:noFill/>
            <a:ln w="19050">
              <a:solidFill>
                <a:srgbClr val="FF0000"/>
              </a:solidFill>
              <a:round/>
              <a:headEnd/>
              <a:tailEnd type="triangle" w="med" len="med"/>
            </a:ln>
            <a:effectLst/>
          </p:spPr>
          <p:txBody>
            <a:bodyPr/>
            <a:lstStyle/>
            <a:p>
              <a:endParaRPr lang="it-IT"/>
            </a:p>
          </p:txBody>
        </p:sp>
        <p:sp>
          <p:nvSpPr>
            <p:cNvPr id="48138" name="Line 10"/>
            <p:cNvSpPr>
              <a:spLocks noChangeShapeType="1"/>
            </p:cNvSpPr>
            <p:nvPr/>
          </p:nvSpPr>
          <p:spPr bwMode="auto">
            <a:xfrm flipH="1">
              <a:off x="3457575" y="4187825"/>
              <a:ext cx="1577975" cy="833438"/>
            </a:xfrm>
            <a:prstGeom prst="line">
              <a:avLst/>
            </a:prstGeom>
            <a:noFill/>
            <a:ln w="19050">
              <a:solidFill>
                <a:srgbClr val="008000"/>
              </a:solidFill>
              <a:round/>
              <a:headEnd/>
              <a:tailEnd type="triangle" w="med" len="med"/>
            </a:ln>
            <a:effectLst/>
          </p:spPr>
          <p:txBody>
            <a:bodyPr/>
            <a:lstStyle/>
            <a:p>
              <a:endParaRPr lang="it-IT"/>
            </a:p>
          </p:txBody>
        </p:sp>
        <p:sp>
          <p:nvSpPr>
            <p:cNvPr id="48139" name="Line 11"/>
            <p:cNvSpPr>
              <a:spLocks noChangeShapeType="1"/>
            </p:cNvSpPr>
            <p:nvPr/>
          </p:nvSpPr>
          <p:spPr bwMode="auto">
            <a:xfrm flipH="1">
              <a:off x="2663825" y="4200525"/>
              <a:ext cx="3246438" cy="2154238"/>
            </a:xfrm>
            <a:prstGeom prst="line">
              <a:avLst/>
            </a:prstGeom>
            <a:noFill/>
            <a:ln w="19050">
              <a:solidFill>
                <a:srgbClr val="0000FF"/>
              </a:solidFill>
              <a:round/>
              <a:headEnd/>
              <a:tailEnd type="triangle" w="med" len="med"/>
            </a:ln>
            <a:effectLst/>
          </p:spPr>
          <p:txBody>
            <a:bodyPr/>
            <a:lstStyle/>
            <a:p>
              <a:endParaRPr lang="it-IT"/>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52400" y="127000"/>
            <a:ext cx="8785225" cy="4832092"/>
          </a:xfrm>
          <a:prstGeom prst="rect">
            <a:avLst/>
          </a:prstGeom>
          <a:noFill/>
          <a:ln w="9525">
            <a:noFill/>
            <a:miter lim="800000"/>
            <a:headEnd/>
            <a:tailEnd/>
          </a:ln>
          <a:effectLst/>
        </p:spPr>
        <p:txBody>
          <a:bodyPr>
            <a:spAutoFit/>
          </a:bodyPr>
          <a:lstStyle/>
          <a:p>
            <a:pPr algn="just">
              <a:spcBef>
                <a:spcPct val="50000"/>
              </a:spcBef>
            </a:pPr>
            <a:r>
              <a:rPr lang="it-IT" b="1" dirty="0" err="1" smtClean="0"/>
              <a:t>SOMMA.PIÙ.SE</a:t>
            </a:r>
            <a:r>
              <a:rPr lang="it-IT" b="1" dirty="0" smtClean="0"/>
              <a:t>(</a:t>
            </a:r>
            <a:r>
              <a:rPr lang="it-IT" b="1" i="1" dirty="0" err="1" smtClean="0"/>
              <a:t>int_somma</a:t>
            </a:r>
            <a:r>
              <a:rPr lang="it-IT" b="1" dirty="0" smtClean="0"/>
              <a:t>; </a:t>
            </a:r>
            <a:r>
              <a:rPr lang="it-IT" b="1" i="1" dirty="0" smtClean="0"/>
              <a:t>intervallo_criteri1</a:t>
            </a:r>
            <a:r>
              <a:rPr lang="it-IT" b="1" dirty="0" smtClean="0"/>
              <a:t>; </a:t>
            </a:r>
            <a:r>
              <a:rPr lang="it-IT" b="1" i="1" dirty="0" smtClean="0"/>
              <a:t>criteri1</a:t>
            </a:r>
            <a:r>
              <a:rPr lang="it-IT" b="1" dirty="0" smtClean="0"/>
              <a:t>; [</a:t>
            </a:r>
            <a:r>
              <a:rPr lang="it-IT" b="1" i="1" dirty="0" smtClean="0"/>
              <a:t>intervallo_criteri2</a:t>
            </a:r>
            <a:r>
              <a:rPr lang="it-IT" b="1" dirty="0" smtClean="0"/>
              <a:t>; </a:t>
            </a:r>
            <a:r>
              <a:rPr lang="it-IT" b="1" i="1" dirty="0" smtClean="0"/>
              <a:t>criteri2</a:t>
            </a:r>
            <a:r>
              <a:rPr lang="it-IT" b="1" dirty="0" smtClean="0"/>
              <a:t>]; …)</a:t>
            </a:r>
            <a:endParaRPr lang="it-IT" b="1" dirty="0"/>
          </a:p>
          <a:p>
            <a:pPr algn="just">
              <a:spcBef>
                <a:spcPct val="50000"/>
              </a:spcBef>
            </a:pPr>
            <a:r>
              <a:rPr lang="it-IT" dirty="0" smtClean="0"/>
              <a:t>Somma le celle di un intervallo che soddisfano più criteri.</a:t>
            </a:r>
            <a:endParaRPr lang="it-IT" sz="1800" dirty="0"/>
          </a:p>
          <a:p>
            <a:pPr algn="just">
              <a:spcBef>
                <a:spcPct val="50000"/>
              </a:spcBef>
            </a:pPr>
            <a:r>
              <a:rPr lang="it-IT" sz="1800" i="1" dirty="0" err="1" smtClean="0"/>
              <a:t>int_somma</a:t>
            </a:r>
            <a:r>
              <a:rPr lang="it-IT" sz="1800" dirty="0" smtClean="0"/>
              <a:t> indica una o più celle da sommare</a:t>
            </a:r>
          </a:p>
          <a:p>
            <a:pPr algn="just">
              <a:spcBef>
                <a:spcPct val="50000"/>
              </a:spcBef>
            </a:pPr>
            <a:r>
              <a:rPr lang="it-IT" i="1" dirty="0" smtClean="0"/>
              <a:t>intervallo_criteri1</a:t>
            </a:r>
            <a:r>
              <a:rPr lang="it-IT" dirty="0" smtClean="0"/>
              <a:t> primo intervallo in cui valutare i criteri associati</a:t>
            </a:r>
          </a:p>
          <a:p>
            <a:pPr algn="just">
              <a:spcBef>
                <a:spcPct val="50000"/>
              </a:spcBef>
            </a:pPr>
            <a:r>
              <a:rPr lang="it-IT" sz="1800" i="1" dirty="0" smtClean="0"/>
              <a:t>criteri1</a:t>
            </a:r>
            <a:r>
              <a:rPr lang="it-IT" dirty="0" smtClean="0"/>
              <a:t>  criteri in forma di numero, espressione, riferimento di cella o testo che determinano quali celle nell'argomento </a:t>
            </a:r>
            <a:r>
              <a:rPr lang="it-IT" i="1" dirty="0" smtClean="0"/>
              <a:t>intervallo_criteri1</a:t>
            </a:r>
            <a:r>
              <a:rPr lang="it-IT" dirty="0" smtClean="0"/>
              <a:t> verranno sommate</a:t>
            </a:r>
            <a:endParaRPr lang="it-IT" sz="1800" dirty="0"/>
          </a:p>
          <a:p>
            <a:pPr algn="just">
              <a:spcBef>
                <a:spcPct val="50000"/>
              </a:spcBef>
            </a:pPr>
            <a:r>
              <a:rPr lang="it-IT" sz="1800" i="1" dirty="0" smtClean="0"/>
              <a:t>intervallo_criteri2; criteri2;…</a:t>
            </a:r>
            <a:r>
              <a:rPr lang="it-IT" sz="1800" dirty="0" smtClean="0"/>
              <a:t> (facoltativi</a:t>
            </a:r>
            <a:r>
              <a:rPr lang="it-IT" dirty="0" smtClean="0"/>
              <a:t>) Intervalli aggiuntivi e criteri associati. È consentito un massimo di 127 coppie intervallo/criteri</a:t>
            </a:r>
          </a:p>
          <a:p>
            <a:pPr algn="just"/>
            <a:endParaRPr lang="it-IT" sz="1400" dirty="0" smtClean="0"/>
          </a:p>
          <a:p>
            <a:pPr algn="just">
              <a:spcBef>
                <a:spcPct val="50000"/>
              </a:spcBef>
              <a:buFontTx/>
              <a:buChar char="–"/>
            </a:pPr>
            <a:r>
              <a:rPr lang="it-IT" sz="1400" dirty="0" smtClean="0"/>
              <a:t>ogni cella nell'argomento </a:t>
            </a:r>
            <a:r>
              <a:rPr lang="it-IT" sz="1400" i="1" dirty="0" err="1" smtClean="0"/>
              <a:t>int_somma</a:t>
            </a:r>
            <a:r>
              <a:rPr lang="it-IT" sz="1400" i="1" dirty="0" smtClean="0"/>
              <a:t> </a:t>
            </a:r>
            <a:r>
              <a:rPr lang="it-IT" sz="1400" dirty="0" smtClean="0"/>
              <a:t>viene sommata solo se per la cella </a:t>
            </a:r>
            <a:r>
              <a:rPr lang="it-IT" sz="1400" u="sng" dirty="0" smtClean="0"/>
              <a:t>sono veri tutti</a:t>
            </a:r>
            <a:r>
              <a:rPr lang="it-IT" sz="1400" dirty="0" smtClean="0"/>
              <a:t> i criteri corrispondenti specificati. </a:t>
            </a:r>
          </a:p>
          <a:p>
            <a:pPr algn="just">
              <a:spcBef>
                <a:spcPct val="50000"/>
              </a:spcBef>
              <a:buFontTx/>
              <a:buChar char="–"/>
            </a:pPr>
            <a:r>
              <a:rPr lang="it-IT" sz="1400" dirty="0" smtClean="0"/>
              <a:t>le celle dell'argomento </a:t>
            </a:r>
            <a:r>
              <a:rPr lang="it-IT" sz="1400" i="1" dirty="0" err="1" smtClean="0"/>
              <a:t>int_somma</a:t>
            </a:r>
            <a:r>
              <a:rPr lang="it-IT" sz="1400" dirty="0" smtClean="0"/>
              <a:t> che contengono il valore VERO restituiscono 1. Le celle di </a:t>
            </a:r>
            <a:r>
              <a:rPr lang="it-IT" sz="1400" i="1" dirty="0" err="1" smtClean="0"/>
              <a:t>int_somma</a:t>
            </a:r>
            <a:r>
              <a:rPr lang="it-IT" sz="1400" i="1" dirty="0" smtClean="0"/>
              <a:t> </a:t>
            </a:r>
            <a:r>
              <a:rPr lang="it-IT" sz="1400" dirty="0" smtClean="0"/>
              <a:t>che contengono il valore FALSO restituiscono 0 (zero).</a:t>
            </a:r>
          </a:p>
          <a:p>
            <a:pPr algn="just">
              <a:spcBef>
                <a:spcPct val="50000"/>
              </a:spcBef>
              <a:buFontTx/>
              <a:buChar char="–"/>
            </a:pPr>
            <a:r>
              <a:rPr lang="it-IT" sz="1400" dirty="0" smtClean="0"/>
              <a:t>diversamente dagli argomenti intervallo e criteri della funzione </a:t>
            </a:r>
            <a:r>
              <a:rPr lang="it-IT" sz="1400" dirty="0" err="1" smtClean="0"/>
              <a:t>SOMMA.SE</a:t>
            </a:r>
            <a:r>
              <a:rPr lang="it-IT" sz="1400" dirty="0" smtClean="0"/>
              <a:t>, in </a:t>
            </a:r>
            <a:r>
              <a:rPr lang="it-IT" sz="1400" dirty="0" err="1" smtClean="0"/>
              <a:t>SOMMA.PIÙ.SE</a:t>
            </a:r>
            <a:r>
              <a:rPr lang="it-IT" sz="1400" dirty="0" smtClean="0"/>
              <a:t> ogni argomento </a:t>
            </a:r>
            <a:r>
              <a:rPr lang="it-IT" sz="1400" i="1" dirty="0" err="1" smtClean="0"/>
              <a:t>intervallo_criteri</a:t>
            </a:r>
            <a:r>
              <a:rPr lang="it-IT" sz="1400" dirty="0" smtClean="0"/>
              <a:t> </a:t>
            </a:r>
            <a:r>
              <a:rPr lang="it-IT" sz="1400" u="sng" dirty="0" smtClean="0"/>
              <a:t>deve contenere lo stesso numero di righe e colonne</a:t>
            </a:r>
            <a:r>
              <a:rPr lang="it-IT" sz="1400" dirty="0" smtClean="0"/>
              <a:t> dell'argomento </a:t>
            </a:r>
            <a:r>
              <a:rPr lang="it-IT" sz="1400" i="1" dirty="0" err="1" smtClean="0"/>
              <a:t>int_somma</a:t>
            </a:r>
            <a:r>
              <a:rPr lang="it-IT" sz="1400" dirty="0" smtClean="0"/>
              <a:t>.</a:t>
            </a:r>
            <a:endParaRPr lang="it-IT" sz="1600" dirty="0"/>
          </a:p>
        </p:txBody>
      </p:sp>
      <p:sp>
        <p:nvSpPr>
          <p:cNvPr id="4" name="Rettangolo 3"/>
          <p:cNvSpPr/>
          <p:nvPr/>
        </p:nvSpPr>
        <p:spPr>
          <a:xfrm>
            <a:off x="220134" y="5157379"/>
            <a:ext cx="8698088" cy="1107996"/>
          </a:xfrm>
          <a:prstGeom prst="rect">
            <a:avLst/>
          </a:prstGeom>
        </p:spPr>
        <p:txBody>
          <a:bodyPr wrap="square">
            <a:spAutoFit/>
          </a:bodyPr>
          <a:lstStyle/>
          <a:p>
            <a:pPr algn="just">
              <a:spcBef>
                <a:spcPct val="50000"/>
              </a:spcBef>
            </a:pPr>
            <a:r>
              <a:rPr lang="it-IT" b="1" dirty="0" err="1" smtClean="0"/>
              <a:t>MEDIA.PIÙ.SE</a:t>
            </a:r>
            <a:r>
              <a:rPr lang="it-IT" b="1" dirty="0" smtClean="0"/>
              <a:t>(</a:t>
            </a:r>
            <a:r>
              <a:rPr lang="it-IT" b="1" i="1" dirty="0" err="1" smtClean="0"/>
              <a:t>int_media</a:t>
            </a:r>
            <a:r>
              <a:rPr lang="it-IT" b="1" dirty="0" smtClean="0"/>
              <a:t>; </a:t>
            </a:r>
            <a:r>
              <a:rPr lang="it-IT" b="1" i="1" dirty="0" smtClean="0"/>
              <a:t>intervallo_criteri1</a:t>
            </a:r>
            <a:r>
              <a:rPr lang="it-IT" b="1" dirty="0" smtClean="0"/>
              <a:t>; </a:t>
            </a:r>
            <a:r>
              <a:rPr lang="it-IT" b="1" i="1" dirty="0" smtClean="0"/>
              <a:t>criteri1</a:t>
            </a:r>
            <a:r>
              <a:rPr lang="it-IT" b="1" dirty="0" smtClean="0"/>
              <a:t>; [</a:t>
            </a:r>
            <a:r>
              <a:rPr lang="it-IT" b="1" i="1" dirty="0" smtClean="0"/>
              <a:t>intervallo_criteri2</a:t>
            </a:r>
            <a:r>
              <a:rPr lang="it-IT" b="1" dirty="0" smtClean="0"/>
              <a:t>; </a:t>
            </a:r>
            <a:r>
              <a:rPr lang="it-IT" b="1" i="1" dirty="0" smtClean="0"/>
              <a:t>criteri2</a:t>
            </a:r>
            <a:r>
              <a:rPr lang="it-IT" b="1" dirty="0" smtClean="0"/>
              <a:t>]; …)</a:t>
            </a:r>
          </a:p>
          <a:p>
            <a:pPr algn="just">
              <a:spcBef>
                <a:spcPct val="50000"/>
              </a:spcBef>
            </a:pPr>
            <a:endParaRPr lang="it-IT" sz="1400" b="1" dirty="0" smtClean="0"/>
          </a:p>
          <a:p>
            <a:pPr algn="just">
              <a:spcBef>
                <a:spcPct val="50000"/>
              </a:spcBef>
            </a:pPr>
            <a:r>
              <a:rPr lang="it-IT" b="1" dirty="0" err="1" smtClean="0"/>
              <a:t>CONTA.PIÙ.SE</a:t>
            </a:r>
            <a:r>
              <a:rPr lang="it-IT" b="1" dirty="0" smtClean="0"/>
              <a:t>(</a:t>
            </a:r>
            <a:r>
              <a:rPr lang="it-IT" b="1" i="1" dirty="0" smtClean="0"/>
              <a:t>intervallo_criteri1</a:t>
            </a:r>
            <a:r>
              <a:rPr lang="it-IT" b="1" dirty="0" smtClean="0"/>
              <a:t>; </a:t>
            </a:r>
            <a:r>
              <a:rPr lang="it-IT" b="1" i="1" dirty="0" smtClean="0"/>
              <a:t>criteri1</a:t>
            </a:r>
            <a:r>
              <a:rPr lang="it-IT" b="1" dirty="0" smtClean="0"/>
              <a:t>; [</a:t>
            </a:r>
            <a:r>
              <a:rPr lang="it-IT" b="1" i="1" dirty="0" smtClean="0"/>
              <a:t>intervallo_criteri2</a:t>
            </a:r>
            <a:r>
              <a:rPr lang="it-IT" b="1" dirty="0" smtClean="0"/>
              <a:t>; </a:t>
            </a:r>
            <a:r>
              <a:rPr lang="it-IT" b="1" i="1" dirty="0" smtClean="0"/>
              <a:t>criteri2</a:t>
            </a:r>
            <a:r>
              <a:rPr lang="it-IT" b="1" dirty="0" smtClean="0"/>
              <a:t>]; …)</a:t>
            </a:r>
            <a:endParaRPr lang="it-IT"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87325" y="152400"/>
            <a:ext cx="8774113" cy="369332"/>
          </a:xfrm>
          <a:prstGeom prst="rect">
            <a:avLst/>
          </a:prstGeom>
          <a:noFill/>
          <a:ln w="9525">
            <a:noFill/>
            <a:miter lim="800000"/>
            <a:headEnd/>
            <a:tailEnd/>
          </a:ln>
          <a:effectLst/>
        </p:spPr>
        <p:txBody>
          <a:bodyPr>
            <a:spAutoFit/>
          </a:bodyPr>
          <a:lstStyle/>
          <a:p>
            <a:pPr marL="185738" indent="-185738" algn="l">
              <a:spcBef>
                <a:spcPct val="50000"/>
              </a:spcBef>
            </a:pPr>
            <a:r>
              <a:rPr lang="it-IT" b="1" u="sng" dirty="0" smtClean="0"/>
              <a:t>Esempi</a:t>
            </a:r>
            <a:r>
              <a:rPr lang="it-IT" b="1" dirty="0" smtClean="0"/>
              <a:t>:</a:t>
            </a:r>
            <a:endParaRPr lang="it-IT" sz="1800" dirty="0"/>
          </a:p>
        </p:txBody>
      </p:sp>
      <p:pic>
        <p:nvPicPr>
          <p:cNvPr id="60419" name="Picture 3"/>
          <p:cNvPicPr>
            <a:picLocks noChangeAspect="1" noChangeArrowheads="1"/>
          </p:cNvPicPr>
          <p:nvPr/>
        </p:nvPicPr>
        <p:blipFill>
          <a:blip r:embed="rId2" cstate="print"/>
          <a:srcRect t="18428" r="32634" b="10000"/>
          <a:stretch>
            <a:fillRect/>
          </a:stretch>
        </p:blipFill>
        <p:spPr bwMode="auto">
          <a:xfrm>
            <a:off x="248356" y="620889"/>
            <a:ext cx="5703781" cy="3787422"/>
          </a:xfrm>
          <a:prstGeom prst="rect">
            <a:avLst/>
          </a:prstGeom>
          <a:noFill/>
          <a:ln w="9525">
            <a:noFill/>
            <a:miter lim="800000"/>
            <a:headEnd/>
            <a:tailEnd/>
          </a:ln>
        </p:spPr>
      </p:pic>
      <p:pic>
        <p:nvPicPr>
          <p:cNvPr id="60425" name="Picture 9"/>
          <p:cNvPicPr>
            <a:picLocks noChangeAspect="1" noChangeArrowheads="1"/>
          </p:cNvPicPr>
          <p:nvPr/>
        </p:nvPicPr>
        <p:blipFill>
          <a:blip r:embed="rId3" cstate="print"/>
          <a:srcRect l="61193" t="20798" r="10412" b="71169"/>
          <a:stretch>
            <a:fillRect/>
          </a:stretch>
        </p:blipFill>
        <p:spPr bwMode="auto">
          <a:xfrm>
            <a:off x="1298223" y="4651023"/>
            <a:ext cx="3894667" cy="688622"/>
          </a:xfrm>
          <a:prstGeom prst="rect">
            <a:avLst/>
          </a:prstGeom>
          <a:noFill/>
          <a:ln w="9525">
            <a:noFill/>
            <a:miter lim="800000"/>
            <a:headEnd/>
            <a:tailEnd/>
          </a:ln>
        </p:spPr>
      </p:pic>
      <p:grpSp>
        <p:nvGrpSpPr>
          <p:cNvPr id="3" name="Gruppo 16"/>
          <p:cNvGrpSpPr/>
          <p:nvPr/>
        </p:nvGrpSpPr>
        <p:grpSpPr>
          <a:xfrm>
            <a:off x="1309511" y="4628445"/>
            <a:ext cx="6242756" cy="2020711"/>
            <a:chOff x="1309511" y="4628445"/>
            <a:chExt cx="6242756" cy="2020711"/>
          </a:xfrm>
        </p:grpSpPr>
        <p:pic>
          <p:nvPicPr>
            <p:cNvPr id="61442" name="Picture 2"/>
            <p:cNvPicPr>
              <a:picLocks noChangeAspect="1" noChangeArrowheads="1"/>
            </p:cNvPicPr>
            <p:nvPr/>
          </p:nvPicPr>
          <p:blipFill>
            <a:blip r:embed="rId4" cstate="print"/>
            <a:srcRect l="61235" t="29498" r="10288" b="62601"/>
            <a:stretch>
              <a:fillRect/>
            </a:stretch>
          </p:blipFill>
          <p:spPr bwMode="auto">
            <a:xfrm>
              <a:off x="1309511" y="4628445"/>
              <a:ext cx="3905956" cy="677333"/>
            </a:xfrm>
            <a:prstGeom prst="rect">
              <a:avLst/>
            </a:prstGeom>
            <a:noFill/>
            <a:ln w="9525">
              <a:noFill/>
              <a:miter lim="800000"/>
              <a:headEnd/>
              <a:tailEnd/>
            </a:ln>
          </p:spPr>
        </p:pic>
        <p:pic>
          <p:nvPicPr>
            <p:cNvPr id="60421" name="Picture 5"/>
            <p:cNvPicPr>
              <a:picLocks noChangeAspect="1" noChangeArrowheads="1"/>
            </p:cNvPicPr>
            <p:nvPr/>
          </p:nvPicPr>
          <p:blipFill>
            <a:blip r:embed="rId5" cstate="print"/>
            <a:srcRect l="71111" t="23440" r="22469" b="67210"/>
            <a:stretch>
              <a:fillRect/>
            </a:stretch>
          </p:blipFill>
          <p:spPr bwMode="auto">
            <a:xfrm>
              <a:off x="1320799" y="4865510"/>
              <a:ext cx="880534" cy="801511"/>
            </a:xfrm>
            <a:prstGeom prst="rect">
              <a:avLst/>
            </a:prstGeom>
            <a:noFill/>
            <a:ln w="9525">
              <a:noFill/>
              <a:miter lim="800000"/>
              <a:headEnd/>
              <a:tailEnd/>
            </a:ln>
          </p:spPr>
        </p:pic>
        <p:pic>
          <p:nvPicPr>
            <p:cNvPr id="60422" name="Picture 6"/>
            <p:cNvPicPr>
              <a:picLocks noChangeAspect="1" noChangeArrowheads="1"/>
            </p:cNvPicPr>
            <p:nvPr/>
          </p:nvPicPr>
          <p:blipFill>
            <a:blip r:embed="rId6" cstate="print"/>
            <a:srcRect l="75720" t="23440" r="13992" b="60231"/>
            <a:stretch>
              <a:fillRect/>
            </a:stretch>
          </p:blipFill>
          <p:spPr bwMode="auto">
            <a:xfrm>
              <a:off x="1952977" y="4865511"/>
              <a:ext cx="1411111" cy="1399822"/>
            </a:xfrm>
            <a:prstGeom prst="rect">
              <a:avLst/>
            </a:prstGeom>
            <a:noFill/>
            <a:ln w="9525">
              <a:noFill/>
              <a:miter lim="800000"/>
              <a:headEnd/>
              <a:tailEnd/>
            </a:ln>
          </p:spPr>
        </p:pic>
        <p:cxnSp>
          <p:nvCxnSpPr>
            <p:cNvPr id="13" name="Connettore 2 12"/>
            <p:cNvCxnSpPr/>
            <p:nvPr/>
          </p:nvCxnSpPr>
          <p:spPr>
            <a:xfrm flipV="1">
              <a:off x="3826933" y="5283200"/>
              <a:ext cx="0" cy="10837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flipV="1">
              <a:off x="4346224" y="5260623"/>
              <a:ext cx="11287" cy="6321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flipV="1">
              <a:off x="5068711" y="5238044"/>
              <a:ext cx="0" cy="15804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1443" name="Picture 3"/>
            <p:cNvPicPr>
              <a:picLocks noChangeAspect="1" noChangeArrowheads="1"/>
            </p:cNvPicPr>
            <p:nvPr/>
          </p:nvPicPr>
          <p:blipFill>
            <a:blip r:embed="rId7" cstate="print"/>
            <a:srcRect l="14445" t="15267" r="62922" b="81440"/>
            <a:stretch>
              <a:fillRect/>
            </a:stretch>
          </p:blipFill>
          <p:spPr bwMode="auto">
            <a:xfrm>
              <a:off x="3612445" y="6366934"/>
              <a:ext cx="3104444" cy="282222"/>
            </a:xfrm>
            <a:prstGeom prst="rect">
              <a:avLst/>
            </a:prstGeom>
            <a:noFill/>
            <a:ln w="9525">
              <a:noFill/>
              <a:miter lim="800000"/>
              <a:headEnd/>
              <a:tailEnd/>
            </a:ln>
          </p:spPr>
        </p:pic>
        <p:pic>
          <p:nvPicPr>
            <p:cNvPr id="61444" name="Picture 4"/>
            <p:cNvPicPr>
              <a:picLocks noChangeAspect="1" noChangeArrowheads="1"/>
            </p:cNvPicPr>
            <p:nvPr/>
          </p:nvPicPr>
          <p:blipFill>
            <a:blip r:embed="rId8" cstate="print"/>
            <a:srcRect l="14445" t="15399" r="63086" b="81177"/>
            <a:stretch>
              <a:fillRect/>
            </a:stretch>
          </p:blipFill>
          <p:spPr bwMode="auto">
            <a:xfrm>
              <a:off x="4154311" y="5904088"/>
              <a:ext cx="3081867" cy="293512"/>
            </a:xfrm>
            <a:prstGeom prst="rect">
              <a:avLst/>
            </a:prstGeom>
            <a:noFill/>
            <a:ln w="9525">
              <a:noFill/>
              <a:miter lim="800000"/>
              <a:headEnd/>
              <a:tailEnd/>
            </a:ln>
          </p:spPr>
        </p:pic>
        <p:pic>
          <p:nvPicPr>
            <p:cNvPr id="61445" name="Picture 5"/>
            <p:cNvPicPr>
              <a:picLocks noChangeAspect="1" noChangeArrowheads="1"/>
            </p:cNvPicPr>
            <p:nvPr/>
          </p:nvPicPr>
          <p:blipFill>
            <a:blip r:embed="rId9" cstate="print"/>
            <a:srcRect l="14856" t="15004" r="65967" b="81572"/>
            <a:stretch>
              <a:fillRect/>
            </a:stretch>
          </p:blipFill>
          <p:spPr bwMode="auto">
            <a:xfrm>
              <a:off x="4921955" y="5407378"/>
              <a:ext cx="2630312" cy="293511"/>
            </a:xfrm>
            <a:prstGeom prst="rect">
              <a:avLst/>
            </a:prstGeom>
            <a:noFill/>
            <a:ln w="9525">
              <a:noFill/>
              <a:miter lim="800000"/>
              <a:headEnd/>
              <a:tailEnd/>
            </a:ln>
          </p:spPr>
        </p:pic>
      </p:grpSp>
      <p:sp>
        <p:nvSpPr>
          <p:cNvPr id="15" name="CasellaDiTesto 14"/>
          <p:cNvSpPr txBox="1"/>
          <p:nvPr/>
        </p:nvSpPr>
        <p:spPr>
          <a:xfrm>
            <a:off x="6044400" y="33051"/>
            <a:ext cx="3047309" cy="338554"/>
          </a:xfrm>
          <a:prstGeom prst="rect">
            <a:avLst/>
          </a:prstGeom>
          <a:solidFill>
            <a:srgbClr val="FF0000"/>
          </a:solidFill>
        </p:spPr>
        <p:txBody>
          <a:bodyPr wrap="none" rtlCol="0">
            <a:spAutoFit/>
          </a:bodyPr>
          <a:lstStyle/>
          <a:p>
            <a:r>
              <a:rPr lang="it-IT" sz="1600" dirty="0" smtClean="0">
                <a:solidFill>
                  <a:schemeClr val="bg1"/>
                </a:solidFill>
              </a:rPr>
              <a:t>Esempio – Dati per esempi_REV01</a:t>
            </a:r>
            <a:endParaRPr lang="it-IT" sz="1600"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152400" y="127000"/>
            <a:ext cx="8785225" cy="6832640"/>
          </a:xfrm>
          <a:prstGeom prst="rect">
            <a:avLst/>
          </a:prstGeom>
          <a:noFill/>
          <a:ln w="9525">
            <a:noFill/>
            <a:miter lim="800000"/>
            <a:headEnd/>
            <a:tailEnd/>
          </a:ln>
          <a:effectLst/>
        </p:spPr>
        <p:txBody>
          <a:bodyPr>
            <a:spAutoFit/>
          </a:bodyPr>
          <a:lstStyle/>
          <a:p>
            <a:pPr algn="just">
              <a:spcBef>
                <a:spcPct val="50000"/>
              </a:spcBef>
            </a:pPr>
            <a:r>
              <a:rPr lang="it-IT" b="1" dirty="0" err="1"/>
              <a:t>CERCA.VERT</a:t>
            </a:r>
            <a:r>
              <a:rPr lang="it-IT" b="1" dirty="0"/>
              <a:t>(</a:t>
            </a:r>
            <a:r>
              <a:rPr lang="it-IT" b="1" i="1" dirty="0"/>
              <a:t>valore</a:t>
            </a:r>
            <a:r>
              <a:rPr lang="it-IT" b="1" dirty="0"/>
              <a:t>; </a:t>
            </a:r>
            <a:r>
              <a:rPr lang="it-IT" b="1" i="1" dirty="0" err="1"/>
              <a:t>tabella_matrice</a:t>
            </a:r>
            <a:r>
              <a:rPr lang="it-IT" b="1" dirty="0"/>
              <a:t>; </a:t>
            </a:r>
            <a:r>
              <a:rPr lang="it-IT" b="1" i="1" dirty="0"/>
              <a:t>indice</a:t>
            </a:r>
            <a:r>
              <a:rPr lang="it-IT" b="1" dirty="0"/>
              <a:t>; </a:t>
            </a:r>
            <a:r>
              <a:rPr lang="it-IT" b="1" dirty="0" smtClean="0"/>
              <a:t>[</a:t>
            </a:r>
            <a:r>
              <a:rPr lang="it-IT" b="1" i="1" dirty="0" smtClean="0"/>
              <a:t>intervallo</a:t>
            </a:r>
            <a:r>
              <a:rPr lang="it-IT" b="1" dirty="0" smtClean="0"/>
              <a:t>])</a:t>
            </a:r>
            <a:endParaRPr lang="it-IT" b="1" dirty="0"/>
          </a:p>
          <a:p>
            <a:pPr algn="just">
              <a:spcBef>
                <a:spcPct val="50000"/>
              </a:spcBef>
            </a:pPr>
            <a:r>
              <a:rPr lang="it-IT" dirty="0" smtClean="0"/>
              <a:t>Cerca un valore nella prima colonna di un intervallo di celle e quindi di restituisce un valore da una qualsiasi cella sulla stessa riga dell'intervallo.</a:t>
            </a:r>
            <a:endParaRPr lang="it-IT" sz="1800" dirty="0"/>
          </a:p>
          <a:p>
            <a:pPr algn="just">
              <a:spcBef>
                <a:spcPct val="50000"/>
              </a:spcBef>
            </a:pPr>
            <a:r>
              <a:rPr lang="it-IT" sz="1800" i="1" dirty="0"/>
              <a:t>valore</a:t>
            </a:r>
            <a:r>
              <a:rPr lang="it-IT" sz="1800" dirty="0"/>
              <a:t> è il valore da ricercare nella prima colonna della matrice. Valore può essere un valore, un riferimento o una stringa di testo.</a:t>
            </a:r>
          </a:p>
          <a:p>
            <a:pPr algn="just">
              <a:spcBef>
                <a:spcPct val="50000"/>
              </a:spcBef>
            </a:pPr>
            <a:r>
              <a:rPr lang="it-IT" sz="1800" i="1" dirty="0" err="1"/>
              <a:t>tabella_matrice</a:t>
            </a:r>
            <a:r>
              <a:rPr lang="it-IT" sz="1800" dirty="0"/>
              <a:t> è la tabella di informazioni nella quale vengono cercati i dati. Utilizzare un riferimento a un intervallo oppure un nome di intervallo, quale Database o Elenco</a:t>
            </a:r>
          </a:p>
          <a:p>
            <a:pPr algn="just">
              <a:spcBef>
                <a:spcPct val="50000"/>
              </a:spcBef>
            </a:pPr>
            <a:r>
              <a:rPr lang="it-IT" sz="1800" i="1" dirty="0"/>
              <a:t>indice </a:t>
            </a:r>
            <a:r>
              <a:rPr lang="it-IT" sz="1800" dirty="0"/>
              <a:t>è il numero di colonna in </a:t>
            </a:r>
            <a:r>
              <a:rPr lang="it-IT" sz="1800" i="1" dirty="0" err="1"/>
              <a:t>tabella_matrice</a:t>
            </a:r>
            <a:r>
              <a:rPr lang="it-IT" sz="1800" dirty="0"/>
              <a:t> dal quale deve essere restituito il valore corrispondente. Se </a:t>
            </a:r>
            <a:r>
              <a:rPr lang="it-IT" sz="1800" i="1" dirty="0"/>
              <a:t>indice</a:t>
            </a:r>
            <a:r>
              <a:rPr lang="it-IT" sz="1800" dirty="0"/>
              <a:t> è minore di 1, </a:t>
            </a:r>
            <a:r>
              <a:rPr lang="it-IT" sz="1800" dirty="0" err="1"/>
              <a:t>CERCA.VERT</a:t>
            </a:r>
            <a:r>
              <a:rPr lang="it-IT" sz="1800" dirty="0"/>
              <a:t> restituirà il valore di errore </a:t>
            </a:r>
            <a:r>
              <a:rPr lang="it-IT" sz="1800" dirty="0" err="1"/>
              <a:t>#VALORE</a:t>
            </a:r>
            <a:r>
              <a:rPr lang="it-IT" sz="1800" dirty="0"/>
              <a:t>!. Se </a:t>
            </a:r>
            <a:r>
              <a:rPr lang="it-IT" sz="1800" i="1" dirty="0"/>
              <a:t>indice</a:t>
            </a:r>
            <a:r>
              <a:rPr lang="it-IT" sz="1800" dirty="0"/>
              <a:t> è maggiore del numero di colonne in </a:t>
            </a:r>
            <a:r>
              <a:rPr lang="it-IT" sz="1800" i="1" dirty="0" err="1"/>
              <a:t>tabella_matrice</a:t>
            </a:r>
            <a:r>
              <a:rPr lang="it-IT" sz="1800" dirty="0"/>
              <a:t>, </a:t>
            </a:r>
            <a:r>
              <a:rPr lang="it-IT" sz="1800" dirty="0" err="1"/>
              <a:t>CERCA.VERT</a:t>
            </a:r>
            <a:r>
              <a:rPr lang="it-IT" sz="1800" dirty="0"/>
              <a:t> restituirà il valore di errore </a:t>
            </a:r>
            <a:r>
              <a:rPr lang="it-IT" sz="1800" dirty="0" err="1"/>
              <a:t>#RIF</a:t>
            </a:r>
            <a:r>
              <a:rPr lang="it-IT" sz="1800" dirty="0"/>
              <a:t>!.</a:t>
            </a:r>
          </a:p>
          <a:p>
            <a:pPr algn="just">
              <a:spcBef>
                <a:spcPct val="50000"/>
              </a:spcBef>
            </a:pPr>
            <a:r>
              <a:rPr lang="it-IT" sz="1800" i="1" dirty="0"/>
              <a:t>intervallo</a:t>
            </a:r>
            <a:r>
              <a:rPr lang="it-IT" sz="1800" dirty="0"/>
              <a:t> è un valore logico che specifica il tipo di ricerca che </a:t>
            </a:r>
            <a:r>
              <a:rPr lang="it-IT" sz="1800" dirty="0" err="1"/>
              <a:t>CERCA.VERT</a:t>
            </a:r>
            <a:r>
              <a:rPr lang="it-IT" sz="1800" dirty="0"/>
              <a:t> dovrà eseguire. Se è VERO o è omesso, verrà restituita una corrispondenza approssimativa, ovvero il valore successivo più grande che sia minore di valore. Se è FALSO, </a:t>
            </a:r>
            <a:r>
              <a:rPr lang="it-IT" sz="1800" dirty="0" err="1"/>
              <a:t>CERCA.VERT</a:t>
            </a:r>
            <a:r>
              <a:rPr lang="it-IT" sz="1800" dirty="0"/>
              <a:t> troverà una corrispondenza esatta. Qualora non venga trovata alcuna corrispondenza, verrà restituito il valore di errore </a:t>
            </a:r>
            <a:r>
              <a:rPr lang="it-IT" sz="1800" dirty="0" err="1"/>
              <a:t>#N</a:t>
            </a:r>
            <a:r>
              <a:rPr lang="it-IT" sz="1800" dirty="0"/>
              <a:t>/D</a:t>
            </a:r>
            <a:r>
              <a:rPr lang="it-IT" sz="1800" dirty="0" smtClean="0"/>
              <a:t>.</a:t>
            </a:r>
          </a:p>
          <a:p>
            <a:pPr algn="just"/>
            <a:endParaRPr lang="it-IT" sz="1400" dirty="0" smtClean="0"/>
          </a:p>
          <a:p>
            <a:pPr algn="just">
              <a:spcBef>
                <a:spcPct val="50000"/>
              </a:spcBef>
              <a:buFontTx/>
              <a:buChar char="–"/>
            </a:pPr>
            <a:r>
              <a:rPr lang="it-IT" sz="1400" dirty="0" smtClean="0"/>
              <a:t>se </a:t>
            </a:r>
            <a:r>
              <a:rPr lang="it-IT" sz="1400" dirty="0"/>
              <a:t>intervallo è VERO, i valori nella prima colonna di </a:t>
            </a:r>
            <a:r>
              <a:rPr lang="it-IT" sz="1400" dirty="0" err="1"/>
              <a:t>tabella_matrice</a:t>
            </a:r>
            <a:r>
              <a:rPr lang="it-IT" sz="1400" dirty="0"/>
              <a:t> </a:t>
            </a:r>
            <a:r>
              <a:rPr lang="it-IT" sz="1400" u="sng" dirty="0"/>
              <a:t>dovranno essere disposti in ordine crescente</a:t>
            </a:r>
            <a:r>
              <a:rPr lang="it-IT" sz="1400" dirty="0"/>
              <a:t>. In caso contrario, </a:t>
            </a:r>
            <a:r>
              <a:rPr lang="it-IT" sz="1400" dirty="0" err="1"/>
              <a:t>CERCA.VERT</a:t>
            </a:r>
            <a:r>
              <a:rPr lang="it-IT" sz="1400" dirty="0"/>
              <a:t> potrebbe non restituire il valore corretto</a:t>
            </a:r>
            <a:r>
              <a:rPr lang="it-IT" sz="1400" dirty="0" smtClean="0"/>
              <a:t>. Se intervallo è FALSO, </a:t>
            </a:r>
            <a:r>
              <a:rPr lang="it-IT" sz="1400" dirty="0"/>
              <a:t>non sarà necessario ordinare </a:t>
            </a:r>
            <a:r>
              <a:rPr lang="it-IT" sz="1400" dirty="0" err="1" smtClean="0"/>
              <a:t>tabella_matrice</a:t>
            </a:r>
            <a:r>
              <a:rPr lang="it-IT" sz="1400" dirty="0" smtClean="0"/>
              <a:t>.</a:t>
            </a:r>
          </a:p>
          <a:p>
            <a:pPr algn="just">
              <a:spcBef>
                <a:spcPct val="50000"/>
              </a:spcBef>
              <a:buFontTx/>
              <a:buChar char="–"/>
            </a:pPr>
            <a:r>
              <a:rPr lang="it-IT" sz="1400" dirty="0" smtClean="0"/>
              <a:t>se intervallo è FALSO  e se nella prima colonna di </a:t>
            </a:r>
            <a:r>
              <a:rPr lang="it-IT" sz="1400" i="1" dirty="0" err="1" smtClean="0"/>
              <a:t>matrice_tabella</a:t>
            </a:r>
            <a:r>
              <a:rPr lang="it-IT" sz="1400" i="1" dirty="0" smtClean="0"/>
              <a:t> </a:t>
            </a:r>
            <a:r>
              <a:rPr lang="it-IT" sz="1400" dirty="0" smtClean="0"/>
              <a:t>sono presenti due o più valori che corrispondono a </a:t>
            </a:r>
            <a:r>
              <a:rPr lang="it-IT" sz="1400" i="1" dirty="0" smtClean="0"/>
              <a:t>valore</a:t>
            </a:r>
            <a:r>
              <a:rPr lang="it-IT" sz="1400" dirty="0" smtClean="0"/>
              <a:t>, verrà utilizzato il </a:t>
            </a:r>
            <a:r>
              <a:rPr lang="it-IT" sz="1400" u="sng" dirty="0" smtClean="0"/>
              <a:t>primo</a:t>
            </a:r>
            <a:r>
              <a:rPr lang="it-IT" sz="1400" dirty="0" smtClean="0"/>
              <a:t> valore trovato.</a:t>
            </a:r>
            <a:r>
              <a:rPr lang="it-IT" sz="1400" i="1" dirty="0" smtClean="0"/>
              <a:t> </a:t>
            </a:r>
            <a:endParaRPr lang="it-IT" sz="1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87325" y="152400"/>
            <a:ext cx="8774113" cy="369332"/>
          </a:xfrm>
          <a:prstGeom prst="rect">
            <a:avLst/>
          </a:prstGeom>
          <a:noFill/>
          <a:ln w="9525">
            <a:noFill/>
            <a:miter lim="800000"/>
            <a:headEnd/>
            <a:tailEnd/>
          </a:ln>
          <a:effectLst/>
        </p:spPr>
        <p:txBody>
          <a:bodyPr>
            <a:spAutoFit/>
          </a:bodyPr>
          <a:lstStyle/>
          <a:p>
            <a:pPr marL="185738" indent="-185738" algn="l">
              <a:spcBef>
                <a:spcPct val="50000"/>
              </a:spcBef>
            </a:pPr>
            <a:r>
              <a:rPr lang="it-IT" b="1" u="sng" dirty="0" smtClean="0"/>
              <a:t>Esempi</a:t>
            </a:r>
            <a:r>
              <a:rPr lang="it-IT" b="1" dirty="0" smtClean="0"/>
              <a:t>:</a:t>
            </a:r>
            <a:endParaRPr lang="it-IT" sz="1800" dirty="0"/>
          </a:p>
        </p:txBody>
      </p:sp>
      <p:sp>
        <p:nvSpPr>
          <p:cNvPr id="109571" name="Text Box 3"/>
          <p:cNvSpPr txBox="1">
            <a:spLocks noChangeArrowheads="1"/>
          </p:cNvSpPr>
          <p:nvPr/>
        </p:nvSpPr>
        <p:spPr bwMode="auto">
          <a:xfrm>
            <a:off x="236538" y="3114675"/>
            <a:ext cx="8177212" cy="2682875"/>
          </a:xfrm>
          <a:prstGeom prst="rect">
            <a:avLst/>
          </a:prstGeom>
          <a:noFill/>
          <a:ln w="9525">
            <a:noFill/>
            <a:miter lim="800000"/>
            <a:headEnd/>
            <a:tailEnd/>
          </a:ln>
          <a:effectLst/>
        </p:spPr>
        <p:txBody>
          <a:bodyPr>
            <a:spAutoFit/>
          </a:bodyPr>
          <a:lstStyle/>
          <a:p>
            <a:pPr algn="l">
              <a:spcBef>
                <a:spcPct val="50000"/>
              </a:spcBef>
            </a:pPr>
            <a:r>
              <a:rPr lang="it-IT"/>
              <a:t>=CERCA.VERT(81;B2:D9;1;VERO) </a:t>
            </a:r>
            <a:r>
              <a:rPr lang="it-IT" u="sng"/>
              <a:t>il risultato è</a:t>
            </a:r>
            <a:r>
              <a:rPr lang="it-IT"/>
              <a:t> 80</a:t>
            </a:r>
          </a:p>
          <a:p>
            <a:pPr algn="l">
              <a:spcBef>
                <a:spcPct val="50000"/>
              </a:spcBef>
            </a:pPr>
            <a:r>
              <a:rPr lang="it-IT"/>
              <a:t>=CERCA.VERT(81;B2:D9;2) </a:t>
            </a:r>
            <a:r>
              <a:rPr lang="it-IT" u="sng"/>
              <a:t>il risultato è</a:t>
            </a:r>
            <a:r>
              <a:rPr lang="it-IT"/>
              <a:t> 81.3</a:t>
            </a:r>
          </a:p>
          <a:p>
            <a:pPr algn="l">
              <a:spcBef>
                <a:spcPct val="50000"/>
              </a:spcBef>
            </a:pPr>
            <a:r>
              <a:rPr lang="it-IT"/>
              <a:t>=CERCA.VERT(81;B2:D9;3;VERO) </a:t>
            </a:r>
            <a:r>
              <a:rPr lang="it-IT" u="sng"/>
              <a:t>il risultato è</a:t>
            </a:r>
            <a:r>
              <a:rPr lang="it-IT"/>
              <a:t> 0.646</a:t>
            </a:r>
          </a:p>
          <a:p>
            <a:pPr algn="l">
              <a:spcBef>
                <a:spcPct val="50000"/>
              </a:spcBef>
            </a:pPr>
            <a:r>
              <a:rPr lang="it-IT"/>
              <a:t>=CERCA.VERT(60;B2:D9;3;FALSO) </a:t>
            </a:r>
            <a:r>
              <a:rPr lang="it-IT" u="sng"/>
              <a:t>il risultato è </a:t>
            </a:r>
            <a:r>
              <a:rPr lang="it-IT"/>
              <a:t>0.541</a:t>
            </a:r>
          </a:p>
          <a:p>
            <a:pPr algn="l">
              <a:spcBef>
                <a:spcPct val="50000"/>
              </a:spcBef>
            </a:pPr>
            <a:r>
              <a:rPr lang="it-IT"/>
              <a:t>=CERCA.VERT(40;B2:D9;3;VERO) </a:t>
            </a:r>
            <a:r>
              <a:rPr lang="it-IT" u="sng"/>
              <a:t>il risultato è</a:t>
            </a:r>
            <a:r>
              <a:rPr lang="it-IT"/>
              <a:t> #N/D</a:t>
            </a:r>
          </a:p>
          <a:p>
            <a:pPr algn="l">
              <a:spcBef>
                <a:spcPct val="50000"/>
              </a:spcBef>
            </a:pPr>
            <a:r>
              <a:rPr lang="it-IT"/>
              <a:t>=CERCA.VERT(120;B2:D9;2;VERO) </a:t>
            </a:r>
            <a:r>
              <a:rPr lang="it-IT" u="sng"/>
              <a:t>il risultato è</a:t>
            </a:r>
            <a:r>
              <a:rPr lang="it-IT"/>
              <a:t> 91.8</a:t>
            </a:r>
            <a:endParaRPr lang="it-IT" u="sng"/>
          </a:p>
        </p:txBody>
      </p:sp>
      <p:graphicFrame>
        <p:nvGraphicFramePr>
          <p:cNvPr id="109572" name="Object 4"/>
          <p:cNvGraphicFramePr>
            <a:graphicFrameLocks noChangeAspect="1"/>
          </p:cNvGraphicFramePr>
          <p:nvPr/>
        </p:nvGraphicFramePr>
        <p:xfrm>
          <a:off x="304800" y="585788"/>
          <a:ext cx="5553075" cy="2376487"/>
        </p:xfrm>
        <a:graphic>
          <a:graphicData uri="http://schemas.openxmlformats.org/presentationml/2006/ole">
            <mc:AlternateContent xmlns:mc="http://schemas.openxmlformats.org/markup-compatibility/2006">
              <mc:Choice xmlns:v="urn:schemas-microsoft-com:vml" Requires="v">
                <p:oleObj spid="_x0000_s123914" name="Fotografia Photo Editor" r:id="rId3" imgW="4629796" imgH="1980952" progId="">
                  <p:embed/>
                </p:oleObj>
              </mc:Choice>
              <mc:Fallback>
                <p:oleObj name="Fotografia Photo Editor" r:id="rId3" imgW="4629796" imgH="1980952"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85788"/>
                        <a:ext cx="5553075" cy="237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52400" y="127000"/>
            <a:ext cx="8785225" cy="3831818"/>
          </a:xfrm>
          <a:prstGeom prst="rect">
            <a:avLst/>
          </a:prstGeom>
          <a:noFill/>
          <a:ln w="9525">
            <a:noFill/>
            <a:miter lim="800000"/>
            <a:headEnd/>
            <a:tailEnd/>
          </a:ln>
          <a:effectLst/>
        </p:spPr>
        <p:txBody>
          <a:bodyPr>
            <a:spAutoFit/>
          </a:bodyPr>
          <a:lstStyle/>
          <a:p>
            <a:pPr algn="just">
              <a:spcBef>
                <a:spcPct val="50000"/>
              </a:spcBef>
            </a:pPr>
            <a:r>
              <a:rPr lang="it-IT" b="1" dirty="0"/>
              <a:t>CORRELAZIONE(</a:t>
            </a:r>
            <a:r>
              <a:rPr lang="it-IT" b="1" i="1" u="sng" dirty="0"/>
              <a:t>matrice1</a:t>
            </a:r>
            <a:r>
              <a:rPr lang="it-IT" b="1" dirty="0"/>
              <a:t>; </a:t>
            </a:r>
            <a:r>
              <a:rPr lang="it-IT" b="1" i="1" u="sng" dirty="0"/>
              <a:t>matrice2</a:t>
            </a:r>
            <a:r>
              <a:rPr lang="it-IT" b="1" dirty="0"/>
              <a:t>)</a:t>
            </a:r>
          </a:p>
          <a:p>
            <a:pPr algn="just">
              <a:spcBef>
                <a:spcPct val="50000"/>
              </a:spcBef>
            </a:pPr>
            <a:r>
              <a:rPr lang="it-IT" sz="1800" dirty="0"/>
              <a:t>Restituisce il coefficiente di correlazione degli intervalli di celle </a:t>
            </a:r>
            <a:r>
              <a:rPr lang="it-IT" sz="1800" i="1" dirty="0"/>
              <a:t>matrice1</a:t>
            </a:r>
            <a:r>
              <a:rPr lang="it-IT" sz="1800" dirty="0"/>
              <a:t> e </a:t>
            </a:r>
            <a:r>
              <a:rPr lang="it-IT" sz="1800" i="1" dirty="0"/>
              <a:t>matrice2</a:t>
            </a:r>
            <a:r>
              <a:rPr lang="it-IT" sz="1800" dirty="0"/>
              <a:t>.</a:t>
            </a:r>
          </a:p>
          <a:p>
            <a:pPr algn="just">
              <a:spcBef>
                <a:spcPct val="50000"/>
              </a:spcBef>
            </a:pPr>
            <a:r>
              <a:rPr lang="it-IT" sz="1800" i="1" dirty="0"/>
              <a:t>matrice1</a:t>
            </a:r>
            <a:r>
              <a:rPr lang="it-IT" sz="1800" dirty="0"/>
              <a:t> è un intervallo di celle di valori</a:t>
            </a:r>
          </a:p>
          <a:p>
            <a:pPr algn="just">
              <a:spcBef>
                <a:spcPct val="50000"/>
              </a:spcBef>
            </a:pPr>
            <a:r>
              <a:rPr lang="it-IT" sz="1800" i="1" dirty="0"/>
              <a:t>matrice2</a:t>
            </a:r>
            <a:r>
              <a:rPr lang="it-IT" sz="1800" dirty="0"/>
              <a:t> è il secondo intervallo di celle di valori</a:t>
            </a:r>
          </a:p>
          <a:p>
            <a:pPr algn="just">
              <a:spcBef>
                <a:spcPct val="50000"/>
              </a:spcBef>
              <a:buFontTx/>
              <a:buChar char="–"/>
            </a:pPr>
            <a:r>
              <a:rPr lang="it-IT" sz="1600" dirty="0"/>
              <a:t>gli argomenti devono essere numeri oppure nomi, matrici o riferimenti che contengono numeri.</a:t>
            </a:r>
          </a:p>
          <a:p>
            <a:pPr algn="just">
              <a:spcBef>
                <a:spcPct val="50000"/>
              </a:spcBef>
              <a:buFontTx/>
              <a:buChar char="–"/>
            </a:pPr>
            <a:r>
              <a:rPr lang="it-IT" sz="1600" dirty="0"/>
              <a:t>se una matrice o un riferimento contiene testo, valori logici o celle vuote, tali valori verranno ignorati. Le celle contenenti il valore zero verranno invece incluse nel calcolo.</a:t>
            </a:r>
          </a:p>
          <a:p>
            <a:pPr algn="just">
              <a:spcBef>
                <a:spcPct val="50000"/>
              </a:spcBef>
              <a:buFontTx/>
              <a:buChar char="–"/>
            </a:pPr>
            <a:r>
              <a:rPr lang="it-IT" sz="1600" dirty="0"/>
              <a:t>se </a:t>
            </a:r>
            <a:r>
              <a:rPr lang="it-IT" sz="1600" i="1" dirty="0"/>
              <a:t>matrice1 </a:t>
            </a:r>
            <a:r>
              <a:rPr lang="it-IT" sz="1600" dirty="0"/>
              <a:t>e </a:t>
            </a:r>
            <a:r>
              <a:rPr lang="it-IT" sz="1600" i="1" dirty="0"/>
              <a:t>matrice2 </a:t>
            </a:r>
            <a:r>
              <a:rPr lang="it-IT" sz="1600" dirty="0"/>
              <a:t>contengono un numero differente di dati, CORRELAZIONE restituirà il valore di errore </a:t>
            </a:r>
            <a:r>
              <a:rPr lang="it-IT" sz="1600" dirty="0" err="1"/>
              <a:t>#N</a:t>
            </a:r>
            <a:r>
              <a:rPr lang="it-IT" sz="1600" dirty="0"/>
              <a:t>/D.</a:t>
            </a:r>
          </a:p>
          <a:p>
            <a:pPr algn="just">
              <a:spcBef>
                <a:spcPct val="50000"/>
              </a:spcBef>
              <a:buFontTx/>
              <a:buChar char="–"/>
            </a:pPr>
            <a:r>
              <a:rPr lang="it-IT" sz="1600" dirty="0"/>
              <a:t>se </a:t>
            </a:r>
            <a:r>
              <a:rPr lang="it-IT" sz="1600" i="1" dirty="0"/>
              <a:t>matrice1</a:t>
            </a:r>
            <a:r>
              <a:rPr lang="it-IT" sz="1600" dirty="0"/>
              <a:t> o </a:t>
            </a:r>
            <a:r>
              <a:rPr lang="it-IT" sz="1600" i="1" dirty="0"/>
              <a:t>matrice2</a:t>
            </a:r>
            <a:r>
              <a:rPr lang="it-IT" sz="1600" dirty="0"/>
              <a:t> non contiene alcun dato oppure se la deviazione standard (s) dei rispettivi valori è uguale a zero, CORRELAZIONE restituirà il valore di errore </a:t>
            </a:r>
            <a:r>
              <a:rPr lang="it-IT" sz="1600" dirty="0" err="1"/>
              <a:t>#DIV</a:t>
            </a:r>
            <a:r>
              <a:rPr lang="it-IT" sz="1600" dirty="0"/>
              <a:t>/0!.</a:t>
            </a:r>
          </a:p>
        </p:txBody>
      </p:sp>
      <p:sp>
        <p:nvSpPr>
          <p:cNvPr id="102403" name="Text Box 3"/>
          <p:cNvSpPr txBox="1">
            <a:spLocks noChangeArrowheads="1"/>
          </p:cNvSpPr>
          <p:nvPr/>
        </p:nvSpPr>
        <p:spPr bwMode="auto">
          <a:xfrm>
            <a:off x="163513" y="4791075"/>
            <a:ext cx="8774112" cy="809625"/>
          </a:xfrm>
          <a:prstGeom prst="rect">
            <a:avLst/>
          </a:prstGeom>
          <a:noFill/>
          <a:ln w="9525">
            <a:noFill/>
            <a:miter lim="800000"/>
            <a:headEnd/>
            <a:tailEnd/>
          </a:ln>
          <a:effectLst/>
        </p:spPr>
        <p:txBody>
          <a:bodyPr>
            <a:spAutoFit/>
          </a:bodyPr>
          <a:lstStyle/>
          <a:p>
            <a:pPr marL="185738" indent="-185738" algn="l">
              <a:spcBef>
                <a:spcPct val="50000"/>
              </a:spcBef>
              <a:tabLst>
                <a:tab pos="185738" algn="l"/>
              </a:tabLst>
            </a:pPr>
            <a:r>
              <a:rPr lang="it-IT"/>
              <a:t>Esempi:</a:t>
            </a:r>
          </a:p>
          <a:p>
            <a:pPr marL="185738" indent="-185738" algn="just">
              <a:spcBef>
                <a:spcPct val="50000"/>
              </a:spcBef>
              <a:tabLst>
                <a:tab pos="185738" algn="l"/>
              </a:tabLst>
            </a:pPr>
            <a:r>
              <a:rPr lang="it-IT" sz="1800">
                <a:cs typeface="Tahoma" pitchFamily="34" charset="0"/>
              </a:rPr>
              <a:t>=CORRELAZIONE({4;5;3;7;8};{2;3;9;1;2}) il risultato è </a:t>
            </a:r>
            <a:r>
              <a:rPr lang="it-IT" sz="1800">
                <a:latin typeface="Verdana" pitchFamily="34" charset="0"/>
                <a:cs typeface="Tahoma" pitchFamily="34" charset="0"/>
              </a:rPr>
              <a:t>-0.70623</a:t>
            </a:r>
            <a:endParaRPr lang="it-IT" sz="1800">
              <a:cs typeface="Tahom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52400" y="127000"/>
            <a:ext cx="8785225" cy="3970318"/>
          </a:xfrm>
          <a:prstGeom prst="rect">
            <a:avLst/>
          </a:prstGeom>
          <a:noFill/>
          <a:ln w="9525">
            <a:noFill/>
            <a:miter lim="800000"/>
            <a:headEnd/>
            <a:tailEnd/>
          </a:ln>
          <a:effectLst/>
        </p:spPr>
        <p:txBody>
          <a:bodyPr>
            <a:spAutoFit/>
          </a:bodyPr>
          <a:lstStyle/>
          <a:p>
            <a:r>
              <a:rPr lang="it-IT" b="1" dirty="0" err="1" smtClean="0"/>
              <a:t>DB.SOMMA</a:t>
            </a:r>
            <a:r>
              <a:rPr lang="it-IT" dirty="0" smtClean="0"/>
              <a:t>(</a:t>
            </a:r>
            <a:r>
              <a:rPr lang="it-IT" b="1" dirty="0" smtClean="0"/>
              <a:t>database</a:t>
            </a:r>
            <a:r>
              <a:rPr lang="it-IT" dirty="0" smtClean="0"/>
              <a:t>;</a:t>
            </a:r>
            <a:r>
              <a:rPr lang="it-IT" b="1" dirty="0" smtClean="0"/>
              <a:t>campo</a:t>
            </a:r>
            <a:r>
              <a:rPr lang="it-IT" dirty="0" smtClean="0"/>
              <a:t>;</a:t>
            </a:r>
            <a:r>
              <a:rPr lang="it-IT" b="1" dirty="0" smtClean="0"/>
              <a:t>criteri</a:t>
            </a:r>
            <a:r>
              <a:rPr lang="it-IT" dirty="0" smtClean="0"/>
              <a:t>)</a:t>
            </a:r>
          </a:p>
          <a:p>
            <a:pPr algn="just">
              <a:spcBef>
                <a:spcPct val="50000"/>
              </a:spcBef>
            </a:pPr>
            <a:r>
              <a:rPr lang="it-IT" dirty="0" smtClean="0"/>
              <a:t>Aggiunge i numeri di un campo (colonna) di record di un elenco o database che soddisfano le condizioni specificate.</a:t>
            </a:r>
            <a:endParaRPr lang="it-IT" sz="1800" dirty="0"/>
          </a:p>
          <a:p>
            <a:pPr algn="just">
              <a:spcBef>
                <a:spcPct val="50000"/>
              </a:spcBef>
            </a:pPr>
            <a:r>
              <a:rPr lang="it-IT" sz="1800" i="1" dirty="0" smtClean="0"/>
              <a:t>database</a:t>
            </a:r>
            <a:r>
              <a:rPr lang="it-IT" dirty="0" smtClean="0"/>
              <a:t> è l'intervallo di celle che costituisce l'elenco o il database. La prima riga dell'elenco contiene le etichette relative a ciascuna colonna.</a:t>
            </a:r>
            <a:endParaRPr lang="it-IT" sz="1800" dirty="0"/>
          </a:p>
          <a:p>
            <a:pPr algn="just">
              <a:spcBef>
                <a:spcPct val="50000"/>
              </a:spcBef>
            </a:pPr>
            <a:r>
              <a:rPr lang="it-IT" sz="1800" i="1" dirty="0" smtClean="0"/>
              <a:t>campo</a:t>
            </a:r>
            <a:r>
              <a:rPr lang="it-IT" sz="1800" dirty="0"/>
              <a:t> </a:t>
            </a:r>
            <a:r>
              <a:rPr lang="it-IT" dirty="0" smtClean="0"/>
              <a:t>indica quale colonna viene utilizzata nella funzione. Immettere l'etichetta di colonna racchiusa tra virgolette doppie, quale "Età" o “Peso", oppure immettere un numero, senza racchiuderlo tra virgolette, che rappresenta la posizione della colonna nell'elenco (1 per la prima colonna, …)</a:t>
            </a:r>
          </a:p>
          <a:p>
            <a:pPr algn="just">
              <a:spcBef>
                <a:spcPct val="50000"/>
              </a:spcBef>
            </a:pPr>
            <a:r>
              <a:rPr lang="it-IT" i="1" dirty="0" smtClean="0"/>
              <a:t>criteri</a:t>
            </a:r>
            <a:r>
              <a:rPr lang="it-IT" dirty="0" smtClean="0"/>
              <a:t> è l'intervallo di celle contenente le condizioni specificate. È possibile utilizzare qualsiasi intervallo per l'argomento di criteri, purché includa almeno un'etichetta di colonna e una cella sottostante l'etichetta di colonna in cui specificare una condizione per la colonna</a:t>
            </a:r>
            <a:endParaRPr lang="it-IT" sz="1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52400" y="127000"/>
            <a:ext cx="8785225" cy="6647974"/>
          </a:xfrm>
          <a:prstGeom prst="rect">
            <a:avLst/>
          </a:prstGeom>
          <a:noFill/>
          <a:ln w="9525">
            <a:noFill/>
            <a:miter lim="800000"/>
            <a:headEnd/>
            <a:tailEnd/>
          </a:ln>
          <a:effectLst/>
        </p:spPr>
        <p:txBody>
          <a:bodyPr>
            <a:spAutoFit/>
          </a:bodyPr>
          <a:lstStyle/>
          <a:p>
            <a:pPr algn="just"/>
            <a:r>
              <a:rPr lang="it-IT" b="1" dirty="0" err="1" smtClean="0"/>
              <a:t>DB.MEDIA</a:t>
            </a:r>
            <a:r>
              <a:rPr lang="it-IT" dirty="0" smtClean="0"/>
              <a:t>(</a:t>
            </a:r>
            <a:r>
              <a:rPr lang="it-IT" b="1" dirty="0" smtClean="0"/>
              <a:t>database</a:t>
            </a:r>
            <a:r>
              <a:rPr lang="it-IT" dirty="0" smtClean="0"/>
              <a:t>;</a:t>
            </a:r>
            <a:r>
              <a:rPr lang="it-IT" b="1" dirty="0" smtClean="0"/>
              <a:t>campo</a:t>
            </a:r>
            <a:r>
              <a:rPr lang="it-IT" dirty="0" smtClean="0"/>
              <a:t>;</a:t>
            </a:r>
            <a:r>
              <a:rPr lang="it-IT" b="1" dirty="0" smtClean="0"/>
              <a:t>criteri</a:t>
            </a:r>
            <a:r>
              <a:rPr lang="it-IT" dirty="0" smtClean="0"/>
              <a:t>) Calcola la media dei valori di un campo (colonna) di record di un elenco o database che soddisfano le condizioni specificate. </a:t>
            </a:r>
          </a:p>
          <a:p>
            <a:pPr algn="just"/>
            <a:endParaRPr lang="it-IT" sz="1200" dirty="0" smtClean="0"/>
          </a:p>
          <a:p>
            <a:pPr algn="just"/>
            <a:r>
              <a:rPr lang="it-IT" b="1" dirty="0" err="1" smtClean="0"/>
              <a:t>DB.DEV.ST</a:t>
            </a:r>
            <a:r>
              <a:rPr lang="it-IT" b="1" dirty="0" smtClean="0"/>
              <a:t>(database;campo;criteri</a:t>
            </a:r>
            <a:r>
              <a:rPr lang="it-IT" dirty="0" smtClean="0"/>
              <a:t>) Calcola la deviazione standard di una popolazione in base a un campione utilizzando i numeri di un campo di record di un elenco o database che soddisfano le condizioni specificate. </a:t>
            </a:r>
          </a:p>
          <a:p>
            <a:pPr algn="just"/>
            <a:endParaRPr lang="it-IT" sz="1200" b="1" dirty="0" smtClean="0"/>
          </a:p>
          <a:p>
            <a:pPr algn="just"/>
            <a:r>
              <a:rPr lang="it-IT" b="1" dirty="0" err="1" smtClean="0"/>
              <a:t>DB.VAR</a:t>
            </a:r>
            <a:r>
              <a:rPr lang="it-IT" b="1" dirty="0" smtClean="0"/>
              <a:t>(database;campo;criteri</a:t>
            </a:r>
            <a:r>
              <a:rPr lang="it-IT" dirty="0" smtClean="0"/>
              <a:t>) Calcola la varianza di una popolazione sulla base di un campione utilizzando i numeri di un campo di record di un elenco o database che soddisfano le condizioni specificate.</a:t>
            </a:r>
          </a:p>
          <a:p>
            <a:pPr algn="just"/>
            <a:endParaRPr lang="it-IT" sz="1200" dirty="0" smtClean="0"/>
          </a:p>
          <a:p>
            <a:pPr algn="just"/>
            <a:r>
              <a:rPr lang="it-IT" b="1" dirty="0" err="1" smtClean="0"/>
              <a:t>DB.CONTA.NUMERI</a:t>
            </a:r>
            <a:r>
              <a:rPr lang="it-IT" dirty="0" smtClean="0"/>
              <a:t>(</a:t>
            </a:r>
            <a:r>
              <a:rPr lang="it-IT" b="1" dirty="0" smtClean="0"/>
              <a:t>database</a:t>
            </a:r>
            <a:r>
              <a:rPr lang="it-IT" dirty="0" smtClean="0"/>
              <a:t>;[</a:t>
            </a:r>
            <a:r>
              <a:rPr lang="it-IT" b="1" dirty="0" smtClean="0"/>
              <a:t>campo]</a:t>
            </a:r>
            <a:r>
              <a:rPr lang="it-IT" dirty="0" smtClean="0"/>
              <a:t>;</a:t>
            </a:r>
            <a:r>
              <a:rPr lang="it-IT" b="1" dirty="0" smtClean="0"/>
              <a:t>criteri</a:t>
            </a:r>
            <a:r>
              <a:rPr lang="it-IT" dirty="0" smtClean="0"/>
              <a:t>) Conta le celle che contengono numeri in un campo di record di un elenco o database che soddisfano le condizioni specificate. L'argomento campo è facoltativo. Se non viene specificato, la funzione </a:t>
            </a:r>
            <a:r>
              <a:rPr lang="it-IT" dirty="0" err="1" smtClean="0"/>
              <a:t>DB.CONTA.NUMERI</a:t>
            </a:r>
            <a:r>
              <a:rPr lang="it-IT" dirty="0" smtClean="0"/>
              <a:t> conterà tutti i record del database che soddisfano i criteri specificati.</a:t>
            </a:r>
          </a:p>
          <a:p>
            <a:pPr algn="just"/>
            <a:endParaRPr lang="it-IT" sz="1200" dirty="0" smtClean="0"/>
          </a:p>
          <a:p>
            <a:pPr algn="just"/>
            <a:r>
              <a:rPr lang="it-IT" b="1" dirty="0" err="1" smtClean="0"/>
              <a:t>DB.CONTA.VALORI</a:t>
            </a:r>
            <a:r>
              <a:rPr lang="it-IT" dirty="0" smtClean="0"/>
              <a:t>(</a:t>
            </a:r>
            <a:r>
              <a:rPr lang="it-IT" b="1" dirty="0" smtClean="0"/>
              <a:t>database</a:t>
            </a:r>
            <a:r>
              <a:rPr lang="it-IT" dirty="0" smtClean="0"/>
              <a:t>;[</a:t>
            </a:r>
            <a:r>
              <a:rPr lang="it-IT" b="1" dirty="0" smtClean="0"/>
              <a:t>campo]</a:t>
            </a:r>
            <a:r>
              <a:rPr lang="it-IT" dirty="0" smtClean="0"/>
              <a:t>;</a:t>
            </a:r>
            <a:r>
              <a:rPr lang="it-IT" b="1" dirty="0" smtClean="0"/>
              <a:t>criteri</a:t>
            </a:r>
            <a:r>
              <a:rPr lang="it-IT" dirty="0" smtClean="0"/>
              <a:t>) Conta le celle non vuote di un campo di record di un elenco o database che soddisfano le condizioni specificate. L'argomento </a:t>
            </a:r>
            <a:r>
              <a:rPr lang="it-IT" i="1" dirty="0" smtClean="0"/>
              <a:t>campo</a:t>
            </a:r>
            <a:r>
              <a:rPr lang="it-IT" dirty="0" smtClean="0"/>
              <a:t> è facoltativo. Se non viene specificato, la funzione </a:t>
            </a:r>
            <a:r>
              <a:rPr lang="it-IT" dirty="0" err="1" smtClean="0"/>
              <a:t>DB.CONTA.VALORI</a:t>
            </a:r>
            <a:r>
              <a:rPr lang="it-IT" dirty="0" smtClean="0"/>
              <a:t> conterà tutti i record del database che soddisfano i criteri specificati.</a:t>
            </a:r>
          </a:p>
          <a:p>
            <a:pPr algn="just"/>
            <a:endParaRPr lang="it-IT" sz="1200" dirty="0" smtClean="0"/>
          </a:p>
          <a:p>
            <a:pPr algn="just"/>
            <a:r>
              <a:rPr lang="it-IT" b="1" dirty="0" err="1" smtClean="0"/>
              <a:t>DB.MAX</a:t>
            </a:r>
            <a:r>
              <a:rPr lang="it-IT" dirty="0" smtClean="0"/>
              <a:t>(</a:t>
            </a:r>
            <a:r>
              <a:rPr lang="it-IT" b="1" dirty="0" smtClean="0"/>
              <a:t>database</a:t>
            </a:r>
            <a:r>
              <a:rPr lang="it-IT" dirty="0" smtClean="0"/>
              <a:t>;</a:t>
            </a:r>
            <a:r>
              <a:rPr lang="it-IT" b="1" dirty="0" smtClean="0"/>
              <a:t>campo</a:t>
            </a:r>
            <a:r>
              <a:rPr lang="it-IT" dirty="0" smtClean="0"/>
              <a:t>;</a:t>
            </a:r>
            <a:r>
              <a:rPr lang="it-IT" b="1" dirty="0" smtClean="0"/>
              <a:t>criteri</a:t>
            </a:r>
            <a:r>
              <a:rPr lang="it-IT" dirty="0" smtClean="0"/>
              <a:t>)</a:t>
            </a:r>
          </a:p>
          <a:p>
            <a:pPr algn="just"/>
            <a:endParaRPr lang="it-IT" sz="1200" dirty="0" smtClean="0"/>
          </a:p>
          <a:p>
            <a:pPr algn="just"/>
            <a:r>
              <a:rPr lang="it-IT" b="1" dirty="0" err="1" smtClean="0"/>
              <a:t>DB.MIN</a:t>
            </a:r>
            <a:r>
              <a:rPr lang="it-IT" dirty="0" smtClean="0"/>
              <a:t>(</a:t>
            </a:r>
            <a:r>
              <a:rPr lang="it-IT" b="1" dirty="0" smtClean="0"/>
              <a:t>database</a:t>
            </a:r>
            <a:r>
              <a:rPr lang="it-IT" dirty="0" smtClean="0"/>
              <a:t>;</a:t>
            </a:r>
            <a:r>
              <a:rPr lang="it-IT" b="1" dirty="0" smtClean="0"/>
              <a:t>campo</a:t>
            </a:r>
            <a:r>
              <a:rPr lang="it-IT" dirty="0" smtClean="0"/>
              <a:t>;</a:t>
            </a:r>
            <a:r>
              <a:rPr lang="it-IT" b="1" dirty="0" smtClean="0"/>
              <a:t>criteri</a:t>
            </a:r>
            <a:r>
              <a:rPr lang="it-IT" dirty="0" smtClean="0"/>
              <a:t>)</a:t>
            </a:r>
          </a:p>
          <a:p>
            <a:pPr algn="just"/>
            <a:endParaRPr lang="it-IT" sz="1200" dirty="0" smtClean="0"/>
          </a:p>
          <a:p>
            <a:pPr algn="just"/>
            <a:r>
              <a:rPr lang="it-IT" b="1" dirty="0" err="1" smtClean="0"/>
              <a:t>DB.PRODOTTO</a:t>
            </a:r>
            <a:r>
              <a:rPr lang="it-IT" dirty="0" smtClean="0"/>
              <a:t>(</a:t>
            </a:r>
            <a:r>
              <a:rPr lang="it-IT" b="1" dirty="0" smtClean="0"/>
              <a:t>database</a:t>
            </a:r>
            <a:r>
              <a:rPr lang="it-IT" dirty="0" smtClean="0"/>
              <a:t>;</a:t>
            </a:r>
            <a:r>
              <a:rPr lang="it-IT" b="1" dirty="0" smtClean="0"/>
              <a:t>campo</a:t>
            </a:r>
            <a:r>
              <a:rPr lang="it-IT" dirty="0" smtClean="0"/>
              <a:t>;</a:t>
            </a:r>
            <a:r>
              <a:rPr lang="it-IT" b="1" dirty="0" smtClean="0"/>
              <a:t>criteri</a:t>
            </a:r>
            <a:r>
              <a:rPr lang="it-IT" dirty="0" smtClean="0"/>
              <a:t>)</a:t>
            </a:r>
            <a:endParaRPr lang="it-IT" sz="1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87325" y="152400"/>
            <a:ext cx="8774113" cy="369332"/>
          </a:xfrm>
          <a:prstGeom prst="rect">
            <a:avLst/>
          </a:prstGeom>
          <a:noFill/>
          <a:ln w="9525">
            <a:noFill/>
            <a:miter lim="800000"/>
            <a:headEnd/>
            <a:tailEnd/>
          </a:ln>
          <a:effectLst/>
        </p:spPr>
        <p:txBody>
          <a:bodyPr>
            <a:spAutoFit/>
          </a:bodyPr>
          <a:lstStyle/>
          <a:p>
            <a:pPr marL="185738" indent="-185738" algn="l">
              <a:spcBef>
                <a:spcPct val="50000"/>
              </a:spcBef>
            </a:pPr>
            <a:r>
              <a:rPr lang="it-IT" b="1" u="sng" dirty="0" smtClean="0"/>
              <a:t>Esempi</a:t>
            </a:r>
            <a:r>
              <a:rPr lang="it-IT" b="1" dirty="0" smtClean="0"/>
              <a:t>:</a:t>
            </a:r>
            <a:endParaRPr lang="it-IT" sz="1800" dirty="0"/>
          </a:p>
        </p:txBody>
      </p:sp>
      <p:pic>
        <p:nvPicPr>
          <p:cNvPr id="60419" name="Picture 3"/>
          <p:cNvPicPr>
            <a:picLocks noChangeAspect="1" noChangeArrowheads="1"/>
          </p:cNvPicPr>
          <p:nvPr/>
        </p:nvPicPr>
        <p:blipFill>
          <a:blip r:embed="rId2" cstate="print"/>
          <a:srcRect t="18428" r="32634" b="10000"/>
          <a:stretch>
            <a:fillRect/>
          </a:stretch>
        </p:blipFill>
        <p:spPr bwMode="auto">
          <a:xfrm>
            <a:off x="248356" y="620889"/>
            <a:ext cx="5703781" cy="3787422"/>
          </a:xfrm>
          <a:prstGeom prst="rect">
            <a:avLst/>
          </a:prstGeom>
          <a:noFill/>
          <a:ln w="9525">
            <a:noFill/>
            <a:miter lim="800000"/>
            <a:headEnd/>
            <a:tailEnd/>
          </a:ln>
        </p:spPr>
      </p:pic>
      <p:grpSp>
        <p:nvGrpSpPr>
          <p:cNvPr id="3" name="Gruppo 21"/>
          <p:cNvGrpSpPr/>
          <p:nvPr/>
        </p:nvGrpSpPr>
        <p:grpSpPr>
          <a:xfrm>
            <a:off x="1298223" y="4651023"/>
            <a:ext cx="6603999" cy="1975554"/>
            <a:chOff x="1298223" y="4651023"/>
            <a:chExt cx="6603999" cy="1975554"/>
          </a:xfrm>
        </p:grpSpPr>
        <p:pic>
          <p:nvPicPr>
            <p:cNvPr id="60423" name="Picture 7"/>
            <p:cNvPicPr>
              <a:picLocks noChangeAspect="1" noChangeArrowheads="1"/>
            </p:cNvPicPr>
            <p:nvPr/>
          </p:nvPicPr>
          <p:blipFill>
            <a:blip r:embed="rId3" cstate="print"/>
            <a:srcRect l="15185" t="15531" r="63745" b="81440"/>
            <a:stretch>
              <a:fillRect/>
            </a:stretch>
          </p:blipFill>
          <p:spPr bwMode="auto">
            <a:xfrm>
              <a:off x="3646311" y="6366932"/>
              <a:ext cx="2889956" cy="259645"/>
            </a:xfrm>
            <a:prstGeom prst="rect">
              <a:avLst/>
            </a:prstGeom>
            <a:noFill/>
            <a:ln w="9525">
              <a:noFill/>
              <a:miter lim="800000"/>
              <a:headEnd/>
              <a:tailEnd/>
            </a:ln>
          </p:spPr>
        </p:pic>
        <p:pic>
          <p:nvPicPr>
            <p:cNvPr id="60424" name="Picture 8"/>
            <p:cNvPicPr>
              <a:picLocks noChangeAspect="1" noChangeArrowheads="1"/>
            </p:cNvPicPr>
            <p:nvPr/>
          </p:nvPicPr>
          <p:blipFill>
            <a:blip r:embed="rId4" cstate="print"/>
            <a:srcRect l="15103" t="15531" r="63004" b="81440"/>
            <a:stretch>
              <a:fillRect/>
            </a:stretch>
          </p:blipFill>
          <p:spPr bwMode="auto">
            <a:xfrm>
              <a:off x="4244622" y="5881512"/>
              <a:ext cx="3002845" cy="259645"/>
            </a:xfrm>
            <a:prstGeom prst="rect">
              <a:avLst/>
            </a:prstGeom>
            <a:noFill/>
            <a:ln w="9525">
              <a:noFill/>
              <a:miter lim="800000"/>
              <a:headEnd/>
              <a:tailEnd/>
            </a:ln>
          </p:spPr>
        </p:pic>
        <p:pic>
          <p:nvPicPr>
            <p:cNvPr id="60425" name="Picture 9"/>
            <p:cNvPicPr>
              <a:picLocks noChangeAspect="1" noChangeArrowheads="1"/>
            </p:cNvPicPr>
            <p:nvPr/>
          </p:nvPicPr>
          <p:blipFill>
            <a:blip r:embed="rId5" cstate="print"/>
            <a:srcRect l="61193" t="20798" r="10412" b="71169"/>
            <a:stretch>
              <a:fillRect/>
            </a:stretch>
          </p:blipFill>
          <p:spPr bwMode="auto">
            <a:xfrm>
              <a:off x="1298223" y="4651023"/>
              <a:ext cx="3894667" cy="688622"/>
            </a:xfrm>
            <a:prstGeom prst="rect">
              <a:avLst/>
            </a:prstGeom>
            <a:noFill/>
            <a:ln w="9525">
              <a:noFill/>
              <a:miter lim="800000"/>
              <a:headEnd/>
              <a:tailEnd/>
            </a:ln>
          </p:spPr>
        </p:pic>
        <p:pic>
          <p:nvPicPr>
            <p:cNvPr id="60421" name="Picture 5"/>
            <p:cNvPicPr>
              <a:picLocks noChangeAspect="1" noChangeArrowheads="1"/>
            </p:cNvPicPr>
            <p:nvPr/>
          </p:nvPicPr>
          <p:blipFill>
            <a:blip r:embed="rId6" cstate="print"/>
            <a:srcRect l="71111" t="23440" r="22469" b="67210"/>
            <a:stretch>
              <a:fillRect/>
            </a:stretch>
          </p:blipFill>
          <p:spPr bwMode="auto">
            <a:xfrm>
              <a:off x="1320799" y="4865510"/>
              <a:ext cx="880534" cy="801511"/>
            </a:xfrm>
            <a:prstGeom prst="rect">
              <a:avLst/>
            </a:prstGeom>
            <a:noFill/>
            <a:ln w="9525">
              <a:noFill/>
              <a:miter lim="800000"/>
              <a:headEnd/>
              <a:tailEnd/>
            </a:ln>
          </p:spPr>
        </p:pic>
        <p:pic>
          <p:nvPicPr>
            <p:cNvPr id="60422" name="Picture 6"/>
            <p:cNvPicPr>
              <a:picLocks noChangeAspect="1" noChangeArrowheads="1"/>
            </p:cNvPicPr>
            <p:nvPr/>
          </p:nvPicPr>
          <p:blipFill>
            <a:blip r:embed="rId7" cstate="print"/>
            <a:srcRect l="75720" t="23440" r="13992" b="60231"/>
            <a:stretch>
              <a:fillRect/>
            </a:stretch>
          </p:blipFill>
          <p:spPr bwMode="auto">
            <a:xfrm>
              <a:off x="1952977" y="4865511"/>
              <a:ext cx="1411111" cy="1399822"/>
            </a:xfrm>
            <a:prstGeom prst="rect">
              <a:avLst/>
            </a:prstGeom>
            <a:noFill/>
            <a:ln w="9525">
              <a:noFill/>
              <a:miter lim="800000"/>
              <a:headEnd/>
              <a:tailEnd/>
            </a:ln>
          </p:spPr>
        </p:pic>
        <p:pic>
          <p:nvPicPr>
            <p:cNvPr id="60426" name="Picture 10"/>
            <p:cNvPicPr>
              <a:picLocks noChangeAspect="1" noChangeArrowheads="1"/>
            </p:cNvPicPr>
            <p:nvPr/>
          </p:nvPicPr>
          <p:blipFill>
            <a:blip r:embed="rId8" cstate="print"/>
            <a:srcRect l="14691" t="15267" r="63416" b="81177"/>
            <a:stretch>
              <a:fillRect/>
            </a:stretch>
          </p:blipFill>
          <p:spPr bwMode="auto">
            <a:xfrm>
              <a:off x="4899378" y="5396089"/>
              <a:ext cx="3002844" cy="304800"/>
            </a:xfrm>
            <a:prstGeom prst="rect">
              <a:avLst/>
            </a:prstGeom>
            <a:noFill/>
            <a:ln w="9525">
              <a:noFill/>
              <a:miter lim="800000"/>
              <a:headEnd/>
              <a:tailEnd/>
            </a:ln>
          </p:spPr>
        </p:pic>
        <p:cxnSp>
          <p:nvCxnSpPr>
            <p:cNvPr id="13" name="Connettore 2 12"/>
            <p:cNvCxnSpPr/>
            <p:nvPr/>
          </p:nvCxnSpPr>
          <p:spPr>
            <a:xfrm flipV="1">
              <a:off x="3826933" y="5283200"/>
              <a:ext cx="0" cy="10837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flipV="1">
              <a:off x="4346224" y="5260623"/>
              <a:ext cx="11287" cy="6321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flipV="1">
              <a:off x="5068711" y="5238044"/>
              <a:ext cx="0" cy="15804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 name="CasellaDiTesto 13"/>
          <p:cNvSpPr txBox="1"/>
          <p:nvPr/>
        </p:nvSpPr>
        <p:spPr>
          <a:xfrm>
            <a:off x="6044400" y="33051"/>
            <a:ext cx="3047309" cy="338554"/>
          </a:xfrm>
          <a:prstGeom prst="rect">
            <a:avLst/>
          </a:prstGeom>
          <a:solidFill>
            <a:srgbClr val="FF0000"/>
          </a:solidFill>
        </p:spPr>
        <p:txBody>
          <a:bodyPr wrap="none" rtlCol="0">
            <a:spAutoFit/>
          </a:bodyPr>
          <a:lstStyle/>
          <a:p>
            <a:r>
              <a:rPr lang="it-IT" sz="1600" dirty="0" smtClean="0">
                <a:solidFill>
                  <a:schemeClr val="bg1"/>
                </a:solidFill>
              </a:rPr>
              <a:t>Esempio – Dati per esempi_REV01</a:t>
            </a:r>
            <a:endParaRPr lang="it-IT" sz="160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0"/>
            <a:ext cx="9144000" cy="430887"/>
          </a:xfrm>
          <a:prstGeom prst="rect">
            <a:avLst/>
          </a:prstGeom>
          <a:noFill/>
          <a:ln w="9525">
            <a:noFill/>
            <a:miter lim="800000"/>
            <a:headEnd/>
            <a:tailEnd/>
          </a:ln>
          <a:effectLst/>
        </p:spPr>
        <p:txBody>
          <a:bodyPr wrap="square">
            <a:spAutoFit/>
          </a:bodyPr>
          <a:lstStyle/>
          <a:p>
            <a:pPr>
              <a:spcBef>
                <a:spcPct val="50000"/>
              </a:spcBef>
            </a:pPr>
            <a:r>
              <a:rPr lang="it-IT" sz="2200" dirty="0" smtClean="0">
                <a:solidFill>
                  <a:srgbClr val="FF0000"/>
                </a:solidFill>
              </a:rPr>
              <a:t>Convalida dei dati</a:t>
            </a:r>
          </a:p>
        </p:txBody>
      </p:sp>
      <p:sp>
        <p:nvSpPr>
          <p:cNvPr id="4" name="CasellaDiTesto 3"/>
          <p:cNvSpPr txBox="1"/>
          <p:nvPr/>
        </p:nvSpPr>
        <p:spPr>
          <a:xfrm>
            <a:off x="0" y="428978"/>
            <a:ext cx="7337778" cy="1754326"/>
          </a:xfrm>
          <a:prstGeom prst="rect">
            <a:avLst/>
          </a:prstGeom>
          <a:noFill/>
        </p:spPr>
        <p:txBody>
          <a:bodyPr wrap="square" rtlCol="0">
            <a:spAutoFit/>
          </a:bodyPr>
          <a:lstStyle/>
          <a:p>
            <a:pPr algn="just"/>
            <a:r>
              <a:rPr lang="it-IT" dirty="0" smtClean="0"/>
              <a:t>Excel consente di controllare il tipo di dati o i valori immessi in una cella, limitandone l’immissione ad un </a:t>
            </a:r>
            <a:r>
              <a:rPr lang="it-IT" dirty="0" err="1" smtClean="0"/>
              <a:t>range</a:t>
            </a:r>
            <a:r>
              <a:rPr lang="it-IT" dirty="0" smtClean="0"/>
              <a:t> specifico. </a:t>
            </a:r>
          </a:p>
          <a:p>
            <a:pPr algn="just"/>
            <a:endParaRPr lang="it-IT" dirty="0" smtClean="0"/>
          </a:p>
          <a:p>
            <a:pPr algn="just"/>
            <a:r>
              <a:rPr lang="it-IT" dirty="0" smtClean="0"/>
              <a:t>Selezionare una o più celle a cui applicare la convalida, quindi:</a:t>
            </a:r>
          </a:p>
          <a:p>
            <a:pPr algn="just"/>
            <a:r>
              <a:rPr lang="it-IT" i="1" dirty="0" smtClean="0"/>
              <a:t>scheda</a:t>
            </a:r>
            <a:r>
              <a:rPr lang="it-IT" dirty="0" smtClean="0"/>
              <a:t> </a:t>
            </a:r>
            <a:r>
              <a:rPr lang="it-IT" b="1" dirty="0" smtClean="0"/>
              <a:t>Dati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Strumenti dati</a:t>
            </a:r>
            <a:r>
              <a:rPr lang="it-IT" dirty="0" smtClean="0">
                <a:sym typeface="Symbol"/>
              </a:rPr>
              <a:t>  </a:t>
            </a:r>
            <a:r>
              <a:rPr lang="it-IT" b="1" dirty="0" smtClean="0">
                <a:sym typeface="Symbol"/>
              </a:rPr>
              <a:t>Convalida dati</a:t>
            </a:r>
            <a:r>
              <a:rPr lang="it-IT" dirty="0" smtClean="0">
                <a:sym typeface="Symbol"/>
              </a:rPr>
              <a:t>  </a:t>
            </a:r>
            <a:r>
              <a:rPr lang="it-IT" b="1" dirty="0" smtClean="0">
                <a:sym typeface="Symbol"/>
              </a:rPr>
              <a:t>Convalida </a:t>
            </a:r>
            <a:r>
              <a:rPr lang="it-IT" b="1" dirty="0" err="1" smtClean="0">
                <a:sym typeface="Symbol"/>
              </a:rPr>
              <a:t>dati…</a:t>
            </a:r>
            <a:endParaRPr lang="it-IT" dirty="0" smtClean="0">
              <a:sym typeface="Symbol"/>
            </a:endParaRPr>
          </a:p>
          <a:p>
            <a:pPr algn="just"/>
            <a:r>
              <a:rPr lang="it-IT" dirty="0" smtClean="0">
                <a:sym typeface="Symbol"/>
              </a:rPr>
              <a:t>apre la finestra di dialogo </a:t>
            </a:r>
            <a:r>
              <a:rPr lang="it-IT" b="1" dirty="0" smtClean="0">
                <a:sym typeface="Symbol"/>
              </a:rPr>
              <a:t>Convalida dati</a:t>
            </a:r>
            <a:r>
              <a:rPr lang="it-IT" dirty="0" smtClean="0">
                <a:sym typeface="Symbol"/>
              </a:rPr>
              <a:t> </a:t>
            </a:r>
          </a:p>
        </p:txBody>
      </p:sp>
      <p:pic>
        <p:nvPicPr>
          <p:cNvPr id="4098" name="Picture 2"/>
          <p:cNvPicPr>
            <a:picLocks noChangeAspect="1" noChangeArrowheads="1"/>
          </p:cNvPicPr>
          <p:nvPr/>
        </p:nvPicPr>
        <p:blipFill>
          <a:blip r:embed="rId2" cstate="print"/>
          <a:srcRect l="52922" t="4996" r="34430" b="78531"/>
          <a:stretch>
            <a:fillRect/>
          </a:stretch>
        </p:blipFill>
        <p:spPr bwMode="auto">
          <a:xfrm>
            <a:off x="7409227" y="1"/>
            <a:ext cx="1692000" cy="1377295"/>
          </a:xfrm>
          <a:prstGeom prst="rect">
            <a:avLst/>
          </a:prstGeom>
          <a:noFill/>
          <a:ln w="9525">
            <a:noFill/>
            <a:miter lim="800000"/>
            <a:headEnd/>
            <a:tailEnd/>
          </a:ln>
        </p:spPr>
      </p:pic>
      <p:sp>
        <p:nvSpPr>
          <p:cNvPr id="14" name="CasellaDiTesto 13"/>
          <p:cNvSpPr txBox="1"/>
          <p:nvPr/>
        </p:nvSpPr>
        <p:spPr>
          <a:xfrm>
            <a:off x="0" y="2418601"/>
            <a:ext cx="8963378" cy="2031325"/>
          </a:xfrm>
          <a:prstGeom prst="rect">
            <a:avLst/>
          </a:prstGeom>
          <a:noFill/>
        </p:spPr>
        <p:txBody>
          <a:bodyPr wrap="square" rtlCol="0">
            <a:spAutoFit/>
          </a:bodyPr>
          <a:lstStyle/>
          <a:p>
            <a:pPr algn="just"/>
            <a:r>
              <a:rPr lang="it-IT" dirty="0" smtClean="0"/>
              <a:t>IMPORTANTE</a:t>
            </a:r>
          </a:p>
          <a:p>
            <a:pPr algn="just"/>
            <a:r>
              <a:rPr lang="it-IT" dirty="0" smtClean="0"/>
              <a:t>La convalida dei dati (e i messaggi di input/errore) funziona solo se i dati vengono immessi </a:t>
            </a:r>
            <a:r>
              <a:rPr lang="it-IT" u="sng" dirty="0" smtClean="0"/>
              <a:t>direttamente</a:t>
            </a:r>
            <a:r>
              <a:rPr lang="it-IT" dirty="0" smtClean="0"/>
              <a:t>. Per impedire che i dati vengano immessi tramite copia/riempimento con trascinamento celle: </a:t>
            </a:r>
          </a:p>
          <a:p>
            <a:pPr algn="just"/>
            <a:r>
              <a:rPr lang="it-IT" b="1" dirty="0" smtClean="0"/>
              <a:t>Pulsante Office</a:t>
            </a:r>
            <a:r>
              <a:rPr lang="it-IT" dirty="0" smtClean="0"/>
              <a:t> </a:t>
            </a:r>
            <a:r>
              <a:rPr lang="it-IT" dirty="0" smtClean="0">
                <a:sym typeface="Symbol"/>
              </a:rPr>
              <a:t> </a:t>
            </a:r>
            <a:r>
              <a:rPr lang="it-IT" i="1" dirty="0" smtClean="0">
                <a:sym typeface="Symbol"/>
              </a:rPr>
              <a:t>pulsante</a:t>
            </a:r>
            <a:r>
              <a:rPr lang="it-IT" dirty="0" smtClean="0">
                <a:sym typeface="Symbol"/>
              </a:rPr>
              <a:t> </a:t>
            </a:r>
            <a:r>
              <a:rPr lang="it-IT" b="1" dirty="0" smtClean="0">
                <a:sym typeface="Symbol"/>
              </a:rPr>
              <a:t>Opzioni di Excel</a:t>
            </a:r>
            <a:r>
              <a:rPr lang="it-IT" dirty="0" smtClean="0">
                <a:sym typeface="Symbol"/>
              </a:rPr>
              <a:t>  si apre la </a:t>
            </a:r>
            <a:r>
              <a:rPr lang="it-IT" i="1" dirty="0" smtClean="0">
                <a:sym typeface="Symbol"/>
              </a:rPr>
              <a:t>finestra di dialogo</a:t>
            </a:r>
            <a:r>
              <a:rPr lang="it-IT" dirty="0" smtClean="0">
                <a:sym typeface="Symbol"/>
              </a:rPr>
              <a:t> </a:t>
            </a:r>
            <a:r>
              <a:rPr lang="it-IT" b="1" dirty="0" smtClean="0">
                <a:sym typeface="Symbol"/>
              </a:rPr>
              <a:t>Opzioni di Excel</a:t>
            </a:r>
            <a:r>
              <a:rPr lang="it-IT" dirty="0" smtClean="0">
                <a:sym typeface="Symbol"/>
              </a:rPr>
              <a:t>, p</a:t>
            </a:r>
            <a:r>
              <a:rPr lang="it-IT" dirty="0" smtClean="0"/>
              <a:t>remere su </a:t>
            </a:r>
            <a:r>
              <a:rPr lang="it-IT" b="1" dirty="0" smtClean="0"/>
              <a:t>Impostazioni avanzate</a:t>
            </a:r>
            <a:r>
              <a:rPr lang="it-IT" dirty="0" smtClean="0"/>
              <a:t> </a:t>
            </a:r>
            <a:r>
              <a:rPr lang="it-IT" dirty="0" smtClean="0">
                <a:sym typeface="Symbol"/>
              </a:rPr>
              <a:t> </a:t>
            </a:r>
            <a:r>
              <a:rPr lang="it-IT" dirty="0" smtClean="0"/>
              <a:t>deselezionare la casella di controllo </a:t>
            </a:r>
            <a:r>
              <a:rPr lang="it-IT" b="1" dirty="0" smtClean="0"/>
              <a:t>Attiva quadratino di riempimento e trascinamento celle</a:t>
            </a:r>
            <a:r>
              <a:rPr lang="it-IT" dirty="0" smtClean="0"/>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t="18479" r="43374" b="58273"/>
          <a:stretch>
            <a:fillRect/>
          </a:stretch>
        </p:blipFill>
        <p:spPr bwMode="auto">
          <a:xfrm>
            <a:off x="169334" y="1845742"/>
            <a:ext cx="7766755" cy="199292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14701" t="16017" r="75983" b="81441"/>
          <a:stretch>
            <a:fillRect/>
          </a:stretch>
        </p:blipFill>
        <p:spPr bwMode="auto">
          <a:xfrm>
            <a:off x="2631615" y="4015381"/>
            <a:ext cx="1277816" cy="217962"/>
          </a:xfrm>
          <a:prstGeom prst="rect">
            <a:avLst/>
          </a:prstGeom>
          <a:noFill/>
          <a:ln w="19050">
            <a:solidFill>
              <a:srgbClr val="92D050"/>
            </a:solidFill>
            <a:miter lim="800000"/>
            <a:headEnd/>
            <a:tailEnd/>
          </a:ln>
        </p:spPr>
      </p:pic>
      <p:pic>
        <p:nvPicPr>
          <p:cNvPr id="2053" name="Picture 5"/>
          <p:cNvPicPr>
            <a:picLocks noChangeAspect="1" noChangeArrowheads="1"/>
          </p:cNvPicPr>
          <p:nvPr/>
        </p:nvPicPr>
        <p:blipFill>
          <a:blip r:embed="rId5" cstate="print"/>
          <a:srcRect l="16667" t="16018" r="46838" b="81384"/>
          <a:stretch>
            <a:fillRect/>
          </a:stretch>
        </p:blipFill>
        <p:spPr bwMode="auto">
          <a:xfrm>
            <a:off x="3917245" y="4986229"/>
            <a:ext cx="5005754" cy="222739"/>
          </a:xfrm>
          <a:prstGeom prst="rect">
            <a:avLst/>
          </a:prstGeom>
          <a:noFill/>
          <a:ln w="19050">
            <a:solidFill>
              <a:schemeClr val="accent6">
                <a:lumMod val="75000"/>
              </a:schemeClr>
            </a:solidFill>
            <a:miter lim="800000"/>
            <a:headEnd/>
            <a:tailEnd/>
          </a:ln>
        </p:spPr>
      </p:pic>
      <p:pic>
        <p:nvPicPr>
          <p:cNvPr id="2054" name="Picture 6"/>
          <p:cNvPicPr>
            <a:picLocks noChangeAspect="1" noChangeArrowheads="1"/>
          </p:cNvPicPr>
          <p:nvPr/>
        </p:nvPicPr>
        <p:blipFill>
          <a:blip r:embed="rId6" cstate="print"/>
          <a:srcRect l="14786" t="16017" r="76581" b="81248"/>
          <a:stretch>
            <a:fillRect/>
          </a:stretch>
        </p:blipFill>
        <p:spPr bwMode="auto">
          <a:xfrm>
            <a:off x="3162627" y="4492555"/>
            <a:ext cx="1184031" cy="234462"/>
          </a:xfrm>
          <a:prstGeom prst="rect">
            <a:avLst/>
          </a:prstGeom>
          <a:noFill/>
          <a:ln w="19050">
            <a:solidFill>
              <a:srgbClr val="FFFF00"/>
            </a:solidFill>
            <a:miter lim="800000"/>
            <a:headEnd/>
            <a:tailEnd/>
          </a:ln>
        </p:spPr>
      </p:pic>
      <p:sp>
        <p:nvSpPr>
          <p:cNvPr id="7" name="Rettangolo 6"/>
          <p:cNvSpPr/>
          <p:nvPr/>
        </p:nvSpPr>
        <p:spPr>
          <a:xfrm>
            <a:off x="5497690" y="2280364"/>
            <a:ext cx="1286934" cy="1354667"/>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Picture 4"/>
          <p:cNvPicPr>
            <a:picLocks noChangeAspect="1" noChangeArrowheads="1"/>
          </p:cNvPicPr>
          <p:nvPr/>
        </p:nvPicPr>
        <p:blipFill>
          <a:blip r:embed="rId7" cstate="print"/>
          <a:srcRect l="6173" t="38701" r="85897" b="43769"/>
          <a:stretch>
            <a:fillRect/>
          </a:stretch>
        </p:blipFill>
        <p:spPr bwMode="auto">
          <a:xfrm>
            <a:off x="1027288" y="3594216"/>
            <a:ext cx="1087641" cy="1502725"/>
          </a:xfrm>
          <a:prstGeom prst="rect">
            <a:avLst/>
          </a:prstGeom>
          <a:noFill/>
          <a:ln w="9525">
            <a:noFill/>
            <a:miter lim="800000"/>
            <a:headEnd/>
            <a:tailEnd/>
          </a:ln>
        </p:spPr>
      </p:pic>
      <p:sp>
        <p:nvSpPr>
          <p:cNvPr id="14" name="CasellaDiTesto 13"/>
          <p:cNvSpPr txBox="1"/>
          <p:nvPr/>
        </p:nvSpPr>
        <p:spPr>
          <a:xfrm>
            <a:off x="3899944" y="733786"/>
            <a:ext cx="1800944" cy="1169551"/>
          </a:xfrm>
          <a:prstGeom prst="rect">
            <a:avLst/>
          </a:prstGeom>
          <a:noFill/>
        </p:spPr>
        <p:txBody>
          <a:bodyPr wrap="square" rtlCol="0">
            <a:spAutoFit/>
          </a:bodyPr>
          <a:lstStyle/>
          <a:p>
            <a:pPr algn="ctr"/>
            <a:r>
              <a:rPr lang="it-IT" sz="1400" b="1" dirty="0" smtClean="0"/>
              <a:t>F</a:t>
            </a:r>
          </a:p>
          <a:p>
            <a:pPr algn="ctr"/>
            <a:r>
              <a:rPr lang="it-IT" sz="1400" i="1" dirty="0" smtClean="0"/>
              <a:t>colonna calcolata</a:t>
            </a:r>
          </a:p>
          <a:p>
            <a:pPr algn="ctr"/>
            <a:r>
              <a:rPr lang="it-IT" sz="1400" dirty="0" smtClean="0"/>
              <a:t>Inserita </a:t>
            </a:r>
            <a:r>
              <a:rPr lang="it-IT" sz="1400" u="sng" dirty="0" smtClean="0"/>
              <a:t>PRIMA</a:t>
            </a:r>
            <a:r>
              <a:rPr lang="it-IT" sz="1400" dirty="0" smtClean="0"/>
              <a:t> della creazione della tabella</a:t>
            </a:r>
            <a:endParaRPr lang="it-IT" sz="1400" dirty="0"/>
          </a:p>
        </p:txBody>
      </p:sp>
      <p:sp>
        <p:nvSpPr>
          <p:cNvPr id="15" name="CasellaDiTesto 14"/>
          <p:cNvSpPr txBox="1"/>
          <p:nvPr/>
        </p:nvSpPr>
        <p:spPr>
          <a:xfrm>
            <a:off x="5344922" y="733786"/>
            <a:ext cx="1721922" cy="1169551"/>
          </a:xfrm>
          <a:prstGeom prst="rect">
            <a:avLst/>
          </a:prstGeom>
          <a:noFill/>
        </p:spPr>
        <p:txBody>
          <a:bodyPr wrap="square" rtlCol="0">
            <a:spAutoFit/>
          </a:bodyPr>
          <a:lstStyle/>
          <a:p>
            <a:pPr algn="ctr"/>
            <a:r>
              <a:rPr lang="it-IT" sz="1400" b="1" dirty="0" smtClean="0"/>
              <a:t>G</a:t>
            </a:r>
          </a:p>
          <a:p>
            <a:pPr algn="ctr"/>
            <a:r>
              <a:rPr lang="it-IT" sz="1400" i="1" dirty="0" smtClean="0"/>
              <a:t>colonna calcolata</a:t>
            </a:r>
          </a:p>
          <a:p>
            <a:pPr algn="ctr"/>
            <a:r>
              <a:rPr lang="it-IT" sz="1400" dirty="0" smtClean="0"/>
              <a:t>Inserita </a:t>
            </a:r>
            <a:r>
              <a:rPr lang="it-IT" sz="1400" u="sng" dirty="0" smtClean="0"/>
              <a:t>DOPO</a:t>
            </a:r>
            <a:r>
              <a:rPr lang="it-IT" sz="1400" dirty="0" smtClean="0"/>
              <a:t> la creazione della tabella</a:t>
            </a:r>
            <a:endParaRPr lang="it-IT" sz="1400" dirty="0"/>
          </a:p>
        </p:txBody>
      </p:sp>
      <p:sp>
        <p:nvSpPr>
          <p:cNvPr id="18" name="Rettangolo 17"/>
          <p:cNvSpPr/>
          <p:nvPr/>
        </p:nvSpPr>
        <p:spPr>
          <a:xfrm>
            <a:off x="4148667" y="2286008"/>
            <a:ext cx="1371599" cy="17497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4137378" y="2500496"/>
            <a:ext cx="1371599" cy="174978"/>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2 21"/>
          <p:cNvCxnSpPr/>
          <p:nvPr/>
        </p:nvCxnSpPr>
        <p:spPr>
          <a:xfrm flipV="1">
            <a:off x="3984978" y="2731925"/>
            <a:ext cx="756358" cy="17158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3917244" y="5181614"/>
            <a:ext cx="5068712" cy="830997"/>
          </a:xfrm>
          <a:prstGeom prst="rect">
            <a:avLst/>
          </a:prstGeom>
          <a:noFill/>
        </p:spPr>
        <p:txBody>
          <a:bodyPr wrap="square" rtlCol="0">
            <a:spAutoFit/>
          </a:bodyPr>
          <a:lstStyle/>
          <a:p>
            <a:pPr algn="ctr"/>
            <a:r>
              <a:rPr lang="it-IT" sz="1600" u="sng" dirty="0" smtClean="0"/>
              <a:t>formula uguale per tutte le righe</a:t>
            </a:r>
          </a:p>
          <a:p>
            <a:pPr algn="ctr"/>
            <a:r>
              <a:rPr lang="it-IT" sz="1600" dirty="0" smtClean="0"/>
              <a:t>viene applicata immediatamente a tutte le righe della colonna</a:t>
            </a:r>
            <a:endParaRPr lang="it-IT" sz="1600" dirty="0"/>
          </a:p>
        </p:txBody>
      </p:sp>
      <p:sp>
        <p:nvSpPr>
          <p:cNvPr id="27" name="CasellaDiTesto 26"/>
          <p:cNvSpPr txBox="1"/>
          <p:nvPr/>
        </p:nvSpPr>
        <p:spPr>
          <a:xfrm>
            <a:off x="0" y="5836363"/>
            <a:ext cx="3883378" cy="338554"/>
          </a:xfrm>
          <a:prstGeom prst="rect">
            <a:avLst/>
          </a:prstGeom>
          <a:noFill/>
        </p:spPr>
        <p:txBody>
          <a:bodyPr wrap="square" rtlCol="0">
            <a:spAutoFit/>
          </a:bodyPr>
          <a:lstStyle/>
          <a:p>
            <a:pPr algn="just"/>
            <a:r>
              <a:rPr lang="it-IT" sz="1600" dirty="0" smtClean="0"/>
              <a:t>consente l’accesso alle funzioni di riepilogo</a:t>
            </a:r>
            <a:endParaRPr lang="it-IT" sz="1600" dirty="0"/>
          </a:p>
        </p:txBody>
      </p:sp>
      <p:cxnSp>
        <p:nvCxnSpPr>
          <p:cNvPr id="17" name="Connettore 2 16"/>
          <p:cNvCxnSpPr>
            <a:stCxn id="27" idx="0"/>
            <a:endCxn id="13" idx="2"/>
          </p:cNvCxnSpPr>
          <p:nvPr/>
        </p:nvCxnSpPr>
        <p:spPr>
          <a:xfrm flipH="1" flipV="1">
            <a:off x="1571109" y="5096941"/>
            <a:ext cx="370580" cy="7394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0" y="666051"/>
            <a:ext cx="3251200" cy="584775"/>
          </a:xfrm>
          <a:prstGeom prst="rect">
            <a:avLst/>
          </a:prstGeom>
          <a:noFill/>
        </p:spPr>
        <p:txBody>
          <a:bodyPr wrap="square" rtlCol="0">
            <a:spAutoFit/>
          </a:bodyPr>
          <a:lstStyle/>
          <a:p>
            <a:pPr algn="ctr"/>
            <a:r>
              <a:rPr lang="it-IT" sz="1600" dirty="0" smtClean="0"/>
              <a:t>consentono l’accesso alle opzioni di filtraggio e di ordinamento</a:t>
            </a:r>
            <a:endParaRPr lang="it-IT" sz="1600" dirty="0"/>
          </a:p>
        </p:txBody>
      </p:sp>
      <p:sp>
        <p:nvSpPr>
          <p:cNvPr id="30" name="Text Box 2"/>
          <p:cNvSpPr txBox="1">
            <a:spLocks noChangeArrowheads="1"/>
          </p:cNvSpPr>
          <p:nvPr/>
        </p:nvSpPr>
        <p:spPr bwMode="auto">
          <a:xfrm>
            <a:off x="0" y="0"/>
            <a:ext cx="9144000" cy="400110"/>
          </a:xfrm>
          <a:prstGeom prst="rect">
            <a:avLst/>
          </a:prstGeom>
          <a:noFill/>
          <a:ln w="9525">
            <a:noFill/>
            <a:miter lim="800000"/>
            <a:headEnd/>
            <a:tailEnd/>
          </a:ln>
          <a:effectLst/>
        </p:spPr>
        <p:txBody>
          <a:bodyPr wrap="square">
            <a:spAutoFit/>
          </a:bodyPr>
          <a:lstStyle/>
          <a:p>
            <a:pPr algn="l">
              <a:spcBef>
                <a:spcPct val="50000"/>
              </a:spcBef>
            </a:pPr>
            <a:r>
              <a:rPr lang="it-IT" sz="2000" dirty="0" smtClean="0">
                <a:solidFill>
                  <a:srgbClr val="0000FF"/>
                </a:solidFill>
              </a:rPr>
              <a:t>Elementi di una tabella</a:t>
            </a:r>
            <a:endParaRPr lang="it-IT" sz="2000" dirty="0">
              <a:solidFill>
                <a:srgbClr val="0000FF"/>
              </a:solidFill>
            </a:endParaRPr>
          </a:p>
        </p:txBody>
      </p:sp>
      <p:sp>
        <p:nvSpPr>
          <p:cNvPr id="32" name="Rettangolo 31"/>
          <p:cNvSpPr/>
          <p:nvPr/>
        </p:nvSpPr>
        <p:spPr>
          <a:xfrm>
            <a:off x="395111" y="2065866"/>
            <a:ext cx="7529689" cy="2257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a:off x="395111" y="3612444"/>
            <a:ext cx="7540978" cy="2257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4" name="Connettore 2 33"/>
          <p:cNvCxnSpPr/>
          <p:nvPr/>
        </p:nvCxnSpPr>
        <p:spPr>
          <a:xfrm flipH="1">
            <a:off x="7789333" y="1207911"/>
            <a:ext cx="282223" cy="8353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7286612" y="666051"/>
            <a:ext cx="1857388" cy="584775"/>
          </a:xfrm>
          <a:prstGeom prst="rect">
            <a:avLst/>
          </a:prstGeom>
          <a:noFill/>
        </p:spPr>
        <p:txBody>
          <a:bodyPr wrap="square" rtlCol="0">
            <a:spAutoFit/>
          </a:bodyPr>
          <a:lstStyle/>
          <a:p>
            <a:pPr algn="ctr"/>
            <a:r>
              <a:rPr lang="it-IT" sz="1600" dirty="0" smtClean="0"/>
              <a:t>riga di intestazione con filtri attivi</a:t>
            </a:r>
            <a:endParaRPr lang="it-IT" sz="1600" dirty="0"/>
          </a:p>
        </p:txBody>
      </p:sp>
      <p:cxnSp>
        <p:nvCxnSpPr>
          <p:cNvPr id="37" name="Connettore 2 36"/>
          <p:cNvCxnSpPr>
            <a:stCxn id="29" idx="2"/>
          </p:cNvCxnSpPr>
          <p:nvPr/>
        </p:nvCxnSpPr>
        <p:spPr>
          <a:xfrm flipH="1">
            <a:off x="948267" y="1250826"/>
            <a:ext cx="677333" cy="9053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a:stCxn id="29" idx="2"/>
          </p:cNvCxnSpPr>
          <p:nvPr/>
        </p:nvCxnSpPr>
        <p:spPr>
          <a:xfrm>
            <a:off x="1625600" y="1250826"/>
            <a:ext cx="146756" cy="9279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V="1">
            <a:off x="5723467" y="3623733"/>
            <a:ext cx="11289" cy="12982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5886790" y="4566468"/>
            <a:ext cx="1857388" cy="338554"/>
          </a:xfrm>
          <a:prstGeom prst="rect">
            <a:avLst/>
          </a:prstGeom>
          <a:noFill/>
        </p:spPr>
        <p:txBody>
          <a:bodyPr wrap="square" rtlCol="0">
            <a:spAutoFit/>
          </a:bodyPr>
          <a:lstStyle/>
          <a:p>
            <a:pPr algn="ctr"/>
            <a:r>
              <a:rPr lang="it-IT" sz="1600" dirty="0" smtClean="0"/>
              <a:t>riga del totale</a:t>
            </a:r>
            <a:endParaRPr lang="it-IT" sz="1600" dirty="0"/>
          </a:p>
        </p:txBody>
      </p:sp>
      <p:cxnSp>
        <p:nvCxnSpPr>
          <p:cNvPr id="42" name="Connettore 2 41"/>
          <p:cNvCxnSpPr>
            <a:stCxn id="41" idx="0"/>
          </p:cNvCxnSpPr>
          <p:nvPr/>
        </p:nvCxnSpPr>
        <p:spPr>
          <a:xfrm flipV="1">
            <a:off x="6815484" y="3849511"/>
            <a:ext cx="3005" cy="7169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7354343" y="4320247"/>
            <a:ext cx="1857388" cy="584775"/>
          </a:xfrm>
          <a:prstGeom prst="rect">
            <a:avLst/>
          </a:prstGeom>
          <a:noFill/>
        </p:spPr>
        <p:txBody>
          <a:bodyPr wrap="square" rtlCol="0">
            <a:spAutoFit/>
          </a:bodyPr>
          <a:lstStyle/>
          <a:p>
            <a:pPr algn="ctr"/>
            <a:r>
              <a:rPr lang="it-IT" sz="1600" dirty="0" smtClean="0"/>
              <a:t>quadratino di ridimensionamento</a:t>
            </a:r>
            <a:endParaRPr lang="it-IT" sz="1600" dirty="0"/>
          </a:p>
        </p:txBody>
      </p:sp>
      <p:sp>
        <p:nvSpPr>
          <p:cNvPr id="52" name="Ovale 51"/>
          <p:cNvSpPr/>
          <p:nvPr/>
        </p:nvSpPr>
        <p:spPr>
          <a:xfrm>
            <a:off x="7710312" y="3601154"/>
            <a:ext cx="236032" cy="293512"/>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3" name="Connettore 2 52"/>
          <p:cNvCxnSpPr>
            <a:endCxn id="52" idx="5"/>
          </p:cNvCxnSpPr>
          <p:nvPr/>
        </p:nvCxnSpPr>
        <p:spPr>
          <a:xfrm flipH="1" flipV="1">
            <a:off x="7911778" y="3851682"/>
            <a:ext cx="574462" cy="48319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V="1">
            <a:off x="3397956" y="2438411"/>
            <a:ext cx="711202" cy="15239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91912" y="137389"/>
            <a:ext cx="2988000" cy="2394901"/>
          </a:xfrm>
          <a:prstGeom prst="rect">
            <a:avLst/>
          </a:prstGeom>
          <a:noFill/>
          <a:ln w="9525">
            <a:noFill/>
            <a:miter lim="800000"/>
            <a:headEnd/>
            <a:tailEnd/>
          </a:ln>
        </p:spPr>
      </p:pic>
      <p:sp>
        <p:nvSpPr>
          <p:cNvPr id="16" name="Rettangolo 15"/>
          <p:cNvSpPr/>
          <p:nvPr/>
        </p:nvSpPr>
        <p:spPr>
          <a:xfrm>
            <a:off x="3290711" y="114261"/>
            <a:ext cx="5695246" cy="646331"/>
          </a:xfrm>
          <a:prstGeom prst="rect">
            <a:avLst/>
          </a:prstGeom>
        </p:spPr>
        <p:txBody>
          <a:bodyPr wrap="square">
            <a:spAutoFit/>
          </a:bodyPr>
          <a:lstStyle/>
          <a:p>
            <a:pPr algn="just"/>
            <a:r>
              <a:rPr lang="it-IT" dirty="0" smtClean="0"/>
              <a:t>La scheda </a:t>
            </a:r>
            <a:r>
              <a:rPr lang="it-IT" b="1" dirty="0" smtClean="0"/>
              <a:t>Impostazioni </a:t>
            </a:r>
            <a:r>
              <a:rPr lang="it-IT" dirty="0" smtClean="0"/>
              <a:t>permette di definire i criteri di convalida per le celle selezionate.</a:t>
            </a:r>
          </a:p>
        </p:txBody>
      </p:sp>
      <p:sp>
        <p:nvSpPr>
          <p:cNvPr id="17" name="CasellaDiTesto 16"/>
          <p:cNvSpPr txBox="1"/>
          <p:nvPr/>
        </p:nvSpPr>
        <p:spPr>
          <a:xfrm>
            <a:off x="3290710" y="835358"/>
            <a:ext cx="5802488" cy="1477328"/>
          </a:xfrm>
          <a:prstGeom prst="rect">
            <a:avLst/>
          </a:prstGeom>
          <a:noFill/>
        </p:spPr>
        <p:txBody>
          <a:bodyPr wrap="square" rtlCol="0">
            <a:spAutoFit/>
          </a:bodyPr>
          <a:lstStyle/>
          <a:p>
            <a:pPr algn="just"/>
            <a:r>
              <a:rPr lang="it-IT" dirty="0" smtClean="0"/>
              <a:t>La lista </a:t>
            </a:r>
            <a:r>
              <a:rPr lang="it-IT" b="1" dirty="0" smtClean="0"/>
              <a:t>Consenti:</a:t>
            </a:r>
            <a:r>
              <a:rPr lang="it-IT" dirty="0" smtClean="0"/>
              <a:t> permette selezionare il tipo di convalida da applicare e, in base al valore scelto, abilita/disabilita nasconde/mostra differenti campi/elenchi.</a:t>
            </a:r>
          </a:p>
          <a:p>
            <a:pPr algn="just"/>
            <a:r>
              <a:rPr lang="it-IT" dirty="0" smtClean="0"/>
              <a:t>Il pulsante </a:t>
            </a:r>
            <a:r>
              <a:rPr lang="it-IT" b="1" dirty="0" smtClean="0"/>
              <a:t>Cancella tutto</a:t>
            </a:r>
            <a:r>
              <a:rPr lang="it-IT" dirty="0" smtClean="0"/>
              <a:t> elimina la convalida impostata per le celle selezionate.</a:t>
            </a:r>
            <a:endParaRPr lang="it-IT" dirty="0"/>
          </a:p>
        </p:txBody>
      </p:sp>
      <p:pic>
        <p:nvPicPr>
          <p:cNvPr id="9" name="Picture 6"/>
          <p:cNvPicPr>
            <a:picLocks noChangeAspect="1" noChangeArrowheads="1"/>
          </p:cNvPicPr>
          <p:nvPr/>
        </p:nvPicPr>
        <p:blipFill>
          <a:blip r:embed="rId3" cstate="print"/>
          <a:srcRect/>
          <a:stretch>
            <a:fillRect/>
          </a:stretch>
        </p:blipFill>
        <p:spPr bwMode="auto">
          <a:xfrm>
            <a:off x="191912" y="3095097"/>
            <a:ext cx="2988000" cy="2394903"/>
          </a:xfrm>
          <a:prstGeom prst="rect">
            <a:avLst/>
          </a:prstGeom>
          <a:noFill/>
          <a:ln w="9525">
            <a:noFill/>
            <a:miter lim="800000"/>
            <a:headEnd/>
            <a:tailEnd/>
          </a:ln>
        </p:spPr>
      </p:pic>
      <p:pic>
        <p:nvPicPr>
          <p:cNvPr id="10" name="Picture 7"/>
          <p:cNvPicPr>
            <a:picLocks noChangeAspect="1" noChangeArrowheads="1"/>
          </p:cNvPicPr>
          <p:nvPr/>
        </p:nvPicPr>
        <p:blipFill>
          <a:blip r:embed="rId4" cstate="print"/>
          <a:srcRect l="10603" t="21323" r="78615" b="63653"/>
          <a:stretch>
            <a:fillRect/>
          </a:stretch>
        </p:blipFill>
        <p:spPr bwMode="auto">
          <a:xfrm>
            <a:off x="964568" y="5387085"/>
            <a:ext cx="1021540" cy="864000"/>
          </a:xfrm>
          <a:prstGeom prst="rect">
            <a:avLst/>
          </a:prstGeom>
          <a:noFill/>
          <a:ln w="9525">
            <a:noFill/>
            <a:miter lim="800000"/>
            <a:headEnd/>
            <a:tailEnd/>
          </a:ln>
        </p:spPr>
      </p:pic>
      <p:pic>
        <p:nvPicPr>
          <p:cNvPr id="11" name="Picture 8"/>
          <p:cNvPicPr>
            <a:picLocks noChangeAspect="1" noChangeArrowheads="1"/>
          </p:cNvPicPr>
          <p:nvPr/>
        </p:nvPicPr>
        <p:blipFill>
          <a:blip r:embed="rId5" cstate="print"/>
          <a:srcRect l="10928" t="21463" r="78692" b="63938"/>
          <a:stretch>
            <a:fillRect/>
          </a:stretch>
        </p:blipFill>
        <p:spPr bwMode="auto">
          <a:xfrm>
            <a:off x="2272214" y="5667022"/>
            <a:ext cx="1012116" cy="864000"/>
          </a:xfrm>
          <a:prstGeom prst="rect">
            <a:avLst/>
          </a:prstGeom>
          <a:noFill/>
          <a:ln w="9525">
            <a:noFill/>
            <a:miter lim="800000"/>
            <a:headEnd/>
            <a:tailEnd/>
          </a:ln>
        </p:spPr>
      </p:pic>
      <p:sp>
        <p:nvSpPr>
          <p:cNvPr id="12" name="CasellaDiTesto 11"/>
          <p:cNvSpPr txBox="1"/>
          <p:nvPr/>
        </p:nvSpPr>
        <p:spPr>
          <a:xfrm>
            <a:off x="3838224" y="2867376"/>
            <a:ext cx="5305776" cy="2308324"/>
          </a:xfrm>
          <a:prstGeom prst="rect">
            <a:avLst/>
          </a:prstGeom>
          <a:noFill/>
        </p:spPr>
        <p:txBody>
          <a:bodyPr wrap="square" rtlCol="0">
            <a:spAutoFit/>
          </a:bodyPr>
          <a:lstStyle/>
          <a:p>
            <a:pPr algn="just"/>
            <a:r>
              <a:rPr lang="it-IT" dirty="0" smtClean="0"/>
              <a:t>Selezionando la voce </a:t>
            </a:r>
            <a:r>
              <a:rPr lang="it-IT" i="1" dirty="0" smtClean="0"/>
              <a:t>Elenco</a:t>
            </a:r>
            <a:r>
              <a:rPr lang="it-IT" dirty="0" smtClean="0"/>
              <a:t> dalla lista </a:t>
            </a:r>
            <a:r>
              <a:rPr lang="it-IT" b="1" dirty="0" smtClean="0"/>
              <a:t>Consenti:</a:t>
            </a:r>
            <a:r>
              <a:rPr lang="it-IT" dirty="0" smtClean="0"/>
              <a:t> viene attivato il campo </a:t>
            </a:r>
            <a:r>
              <a:rPr lang="it-IT" b="1" dirty="0" smtClean="0"/>
              <a:t>Origine:</a:t>
            </a:r>
            <a:r>
              <a:rPr lang="it-IT" dirty="0" smtClean="0"/>
              <a:t> in cui è possibile digitare (o selezionare) un intervallo di origine contenete  i valori ammessi, oppure digitare direttamente l’elenco di valori ammessi.</a:t>
            </a:r>
          </a:p>
          <a:p>
            <a:pPr algn="just"/>
            <a:r>
              <a:rPr lang="it-IT" dirty="0" smtClean="0"/>
              <a:t>Se la casella </a:t>
            </a:r>
            <a:r>
              <a:rPr lang="it-IT" b="1" dirty="0" smtClean="0"/>
              <a:t>Elenco nella cella</a:t>
            </a:r>
            <a:r>
              <a:rPr lang="it-IT" dirty="0" smtClean="0"/>
              <a:t> è selezionata, all’interno delle celle viene presentato un elenco dei valori selezionabili (1), altrimenti la cella è vuota (2).</a:t>
            </a:r>
            <a:endParaRPr lang="it-IT" dirty="0"/>
          </a:p>
        </p:txBody>
      </p:sp>
      <p:sp>
        <p:nvSpPr>
          <p:cNvPr id="13" name="CasellaDiTesto 12"/>
          <p:cNvSpPr txBox="1"/>
          <p:nvPr/>
        </p:nvSpPr>
        <p:spPr>
          <a:xfrm>
            <a:off x="1645694" y="6109840"/>
            <a:ext cx="442750" cy="369332"/>
          </a:xfrm>
          <a:prstGeom prst="rect">
            <a:avLst/>
          </a:prstGeom>
          <a:noFill/>
        </p:spPr>
        <p:txBody>
          <a:bodyPr wrap="none" rtlCol="0">
            <a:spAutoFit/>
          </a:bodyPr>
          <a:lstStyle/>
          <a:p>
            <a:r>
              <a:rPr lang="it-IT" dirty="0" smtClean="0"/>
              <a:t>(</a:t>
            </a:r>
            <a:r>
              <a:rPr lang="it-IT" b="1" dirty="0" smtClean="0"/>
              <a:t>1</a:t>
            </a:r>
            <a:r>
              <a:rPr lang="it-IT" dirty="0" smtClean="0"/>
              <a:t>)</a:t>
            </a:r>
            <a:endParaRPr lang="it-IT" dirty="0"/>
          </a:p>
        </p:txBody>
      </p:sp>
      <p:sp>
        <p:nvSpPr>
          <p:cNvPr id="15" name="CasellaDiTesto 14"/>
          <p:cNvSpPr txBox="1"/>
          <p:nvPr/>
        </p:nvSpPr>
        <p:spPr>
          <a:xfrm>
            <a:off x="2943916" y="6267884"/>
            <a:ext cx="442750" cy="369332"/>
          </a:xfrm>
          <a:prstGeom prst="rect">
            <a:avLst/>
          </a:prstGeom>
          <a:noFill/>
        </p:spPr>
        <p:txBody>
          <a:bodyPr wrap="none" rtlCol="0">
            <a:spAutoFit/>
          </a:bodyPr>
          <a:lstStyle/>
          <a:p>
            <a:r>
              <a:rPr lang="it-IT" dirty="0" smtClean="0"/>
              <a:t>(</a:t>
            </a:r>
            <a:r>
              <a:rPr lang="it-IT" b="1" dirty="0" smtClean="0"/>
              <a:t>2</a:t>
            </a:r>
            <a:r>
              <a:rPr lang="it-IT" dirty="0" smtClean="0"/>
              <a:t>)</a:t>
            </a:r>
            <a:endParaRPr lang="it-IT" dirty="0"/>
          </a:p>
        </p:txBody>
      </p:sp>
      <p:sp>
        <p:nvSpPr>
          <p:cNvPr id="18" name="Rettangolo 17"/>
          <p:cNvSpPr/>
          <p:nvPr/>
        </p:nvSpPr>
        <p:spPr>
          <a:xfrm>
            <a:off x="0" y="2631683"/>
            <a:ext cx="5695246" cy="369332"/>
          </a:xfrm>
          <a:prstGeom prst="rect">
            <a:avLst/>
          </a:prstGeom>
        </p:spPr>
        <p:txBody>
          <a:bodyPr wrap="square">
            <a:spAutoFit/>
          </a:bodyPr>
          <a:lstStyle/>
          <a:p>
            <a:pPr algn="just"/>
            <a:r>
              <a:rPr lang="it-IT" b="1" u="sng" dirty="0" smtClean="0"/>
              <a:t>Esempio</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161756" y="193852"/>
            <a:ext cx="2988000" cy="2394901"/>
          </a:xfrm>
          <a:prstGeom prst="rect">
            <a:avLst/>
          </a:prstGeom>
          <a:noFill/>
          <a:ln w="9525">
            <a:noFill/>
            <a:miter lim="800000"/>
            <a:headEnd/>
            <a:tailEnd/>
          </a:ln>
        </p:spPr>
      </p:pic>
      <p:pic>
        <p:nvPicPr>
          <p:cNvPr id="3" name="Picture 7"/>
          <p:cNvPicPr>
            <a:picLocks noChangeAspect="1" noChangeArrowheads="1"/>
          </p:cNvPicPr>
          <p:nvPr/>
        </p:nvPicPr>
        <p:blipFill>
          <a:blip r:embed="rId3" cstate="print"/>
          <a:srcRect/>
          <a:stretch>
            <a:fillRect/>
          </a:stretch>
        </p:blipFill>
        <p:spPr bwMode="auto">
          <a:xfrm>
            <a:off x="161756" y="2779008"/>
            <a:ext cx="2988000" cy="2394901"/>
          </a:xfrm>
          <a:prstGeom prst="rect">
            <a:avLst/>
          </a:prstGeom>
          <a:noFill/>
          <a:ln w="9525">
            <a:noFill/>
            <a:miter lim="800000"/>
            <a:headEnd/>
            <a:tailEnd/>
          </a:ln>
        </p:spPr>
      </p:pic>
      <p:sp>
        <p:nvSpPr>
          <p:cNvPr id="4" name="CasellaDiTesto 3"/>
          <p:cNvSpPr txBox="1"/>
          <p:nvPr/>
        </p:nvSpPr>
        <p:spPr>
          <a:xfrm>
            <a:off x="3273778" y="2789642"/>
            <a:ext cx="5522981" cy="2031325"/>
          </a:xfrm>
          <a:prstGeom prst="rect">
            <a:avLst/>
          </a:prstGeom>
          <a:noFill/>
        </p:spPr>
        <p:txBody>
          <a:bodyPr wrap="square" rtlCol="0">
            <a:spAutoFit/>
          </a:bodyPr>
          <a:lstStyle/>
          <a:p>
            <a:pPr algn="just"/>
            <a:r>
              <a:rPr lang="it-IT" dirty="0" smtClean="0"/>
              <a:t>La scheda </a:t>
            </a:r>
            <a:r>
              <a:rPr lang="it-IT" b="1" dirty="0" smtClean="0"/>
              <a:t>Messaggio di errore </a:t>
            </a:r>
            <a:r>
              <a:rPr lang="it-IT" dirty="0" smtClean="0"/>
              <a:t>consente di personalizzare il messaggio di errore da visualizzare quando nella cella viene immesso un valore non consentito e di definire il tipo di errore (Interruzione, Avviso, Informazione). </a:t>
            </a:r>
          </a:p>
          <a:p>
            <a:pPr algn="just"/>
            <a:r>
              <a:rPr lang="it-IT" dirty="0" smtClean="0"/>
              <a:t>Se non si imposta un messaggio di errore personalizzato viene visualizzata la </a:t>
            </a:r>
            <a:r>
              <a:rPr lang="it-IT" u="sng" dirty="0" smtClean="0"/>
              <a:t>finestra di errore predefinita</a:t>
            </a:r>
            <a:r>
              <a:rPr lang="it-IT" dirty="0" smtClean="0"/>
              <a:t>.</a:t>
            </a:r>
            <a:endParaRPr lang="it-IT" dirty="0"/>
          </a:p>
        </p:txBody>
      </p:sp>
      <p:pic>
        <p:nvPicPr>
          <p:cNvPr id="5" name="Picture 8"/>
          <p:cNvPicPr>
            <a:picLocks noChangeAspect="1" noChangeArrowheads="1"/>
          </p:cNvPicPr>
          <p:nvPr/>
        </p:nvPicPr>
        <p:blipFill>
          <a:blip r:embed="rId4" cstate="print"/>
          <a:srcRect/>
          <a:stretch>
            <a:fillRect/>
          </a:stretch>
        </p:blipFill>
        <p:spPr bwMode="auto">
          <a:xfrm>
            <a:off x="3751055" y="5148591"/>
            <a:ext cx="4444678" cy="1099808"/>
          </a:xfrm>
          <a:prstGeom prst="rect">
            <a:avLst/>
          </a:prstGeom>
          <a:noFill/>
          <a:ln w="9525">
            <a:noFill/>
            <a:miter lim="800000"/>
            <a:headEnd/>
            <a:tailEnd/>
          </a:ln>
        </p:spPr>
      </p:pic>
      <p:sp>
        <p:nvSpPr>
          <p:cNvPr id="6" name="CasellaDiTesto 5"/>
          <p:cNvSpPr txBox="1"/>
          <p:nvPr/>
        </p:nvSpPr>
        <p:spPr>
          <a:xfrm>
            <a:off x="3273778" y="215774"/>
            <a:ext cx="5633155" cy="923330"/>
          </a:xfrm>
          <a:prstGeom prst="rect">
            <a:avLst/>
          </a:prstGeom>
          <a:noFill/>
        </p:spPr>
        <p:txBody>
          <a:bodyPr wrap="square" rtlCol="0">
            <a:spAutoFit/>
          </a:bodyPr>
          <a:lstStyle/>
          <a:p>
            <a:pPr algn="just"/>
            <a:r>
              <a:rPr lang="it-IT" dirty="0" smtClean="0"/>
              <a:t>La scheda </a:t>
            </a:r>
            <a:r>
              <a:rPr lang="it-IT" b="1" dirty="0" smtClean="0"/>
              <a:t>Messaggio di input </a:t>
            </a:r>
            <a:r>
              <a:rPr lang="it-IT" dirty="0" smtClean="0"/>
              <a:t>consente di immettere il messaggio da visualizzare quando viene selezionata la cella.</a:t>
            </a:r>
          </a:p>
        </p:txBody>
      </p:sp>
      <p:cxnSp>
        <p:nvCxnSpPr>
          <p:cNvPr id="7" name="Connettore 2 6"/>
          <p:cNvCxnSpPr/>
          <p:nvPr/>
        </p:nvCxnSpPr>
        <p:spPr>
          <a:xfrm flipH="1">
            <a:off x="6412089" y="4730045"/>
            <a:ext cx="11289" cy="4402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56445" y="2530651"/>
            <a:ext cx="2592000" cy="2077511"/>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l="11266" t="21602" r="78608" b="64077"/>
          <a:stretch>
            <a:fillRect/>
          </a:stretch>
        </p:blipFill>
        <p:spPr bwMode="auto">
          <a:xfrm>
            <a:off x="2803931" y="2600161"/>
            <a:ext cx="1388962" cy="1192192"/>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56445" y="4712755"/>
            <a:ext cx="2592000" cy="2077511"/>
          </a:xfrm>
          <a:prstGeom prst="rect">
            <a:avLst/>
          </a:prstGeom>
          <a:noFill/>
          <a:ln w="9525">
            <a:noFill/>
            <a:miter lim="800000"/>
            <a:headEnd/>
            <a:tailEnd/>
          </a:ln>
        </p:spPr>
      </p:pic>
      <p:pic>
        <p:nvPicPr>
          <p:cNvPr id="5125" name="Picture 5"/>
          <p:cNvPicPr>
            <a:picLocks noChangeAspect="1" noChangeArrowheads="1"/>
          </p:cNvPicPr>
          <p:nvPr/>
        </p:nvPicPr>
        <p:blipFill>
          <a:blip r:embed="rId6" cstate="print"/>
          <a:srcRect/>
          <a:stretch>
            <a:fillRect/>
          </a:stretch>
        </p:blipFill>
        <p:spPr bwMode="auto">
          <a:xfrm>
            <a:off x="2803931" y="4701469"/>
            <a:ext cx="4343400" cy="1400175"/>
          </a:xfrm>
          <a:prstGeom prst="rect">
            <a:avLst/>
          </a:prstGeom>
          <a:noFill/>
          <a:ln w="9525">
            <a:noFill/>
            <a:miter lim="800000"/>
            <a:headEnd/>
            <a:tailEnd/>
          </a:ln>
        </p:spPr>
      </p:pic>
      <p:pic>
        <p:nvPicPr>
          <p:cNvPr id="5126" name="Picture 6"/>
          <p:cNvPicPr>
            <a:picLocks noChangeAspect="1" noChangeArrowheads="1"/>
          </p:cNvPicPr>
          <p:nvPr/>
        </p:nvPicPr>
        <p:blipFill>
          <a:blip r:embed="rId7" cstate="print"/>
          <a:srcRect/>
          <a:stretch>
            <a:fillRect/>
          </a:stretch>
        </p:blipFill>
        <p:spPr bwMode="auto">
          <a:xfrm>
            <a:off x="56445" y="363186"/>
            <a:ext cx="2592000" cy="2077509"/>
          </a:xfrm>
          <a:prstGeom prst="rect">
            <a:avLst/>
          </a:prstGeom>
          <a:noFill/>
          <a:ln w="9525">
            <a:noFill/>
            <a:miter lim="800000"/>
            <a:headEnd/>
            <a:tailEnd/>
          </a:ln>
        </p:spPr>
      </p:pic>
      <p:pic>
        <p:nvPicPr>
          <p:cNvPr id="5127" name="Picture 7"/>
          <p:cNvPicPr>
            <a:picLocks noChangeAspect="1" noChangeArrowheads="1"/>
          </p:cNvPicPr>
          <p:nvPr/>
        </p:nvPicPr>
        <p:blipFill>
          <a:blip r:embed="rId8" cstate="print"/>
          <a:srcRect l="10603" t="21323" r="78615" b="63653"/>
          <a:stretch>
            <a:fillRect/>
          </a:stretch>
        </p:blipFill>
        <p:spPr bwMode="auto">
          <a:xfrm>
            <a:off x="8020124" y="363530"/>
            <a:ext cx="1021540" cy="864000"/>
          </a:xfrm>
          <a:prstGeom prst="rect">
            <a:avLst/>
          </a:prstGeom>
          <a:noFill/>
          <a:ln w="9525">
            <a:noFill/>
            <a:miter lim="800000"/>
            <a:headEnd/>
            <a:tailEnd/>
          </a:ln>
        </p:spPr>
      </p:pic>
      <p:pic>
        <p:nvPicPr>
          <p:cNvPr id="5128" name="Picture 8"/>
          <p:cNvPicPr>
            <a:picLocks noChangeAspect="1" noChangeArrowheads="1"/>
          </p:cNvPicPr>
          <p:nvPr/>
        </p:nvPicPr>
        <p:blipFill>
          <a:blip r:embed="rId9" cstate="print"/>
          <a:srcRect l="10928" t="21463" r="78692" b="63938"/>
          <a:stretch>
            <a:fillRect/>
          </a:stretch>
        </p:blipFill>
        <p:spPr bwMode="auto">
          <a:xfrm>
            <a:off x="8029548" y="1456267"/>
            <a:ext cx="1012116" cy="864000"/>
          </a:xfrm>
          <a:prstGeom prst="rect">
            <a:avLst/>
          </a:prstGeom>
          <a:noFill/>
          <a:ln w="9525">
            <a:noFill/>
            <a:miter lim="800000"/>
            <a:headEnd/>
            <a:tailEnd/>
          </a:ln>
        </p:spPr>
      </p:pic>
      <p:sp>
        <p:nvSpPr>
          <p:cNvPr id="9" name="CasellaDiTesto 8"/>
          <p:cNvSpPr txBox="1"/>
          <p:nvPr/>
        </p:nvSpPr>
        <p:spPr>
          <a:xfrm>
            <a:off x="0" y="0"/>
            <a:ext cx="994183" cy="369332"/>
          </a:xfrm>
          <a:prstGeom prst="rect">
            <a:avLst/>
          </a:prstGeom>
          <a:noFill/>
        </p:spPr>
        <p:txBody>
          <a:bodyPr wrap="none" rtlCol="0">
            <a:spAutoFit/>
          </a:bodyPr>
          <a:lstStyle/>
          <a:p>
            <a:r>
              <a:rPr lang="it-IT" b="1" u="sng" dirty="0" smtClean="0"/>
              <a:t>Esempio</a:t>
            </a:r>
            <a:endParaRPr lang="it-IT" b="1" u="sng" dirty="0"/>
          </a:p>
        </p:txBody>
      </p:sp>
      <p:sp>
        <p:nvSpPr>
          <p:cNvPr id="11" name="CasellaDiTesto 10"/>
          <p:cNvSpPr txBox="1"/>
          <p:nvPr/>
        </p:nvSpPr>
        <p:spPr>
          <a:xfrm>
            <a:off x="2686757" y="270932"/>
            <a:ext cx="5305776" cy="2308324"/>
          </a:xfrm>
          <a:prstGeom prst="rect">
            <a:avLst/>
          </a:prstGeom>
          <a:noFill/>
        </p:spPr>
        <p:txBody>
          <a:bodyPr wrap="square" rtlCol="0">
            <a:spAutoFit/>
          </a:bodyPr>
          <a:lstStyle/>
          <a:p>
            <a:pPr algn="just"/>
            <a:r>
              <a:rPr lang="it-IT" dirty="0" smtClean="0"/>
              <a:t>Selezionando la voce </a:t>
            </a:r>
            <a:r>
              <a:rPr lang="it-IT" i="1" dirty="0" smtClean="0"/>
              <a:t>Elenco</a:t>
            </a:r>
            <a:r>
              <a:rPr lang="it-IT" dirty="0" smtClean="0"/>
              <a:t> dalla lista </a:t>
            </a:r>
            <a:r>
              <a:rPr lang="it-IT" b="1" dirty="0" smtClean="0"/>
              <a:t>Consenti:</a:t>
            </a:r>
            <a:r>
              <a:rPr lang="it-IT" dirty="0" smtClean="0"/>
              <a:t> viene attivato il campo </a:t>
            </a:r>
            <a:r>
              <a:rPr lang="it-IT" b="1" dirty="0" smtClean="0"/>
              <a:t>Origine:</a:t>
            </a:r>
            <a:r>
              <a:rPr lang="it-IT" dirty="0" smtClean="0"/>
              <a:t> in cui è possibile digitare (o selezionare) un intervallo di origine contenete  i valori ammessi, oppure digitare direttamente l’elenco di valori ammessi.</a:t>
            </a:r>
          </a:p>
          <a:p>
            <a:pPr algn="just"/>
            <a:r>
              <a:rPr lang="it-IT" dirty="0" smtClean="0"/>
              <a:t>Se la casella </a:t>
            </a:r>
            <a:r>
              <a:rPr lang="it-IT" b="1" dirty="0" smtClean="0"/>
              <a:t>Elenco nella cella</a:t>
            </a:r>
            <a:r>
              <a:rPr lang="it-IT" dirty="0" smtClean="0"/>
              <a:t> è selezionata, all’interno delle celle viene presentato un elenco dei valori selezionabili (1), altrimenti la cella è vuota (2).</a:t>
            </a:r>
            <a:endParaRPr lang="it-IT" dirty="0"/>
          </a:p>
        </p:txBody>
      </p:sp>
      <p:sp>
        <p:nvSpPr>
          <p:cNvPr id="12" name="CasellaDiTesto 11"/>
          <p:cNvSpPr txBox="1"/>
          <p:nvPr/>
        </p:nvSpPr>
        <p:spPr>
          <a:xfrm>
            <a:off x="8701250" y="1086285"/>
            <a:ext cx="442750" cy="369332"/>
          </a:xfrm>
          <a:prstGeom prst="rect">
            <a:avLst/>
          </a:prstGeom>
          <a:noFill/>
        </p:spPr>
        <p:txBody>
          <a:bodyPr wrap="none" rtlCol="0">
            <a:spAutoFit/>
          </a:bodyPr>
          <a:lstStyle/>
          <a:p>
            <a:r>
              <a:rPr lang="it-IT" dirty="0" smtClean="0"/>
              <a:t>(</a:t>
            </a:r>
            <a:r>
              <a:rPr lang="it-IT" b="1" dirty="0" smtClean="0"/>
              <a:t>1</a:t>
            </a:r>
            <a:r>
              <a:rPr lang="it-IT" dirty="0" smtClean="0"/>
              <a:t>)</a:t>
            </a:r>
            <a:endParaRPr lang="it-IT" dirty="0"/>
          </a:p>
        </p:txBody>
      </p:sp>
      <p:sp>
        <p:nvSpPr>
          <p:cNvPr id="13" name="CasellaDiTesto 12"/>
          <p:cNvSpPr txBox="1"/>
          <p:nvPr/>
        </p:nvSpPr>
        <p:spPr>
          <a:xfrm>
            <a:off x="8701250" y="2057129"/>
            <a:ext cx="442750" cy="369332"/>
          </a:xfrm>
          <a:prstGeom prst="rect">
            <a:avLst/>
          </a:prstGeom>
          <a:noFill/>
        </p:spPr>
        <p:txBody>
          <a:bodyPr wrap="none" rtlCol="0">
            <a:spAutoFit/>
          </a:bodyPr>
          <a:lstStyle/>
          <a:p>
            <a:r>
              <a:rPr lang="it-IT" dirty="0" smtClean="0"/>
              <a:t>(</a:t>
            </a:r>
            <a:r>
              <a:rPr lang="it-IT" b="1" dirty="0" smtClean="0"/>
              <a:t>2</a:t>
            </a:r>
            <a:r>
              <a:rPr lang="it-IT" dirty="0" smtClean="0"/>
              <a:t>)</a:t>
            </a:r>
            <a:endParaRPr lang="it-IT" dirty="0"/>
          </a:p>
        </p:txBody>
      </p:sp>
      <p:sp>
        <p:nvSpPr>
          <p:cNvPr id="14" name="CasellaDiTesto 13"/>
          <p:cNvSpPr txBox="1"/>
          <p:nvPr/>
        </p:nvSpPr>
        <p:spPr>
          <a:xfrm>
            <a:off x="2799644" y="6163733"/>
            <a:ext cx="6344356" cy="646331"/>
          </a:xfrm>
          <a:prstGeom prst="rect">
            <a:avLst/>
          </a:prstGeom>
          <a:noFill/>
        </p:spPr>
        <p:txBody>
          <a:bodyPr wrap="square" rtlCol="0">
            <a:spAutoFit/>
          </a:bodyPr>
          <a:lstStyle/>
          <a:p>
            <a:r>
              <a:rPr lang="it-IT" dirty="0" smtClean="0"/>
              <a:t>Il tipo di messaggio </a:t>
            </a:r>
            <a:r>
              <a:rPr lang="it-IT" i="1" dirty="0" smtClean="0"/>
              <a:t>Avviso</a:t>
            </a:r>
            <a:r>
              <a:rPr lang="it-IT" dirty="0" smtClean="0"/>
              <a:t> NON impedisce agli utenti di immettere valori non validi.</a:t>
            </a:r>
            <a:endParaRPr lang="it-IT" dirty="0"/>
          </a:p>
        </p:txBody>
      </p:sp>
      <p:sp>
        <p:nvSpPr>
          <p:cNvPr id="15" name="CasellaDiTesto 14"/>
          <p:cNvSpPr txBox="1"/>
          <p:nvPr/>
        </p:nvSpPr>
        <p:spPr>
          <a:xfrm>
            <a:off x="6044400" y="33051"/>
            <a:ext cx="3047309" cy="338554"/>
          </a:xfrm>
          <a:prstGeom prst="rect">
            <a:avLst/>
          </a:prstGeom>
          <a:solidFill>
            <a:srgbClr val="FF0000"/>
          </a:solidFill>
        </p:spPr>
        <p:txBody>
          <a:bodyPr wrap="none" rtlCol="0">
            <a:spAutoFit/>
          </a:bodyPr>
          <a:lstStyle/>
          <a:p>
            <a:r>
              <a:rPr lang="it-IT" sz="1600" dirty="0" smtClean="0">
                <a:solidFill>
                  <a:schemeClr val="bg1"/>
                </a:solidFill>
              </a:rPr>
              <a:t>Esempio – Dati per esempi_REV01</a:t>
            </a:r>
            <a:endParaRPr lang="it-IT" sz="1600"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7676444" cy="369332"/>
          </a:xfrm>
          <a:prstGeom prst="rect">
            <a:avLst/>
          </a:prstGeom>
          <a:noFill/>
        </p:spPr>
        <p:txBody>
          <a:bodyPr wrap="square" rtlCol="0">
            <a:spAutoFit/>
          </a:bodyPr>
          <a:lstStyle/>
          <a:p>
            <a:r>
              <a:rPr lang="it-IT" b="1" u="sng" dirty="0" smtClean="0"/>
              <a:t>Visualizzare le celle che contengono valori che non rispettano la convalida </a:t>
            </a:r>
            <a:endParaRPr lang="it-IT" b="1" u="sng" dirty="0"/>
          </a:p>
        </p:txBody>
      </p:sp>
      <p:pic>
        <p:nvPicPr>
          <p:cNvPr id="191493" name="Picture 5"/>
          <p:cNvPicPr>
            <a:picLocks noChangeAspect="1" noChangeArrowheads="1"/>
          </p:cNvPicPr>
          <p:nvPr/>
        </p:nvPicPr>
        <p:blipFill>
          <a:blip r:embed="rId2" cstate="print"/>
          <a:srcRect l="52716" t="5786" r="34280" b="79070"/>
          <a:stretch>
            <a:fillRect/>
          </a:stretch>
        </p:blipFill>
        <p:spPr bwMode="auto">
          <a:xfrm>
            <a:off x="7360355" y="0"/>
            <a:ext cx="1783645" cy="1298222"/>
          </a:xfrm>
          <a:prstGeom prst="rect">
            <a:avLst/>
          </a:prstGeom>
          <a:noFill/>
          <a:ln w="9525">
            <a:noFill/>
            <a:miter lim="800000"/>
            <a:headEnd/>
            <a:tailEnd/>
          </a:ln>
        </p:spPr>
      </p:pic>
      <p:sp>
        <p:nvSpPr>
          <p:cNvPr id="7" name="Rettangolo 6"/>
          <p:cNvSpPr/>
          <p:nvPr/>
        </p:nvSpPr>
        <p:spPr>
          <a:xfrm>
            <a:off x="0" y="1581845"/>
            <a:ext cx="7049913" cy="664655"/>
          </a:xfrm>
          <a:prstGeom prst="rect">
            <a:avLst/>
          </a:prstGeom>
        </p:spPr>
        <p:txBody>
          <a:bodyPr wrap="square">
            <a:spAutoFit/>
          </a:bodyPr>
          <a:lstStyle/>
          <a:p>
            <a:pPr algn="just"/>
            <a:r>
              <a:rPr lang="it-IT" i="1" dirty="0" smtClean="0"/>
              <a:t>scheda</a:t>
            </a:r>
            <a:r>
              <a:rPr lang="it-IT" dirty="0" smtClean="0"/>
              <a:t> </a:t>
            </a:r>
            <a:r>
              <a:rPr lang="it-IT" b="1" dirty="0" smtClean="0"/>
              <a:t>Dati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Strumenti dati</a:t>
            </a:r>
            <a:r>
              <a:rPr lang="it-IT" dirty="0" smtClean="0">
                <a:sym typeface="Symbol"/>
              </a:rPr>
              <a:t>  </a:t>
            </a:r>
            <a:r>
              <a:rPr lang="it-IT" b="1" dirty="0" smtClean="0">
                <a:sym typeface="Symbol"/>
              </a:rPr>
              <a:t>Convalida dati</a:t>
            </a:r>
            <a:r>
              <a:rPr lang="it-IT" dirty="0" smtClean="0">
                <a:sym typeface="Symbol"/>
              </a:rPr>
              <a:t>  </a:t>
            </a:r>
            <a:r>
              <a:rPr lang="it-IT" b="1" dirty="0" smtClean="0">
                <a:sym typeface="Symbol"/>
              </a:rPr>
              <a:t>Cerchia dati non validi</a:t>
            </a:r>
          </a:p>
        </p:txBody>
      </p:sp>
      <p:pic>
        <p:nvPicPr>
          <p:cNvPr id="191496" name="Picture 8"/>
          <p:cNvPicPr>
            <a:picLocks noChangeAspect="1" noChangeArrowheads="1"/>
          </p:cNvPicPr>
          <p:nvPr/>
        </p:nvPicPr>
        <p:blipFill>
          <a:blip r:embed="rId3" cstate="print"/>
          <a:srcRect l="10247" t="34304" r="78148" b="38168"/>
          <a:stretch>
            <a:fillRect/>
          </a:stretch>
        </p:blipFill>
        <p:spPr bwMode="auto">
          <a:xfrm>
            <a:off x="1524000" y="2099744"/>
            <a:ext cx="1591733" cy="2291645"/>
          </a:xfrm>
          <a:prstGeom prst="rect">
            <a:avLst/>
          </a:prstGeom>
          <a:noFill/>
          <a:ln w="9525">
            <a:noFill/>
            <a:miter lim="800000"/>
            <a:headEnd/>
            <a:tailEnd/>
          </a:ln>
        </p:spPr>
      </p:pic>
      <p:sp>
        <p:nvSpPr>
          <p:cNvPr id="11" name="Rettangolo 10"/>
          <p:cNvSpPr/>
          <p:nvPr/>
        </p:nvSpPr>
        <p:spPr>
          <a:xfrm>
            <a:off x="0" y="4562112"/>
            <a:ext cx="9144000" cy="1200329"/>
          </a:xfrm>
          <a:prstGeom prst="rect">
            <a:avLst/>
          </a:prstGeom>
        </p:spPr>
        <p:txBody>
          <a:bodyPr wrap="square">
            <a:spAutoFit/>
          </a:bodyPr>
          <a:lstStyle/>
          <a:p>
            <a:pPr algn="just"/>
            <a:r>
              <a:rPr lang="it-IT" dirty="0" smtClean="0"/>
              <a:t>È possibile nascondere di nuovo i cerchi selezionando:</a:t>
            </a:r>
          </a:p>
          <a:p>
            <a:pPr algn="just"/>
            <a:r>
              <a:rPr lang="it-IT" i="1" dirty="0" smtClean="0"/>
              <a:t>scheda</a:t>
            </a:r>
            <a:r>
              <a:rPr lang="it-IT" dirty="0" smtClean="0"/>
              <a:t> </a:t>
            </a:r>
            <a:r>
              <a:rPr lang="it-IT" b="1" dirty="0" smtClean="0"/>
              <a:t>Dati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Strumenti dati</a:t>
            </a:r>
            <a:r>
              <a:rPr lang="it-IT" dirty="0" smtClean="0">
                <a:sym typeface="Symbol"/>
              </a:rPr>
              <a:t>  </a:t>
            </a:r>
            <a:r>
              <a:rPr lang="it-IT" b="1" dirty="0" smtClean="0">
                <a:sym typeface="Symbol"/>
              </a:rPr>
              <a:t>Convalida dati</a:t>
            </a:r>
            <a:r>
              <a:rPr lang="it-IT" dirty="0" smtClean="0">
                <a:sym typeface="Symbol"/>
              </a:rPr>
              <a:t>  </a:t>
            </a:r>
            <a:r>
              <a:rPr lang="it-IT" b="1" dirty="0" smtClean="0">
                <a:sym typeface="Symbol"/>
              </a:rPr>
              <a:t>Rimuovi tutti i cerchi</a:t>
            </a:r>
            <a:endParaRPr lang="it-IT" dirty="0" smtClean="0">
              <a:sym typeface="Symbol"/>
            </a:endParaRPr>
          </a:p>
          <a:p>
            <a:pPr algn="just"/>
            <a:endParaRPr lang="it-IT" dirty="0" smtClean="0">
              <a:sym typeface="Symbol"/>
            </a:endParaRPr>
          </a:p>
          <a:p>
            <a:pPr algn="just"/>
            <a:r>
              <a:rPr lang="it-IT" dirty="0" smtClean="0"/>
              <a:t>NOTA: Se si corregge un'immissione non valida, il cerchio verrà rimosso automaticamente.</a:t>
            </a:r>
            <a:endParaRPr lang="it-IT" dirty="0" smtClean="0">
              <a:sym typeface="Symbol"/>
            </a:endParaRPr>
          </a:p>
        </p:txBody>
      </p:sp>
      <p:sp>
        <p:nvSpPr>
          <p:cNvPr id="12" name="Rettangolo 11"/>
          <p:cNvSpPr/>
          <p:nvPr/>
        </p:nvSpPr>
        <p:spPr>
          <a:xfrm>
            <a:off x="-1" y="400040"/>
            <a:ext cx="7247467" cy="1200329"/>
          </a:xfrm>
          <a:prstGeom prst="rect">
            <a:avLst/>
          </a:prstGeom>
        </p:spPr>
        <p:txBody>
          <a:bodyPr wrap="square">
            <a:spAutoFit/>
          </a:bodyPr>
          <a:lstStyle/>
          <a:p>
            <a:pPr algn="just"/>
            <a:r>
              <a:rPr lang="it-IT" dirty="0" smtClean="0"/>
              <a:t>È possibile applicare la convalida dei dati a celle in cui sono stati già immessi dati. Non si riceverà alcuna notifica di eventuali dati non validi contenuti nelle celle esistenti. </a:t>
            </a:r>
          </a:p>
          <a:p>
            <a:r>
              <a:rPr lang="it-IT" dirty="0" smtClean="0"/>
              <a:t>È  possibile evidenziare i dati non validi selezionando:</a:t>
            </a:r>
            <a:endParaRPr lang="it-IT"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0"/>
            <a:ext cx="9144000" cy="430887"/>
          </a:xfrm>
          <a:prstGeom prst="rect">
            <a:avLst/>
          </a:prstGeom>
          <a:noFill/>
          <a:ln w="9525">
            <a:noFill/>
            <a:miter lim="800000"/>
            <a:headEnd/>
            <a:tailEnd/>
          </a:ln>
          <a:effectLst/>
        </p:spPr>
        <p:txBody>
          <a:bodyPr wrap="square">
            <a:spAutoFit/>
          </a:bodyPr>
          <a:lstStyle/>
          <a:p>
            <a:pPr>
              <a:spcBef>
                <a:spcPct val="50000"/>
              </a:spcBef>
            </a:pPr>
            <a:r>
              <a:rPr lang="it-IT" sz="2200" dirty="0" smtClean="0">
                <a:solidFill>
                  <a:srgbClr val="FF0000"/>
                </a:solidFill>
              </a:rPr>
              <a:t>Verifica formule</a:t>
            </a:r>
          </a:p>
        </p:txBody>
      </p:sp>
      <p:pic>
        <p:nvPicPr>
          <p:cNvPr id="191491" name="Picture 3"/>
          <p:cNvPicPr>
            <a:picLocks noChangeAspect="1" noChangeArrowheads="1"/>
          </p:cNvPicPr>
          <p:nvPr/>
        </p:nvPicPr>
        <p:blipFill>
          <a:blip r:embed="rId2" cstate="print"/>
          <a:srcRect l="55597" t="5556" r="19794" b="83736"/>
          <a:stretch>
            <a:fillRect/>
          </a:stretch>
        </p:blipFill>
        <p:spPr bwMode="auto">
          <a:xfrm>
            <a:off x="5463821" y="180975"/>
            <a:ext cx="3375379" cy="891469"/>
          </a:xfrm>
          <a:prstGeom prst="rect">
            <a:avLst/>
          </a:prstGeom>
          <a:noFill/>
          <a:ln w="9525">
            <a:noFill/>
            <a:miter lim="800000"/>
            <a:headEnd/>
            <a:tailEnd/>
          </a:ln>
        </p:spPr>
      </p:pic>
      <p:sp>
        <p:nvSpPr>
          <p:cNvPr id="6" name="Rettangolo 5"/>
          <p:cNvSpPr/>
          <p:nvPr/>
        </p:nvSpPr>
        <p:spPr>
          <a:xfrm>
            <a:off x="0" y="509391"/>
            <a:ext cx="4402667" cy="369332"/>
          </a:xfrm>
          <a:prstGeom prst="rect">
            <a:avLst/>
          </a:prstGeom>
        </p:spPr>
        <p:txBody>
          <a:bodyPr wrap="square">
            <a:spAutoFit/>
          </a:bodyPr>
          <a:lstStyle/>
          <a:p>
            <a:pPr algn="just"/>
            <a:r>
              <a:rPr lang="it-IT" i="1" dirty="0" smtClean="0"/>
              <a:t>scheda</a:t>
            </a:r>
            <a:r>
              <a:rPr lang="it-IT" dirty="0" smtClean="0"/>
              <a:t> </a:t>
            </a:r>
            <a:r>
              <a:rPr lang="it-IT" b="1" dirty="0" smtClean="0"/>
              <a:t>Formule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Verifica formule</a:t>
            </a:r>
          </a:p>
        </p:txBody>
      </p:sp>
      <p:pic>
        <p:nvPicPr>
          <p:cNvPr id="191492" name="Picture 4"/>
          <p:cNvPicPr>
            <a:picLocks noChangeAspect="1" noChangeArrowheads="1"/>
          </p:cNvPicPr>
          <p:nvPr/>
        </p:nvPicPr>
        <p:blipFill>
          <a:blip r:embed="rId3" cstate="print"/>
          <a:srcRect t="18442" r="80494" b="56200"/>
          <a:stretch>
            <a:fillRect/>
          </a:stretch>
        </p:blipFill>
        <p:spPr bwMode="auto">
          <a:xfrm>
            <a:off x="4831645" y="1365956"/>
            <a:ext cx="1869652" cy="1475210"/>
          </a:xfrm>
          <a:prstGeom prst="rect">
            <a:avLst/>
          </a:prstGeom>
          <a:noFill/>
          <a:ln w="9525">
            <a:noFill/>
            <a:miter lim="800000"/>
            <a:headEnd/>
            <a:tailEnd/>
          </a:ln>
        </p:spPr>
      </p:pic>
      <p:sp>
        <p:nvSpPr>
          <p:cNvPr id="8" name="Rettangolo 7"/>
          <p:cNvSpPr/>
          <p:nvPr/>
        </p:nvSpPr>
        <p:spPr>
          <a:xfrm>
            <a:off x="0" y="983525"/>
            <a:ext cx="4572000" cy="2308324"/>
          </a:xfrm>
          <a:prstGeom prst="rect">
            <a:avLst/>
          </a:prstGeom>
        </p:spPr>
        <p:txBody>
          <a:bodyPr wrap="square">
            <a:spAutoFit/>
          </a:bodyPr>
          <a:lstStyle/>
          <a:p>
            <a:pPr marL="342900" indent="-342900" algn="just">
              <a:buFont typeface="+mj-lt"/>
              <a:buAutoNum type="arabicPeriod"/>
            </a:pPr>
            <a:r>
              <a:rPr lang="it-IT" b="1" dirty="0" smtClean="0"/>
              <a:t>Individua precedenti</a:t>
            </a:r>
            <a:r>
              <a:rPr lang="it-IT" dirty="0" smtClean="0"/>
              <a:t>:  visualizza frecce che partono dalle celle a cui fa riferimento la formula contenuta nella cella selezionata e arrivano alla cella selezionata</a:t>
            </a:r>
          </a:p>
          <a:p>
            <a:pPr marL="342900" indent="-342900" algn="just">
              <a:buFont typeface="+mj-lt"/>
              <a:buAutoNum type="arabicPeriod"/>
            </a:pPr>
            <a:r>
              <a:rPr lang="it-IT" b="1" dirty="0" smtClean="0">
                <a:sym typeface="Symbol"/>
              </a:rPr>
              <a:t>Individua dipendenti</a:t>
            </a:r>
            <a:r>
              <a:rPr lang="it-IT" dirty="0" smtClean="0">
                <a:sym typeface="Symbol"/>
              </a:rPr>
              <a:t>: visualizza frecce che partono dalla cella selezionata  e arrivano a celle che fanno riferimento alla cella selezionata</a:t>
            </a:r>
          </a:p>
        </p:txBody>
      </p:sp>
      <p:pic>
        <p:nvPicPr>
          <p:cNvPr id="191493" name="Picture 5"/>
          <p:cNvPicPr>
            <a:picLocks noChangeAspect="1" noChangeArrowheads="1"/>
          </p:cNvPicPr>
          <p:nvPr/>
        </p:nvPicPr>
        <p:blipFill>
          <a:blip r:embed="rId4" cstate="print"/>
          <a:srcRect l="-123" t="18980" r="81111" b="56018"/>
          <a:stretch>
            <a:fillRect/>
          </a:stretch>
        </p:blipFill>
        <p:spPr bwMode="auto">
          <a:xfrm>
            <a:off x="7123290" y="1382888"/>
            <a:ext cx="1817425" cy="1450623"/>
          </a:xfrm>
          <a:prstGeom prst="rect">
            <a:avLst/>
          </a:prstGeom>
          <a:noFill/>
          <a:ln w="9525">
            <a:noFill/>
            <a:miter lim="800000"/>
            <a:headEnd/>
            <a:tailEnd/>
          </a:ln>
        </p:spPr>
      </p:pic>
      <p:sp>
        <p:nvSpPr>
          <p:cNvPr id="10" name="Ovale 9"/>
          <p:cNvSpPr/>
          <p:nvPr/>
        </p:nvSpPr>
        <p:spPr>
          <a:xfrm>
            <a:off x="4865514" y="1425162"/>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11" name="Ovale 10"/>
          <p:cNvSpPr/>
          <p:nvPr/>
        </p:nvSpPr>
        <p:spPr>
          <a:xfrm>
            <a:off x="7179736" y="143645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pic>
        <p:nvPicPr>
          <p:cNvPr id="191495" name="Picture 7"/>
          <p:cNvPicPr>
            <a:picLocks noChangeAspect="1" noChangeArrowheads="1"/>
          </p:cNvPicPr>
          <p:nvPr/>
        </p:nvPicPr>
        <p:blipFill>
          <a:blip r:embed="rId5" cstate="print"/>
          <a:srcRect/>
          <a:stretch>
            <a:fillRect/>
          </a:stretch>
        </p:blipFill>
        <p:spPr bwMode="auto">
          <a:xfrm>
            <a:off x="7407277" y="3285068"/>
            <a:ext cx="1528624" cy="567324"/>
          </a:xfrm>
          <a:prstGeom prst="rect">
            <a:avLst/>
          </a:prstGeom>
          <a:noFill/>
          <a:ln w="9525">
            <a:noFill/>
            <a:miter lim="800000"/>
            <a:headEnd/>
            <a:tailEnd/>
          </a:ln>
        </p:spPr>
      </p:pic>
      <p:sp>
        <p:nvSpPr>
          <p:cNvPr id="16" name="CasellaDiTesto 15"/>
          <p:cNvSpPr txBox="1"/>
          <p:nvPr/>
        </p:nvSpPr>
        <p:spPr>
          <a:xfrm>
            <a:off x="0" y="3239912"/>
            <a:ext cx="7326489" cy="646331"/>
          </a:xfrm>
          <a:prstGeom prst="rect">
            <a:avLst/>
          </a:prstGeom>
          <a:noFill/>
        </p:spPr>
        <p:txBody>
          <a:bodyPr wrap="square" rtlCol="0">
            <a:spAutoFit/>
          </a:bodyPr>
          <a:lstStyle/>
          <a:p>
            <a:pPr algn="just"/>
            <a:r>
              <a:rPr lang="it-IT" dirty="0" smtClean="0"/>
              <a:t>Per rimuovere le frecce di individuazione selezionare una delle opzioni del </a:t>
            </a:r>
            <a:r>
              <a:rPr lang="it-IT" i="1" dirty="0" smtClean="0"/>
              <a:t>menu </a:t>
            </a:r>
            <a:r>
              <a:rPr lang="it-IT" b="1" dirty="0" smtClean="0"/>
              <a:t>Rimuovi frecce</a:t>
            </a:r>
            <a:r>
              <a:rPr lang="it-IT" dirty="0" smtClean="0"/>
              <a:t>.</a:t>
            </a:r>
            <a:endParaRPr lang="it-IT" dirty="0"/>
          </a:p>
        </p:txBody>
      </p:sp>
      <p:pic>
        <p:nvPicPr>
          <p:cNvPr id="191497" name="Picture 9"/>
          <p:cNvPicPr>
            <a:picLocks noChangeAspect="1" noChangeArrowheads="1"/>
          </p:cNvPicPr>
          <p:nvPr/>
        </p:nvPicPr>
        <p:blipFill>
          <a:blip r:embed="rId6" cstate="print"/>
          <a:srcRect l="-165" t="18985" r="69548" b="47114"/>
          <a:stretch>
            <a:fillRect/>
          </a:stretch>
        </p:blipFill>
        <p:spPr bwMode="auto">
          <a:xfrm>
            <a:off x="180621" y="4069643"/>
            <a:ext cx="3149601" cy="2116667"/>
          </a:xfrm>
          <a:prstGeom prst="rect">
            <a:avLst/>
          </a:prstGeom>
          <a:noFill/>
          <a:ln w="9525">
            <a:noFill/>
            <a:miter lim="800000"/>
            <a:headEnd/>
            <a:tailEnd/>
          </a:ln>
        </p:spPr>
      </p:pic>
      <p:pic>
        <p:nvPicPr>
          <p:cNvPr id="191498" name="Picture 10"/>
          <p:cNvPicPr>
            <a:picLocks noChangeAspect="1" noChangeArrowheads="1"/>
          </p:cNvPicPr>
          <p:nvPr/>
        </p:nvPicPr>
        <p:blipFill>
          <a:blip r:embed="rId7" cstate="print"/>
          <a:srcRect/>
          <a:stretch>
            <a:fillRect/>
          </a:stretch>
        </p:blipFill>
        <p:spPr bwMode="auto">
          <a:xfrm>
            <a:off x="5192007" y="4797776"/>
            <a:ext cx="2035484" cy="1907823"/>
          </a:xfrm>
          <a:prstGeom prst="rect">
            <a:avLst/>
          </a:prstGeom>
          <a:noFill/>
          <a:ln w="9525">
            <a:noFill/>
            <a:miter lim="800000"/>
            <a:headEnd/>
            <a:tailEnd/>
          </a:ln>
        </p:spPr>
      </p:pic>
      <p:sp>
        <p:nvSpPr>
          <p:cNvPr id="19" name="Ovale 18"/>
          <p:cNvSpPr/>
          <p:nvPr/>
        </p:nvSpPr>
        <p:spPr>
          <a:xfrm>
            <a:off x="643467" y="5554132"/>
            <a:ext cx="361244" cy="3612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2 19"/>
          <p:cNvCxnSpPr>
            <a:endCxn id="19" idx="6"/>
          </p:cNvCxnSpPr>
          <p:nvPr/>
        </p:nvCxnSpPr>
        <p:spPr>
          <a:xfrm flipH="1">
            <a:off x="1004711" y="4357511"/>
            <a:ext cx="2517422" cy="137724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3556001" y="4120445"/>
            <a:ext cx="5384800" cy="923330"/>
          </a:xfrm>
          <a:prstGeom prst="rect">
            <a:avLst/>
          </a:prstGeom>
          <a:noFill/>
        </p:spPr>
        <p:txBody>
          <a:bodyPr wrap="square" rtlCol="0">
            <a:spAutoFit/>
          </a:bodyPr>
          <a:lstStyle/>
          <a:p>
            <a:pPr algn="just"/>
            <a:r>
              <a:rPr lang="it-IT" dirty="0" smtClean="0"/>
              <a:t>Riferimento ad altro foglio di lavoro.</a:t>
            </a:r>
          </a:p>
          <a:p>
            <a:pPr algn="just"/>
            <a:r>
              <a:rPr lang="it-IT" dirty="0" smtClean="0"/>
              <a:t>Cliccando 2 volte sulla freccia tratteggiata appare la </a:t>
            </a:r>
            <a:r>
              <a:rPr lang="it-IT" i="1" dirty="0" smtClean="0"/>
              <a:t>finestra</a:t>
            </a:r>
            <a:r>
              <a:rPr lang="it-IT" dirty="0" smtClean="0"/>
              <a:t> </a:t>
            </a:r>
            <a:r>
              <a:rPr lang="it-IT" b="1" dirty="0" smtClean="0"/>
              <a:t>Vai a</a:t>
            </a:r>
            <a:r>
              <a:rPr lang="it-IT" dirty="0" smtClean="0"/>
              <a:t>.</a:t>
            </a:r>
            <a:endParaRPr lang="it-IT"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7" name="Picture 5"/>
          <p:cNvPicPr>
            <a:picLocks noChangeAspect="1" noChangeArrowheads="1"/>
          </p:cNvPicPr>
          <p:nvPr/>
        </p:nvPicPr>
        <p:blipFill>
          <a:blip r:embed="rId2" cstate="print"/>
          <a:srcRect/>
          <a:stretch>
            <a:fillRect/>
          </a:stretch>
        </p:blipFill>
        <p:spPr bwMode="auto">
          <a:xfrm>
            <a:off x="0" y="869253"/>
            <a:ext cx="3467100" cy="1840230"/>
          </a:xfrm>
          <a:prstGeom prst="rect">
            <a:avLst/>
          </a:prstGeom>
          <a:noFill/>
          <a:ln w="9525">
            <a:noFill/>
            <a:miter lim="800000"/>
            <a:headEnd/>
            <a:tailEnd/>
          </a:ln>
        </p:spPr>
      </p:pic>
      <p:pic>
        <p:nvPicPr>
          <p:cNvPr id="192518" name="Picture 6"/>
          <p:cNvPicPr>
            <a:picLocks noChangeAspect="1" noChangeArrowheads="1"/>
          </p:cNvPicPr>
          <p:nvPr/>
        </p:nvPicPr>
        <p:blipFill>
          <a:blip r:embed="rId3" cstate="print"/>
          <a:srcRect/>
          <a:stretch>
            <a:fillRect/>
          </a:stretch>
        </p:blipFill>
        <p:spPr bwMode="auto">
          <a:xfrm>
            <a:off x="3540478" y="869253"/>
            <a:ext cx="3467100" cy="1840230"/>
          </a:xfrm>
          <a:prstGeom prst="rect">
            <a:avLst/>
          </a:prstGeom>
          <a:noFill/>
          <a:ln w="9525">
            <a:noFill/>
            <a:miter lim="800000"/>
            <a:headEnd/>
            <a:tailEnd/>
          </a:ln>
        </p:spPr>
      </p:pic>
      <p:pic>
        <p:nvPicPr>
          <p:cNvPr id="192519" name="Picture 7"/>
          <p:cNvPicPr>
            <a:picLocks noChangeAspect="1" noChangeArrowheads="1"/>
          </p:cNvPicPr>
          <p:nvPr/>
        </p:nvPicPr>
        <p:blipFill>
          <a:blip r:embed="rId4" cstate="print"/>
          <a:srcRect/>
          <a:stretch>
            <a:fillRect/>
          </a:stretch>
        </p:blipFill>
        <p:spPr bwMode="auto">
          <a:xfrm>
            <a:off x="5676900" y="1730738"/>
            <a:ext cx="3467100" cy="1840230"/>
          </a:xfrm>
          <a:prstGeom prst="rect">
            <a:avLst/>
          </a:prstGeom>
          <a:noFill/>
          <a:ln w="9525">
            <a:noFill/>
            <a:miter lim="800000"/>
            <a:headEnd/>
            <a:tailEnd/>
          </a:ln>
        </p:spPr>
      </p:pic>
      <p:pic>
        <p:nvPicPr>
          <p:cNvPr id="192520" name="Picture 8"/>
          <p:cNvPicPr>
            <a:picLocks noChangeAspect="1" noChangeArrowheads="1"/>
          </p:cNvPicPr>
          <p:nvPr/>
        </p:nvPicPr>
        <p:blipFill>
          <a:blip r:embed="rId5" cstate="print"/>
          <a:srcRect/>
          <a:stretch>
            <a:fillRect/>
          </a:stretch>
        </p:blipFill>
        <p:spPr bwMode="auto">
          <a:xfrm>
            <a:off x="0" y="2611268"/>
            <a:ext cx="3467100" cy="1840230"/>
          </a:xfrm>
          <a:prstGeom prst="rect">
            <a:avLst/>
          </a:prstGeom>
          <a:noFill/>
          <a:ln w="9525">
            <a:noFill/>
            <a:miter lim="800000"/>
            <a:headEnd/>
            <a:tailEnd/>
          </a:ln>
        </p:spPr>
      </p:pic>
      <p:pic>
        <p:nvPicPr>
          <p:cNvPr id="192521" name="Picture 9"/>
          <p:cNvPicPr>
            <a:picLocks noChangeAspect="1" noChangeArrowheads="1"/>
          </p:cNvPicPr>
          <p:nvPr/>
        </p:nvPicPr>
        <p:blipFill>
          <a:blip r:embed="rId6" cstate="print"/>
          <a:srcRect/>
          <a:stretch>
            <a:fillRect/>
          </a:stretch>
        </p:blipFill>
        <p:spPr bwMode="auto">
          <a:xfrm>
            <a:off x="3563055" y="2599980"/>
            <a:ext cx="3467100" cy="1840230"/>
          </a:xfrm>
          <a:prstGeom prst="rect">
            <a:avLst/>
          </a:prstGeom>
          <a:noFill/>
          <a:ln w="9525">
            <a:noFill/>
            <a:miter lim="800000"/>
            <a:headEnd/>
            <a:tailEnd/>
          </a:ln>
        </p:spPr>
      </p:pic>
      <p:pic>
        <p:nvPicPr>
          <p:cNvPr id="192522" name="Picture 10"/>
          <p:cNvPicPr>
            <a:picLocks noChangeAspect="1" noChangeArrowheads="1"/>
          </p:cNvPicPr>
          <p:nvPr/>
        </p:nvPicPr>
        <p:blipFill>
          <a:blip r:embed="rId7" cstate="print"/>
          <a:srcRect/>
          <a:stretch>
            <a:fillRect/>
          </a:stretch>
        </p:blipFill>
        <p:spPr bwMode="auto">
          <a:xfrm>
            <a:off x="5676900" y="3402477"/>
            <a:ext cx="3467100" cy="1840230"/>
          </a:xfrm>
          <a:prstGeom prst="rect">
            <a:avLst/>
          </a:prstGeom>
          <a:noFill/>
          <a:ln w="9525">
            <a:noFill/>
            <a:miter lim="800000"/>
            <a:headEnd/>
            <a:tailEnd/>
          </a:ln>
        </p:spPr>
      </p:pic>
      <p:pic>
        <p:nvPicPr>
          <p:cNvPr id="192523" name="Picture 11"/>
          <p:cNvPicPr>
            <a:picLocks noChangeAspect="1" noChangeArrowheads="1"/>
          </p:cNvPicPr>
          <p:nvPr/>
        </p:nvPicPr>
        <p:blipFill>
          <a:blip r:embed="rId8" cstate="print"/>
          <a:srcRect/>
          <a:stretch>
            <a:fillRect/>
          </a:stretch>
        </p:blipFill>
        <p:spPr bwMode="auto">
          <a:xfrm>
            <a:off x="0" y="4236862"/>
            <a:ext cx="3467100" cy="1840230"/>
          </a:xfrm>
          <a:prstGeom prst="rect">
            <a:avLst/>
          </a:prstGeom>
          <a:noFill/>
          <a:ln w="9525">
            <a:noFill/>
            <a:miter lim="800000"/>
            <a:headEnd/>
            <a:tailEnd/>
          </a:ln>
        </p:spPr>
      </p:pic>
      <p:pic>
        <p:nvPicPr>
          <p:cNvPr id="192524" name="Picture 12"/>
          <p:cNvPicPr>
            <a:picLocks noChangeAspect="1" noChangeArrowheads="1"/>
          </p:cNvPicPr>
          <p:nvPr/>
        </p:nvPicPr>
        <p:blipFill>
          <a:blip r:embed="rId9" cstate="print"/>
          <a:srcRect/>
          <a:stretch>
            <a:fillRect/>
          </a:stretch>
        </p:blipFill>
        <p:spPr bwMode="auto">
          <a:xfrm>
            <a:off x="3529188" y="4248151"/>
            <a:ext cx="3467100" cy="1840230"/>
          </a:xfrm>
          <a:prstGeom prst="rect">
            <a:avLst/>
          </a:prstGeom>
          <a:noFill/>
          <a:ln w="9525">
            <a:noFill/>
            <a:miter lim="800000"/>
            <a:headEnd/>
            <a:tailEnd/>
          </a:ln>
        </p:spPr>
      </p:pic>
      <p:pic>
        <p:nvPicPr>
          <p:cNvPr id="192525" name="Picture 13"/>
          <p:cNvPicPr>
            <a:picLocks noChangeAspect="1" noChangeArrowheads="1"/>
          </p:cNvPicPr>
          <p:nvPr/>
        </p:nvPicPr>
        <p:blipFill>
          <a:blip r:embed="rId10" cstate="print"/>
          <a:srcRect/>
          <a:stretch>
            <a:fillRect/>
          </a:stretch>
        </p:blipFill>
        <p:spPr bwMode="auto">
          <a:xfrm>
            <a:off x="5676900" y="5017770"/>
            <a:ext cx="3467100" cy="1840230"/>
          </a:xfrm>
          <a:prstGeom prst="rect">
            <a:avLst/>
          </a:prstGeom>
          <a:noFill/>
          <a:ln w="9525">
            <a:noFill/>
            <a:miter lim="800000"/>
            <a:headEnd/>
            <a:tailEnd/>
          </a:ln>
        </p:spPr>
      </p:pic>
      <p:sp>
        <p:nvSpPr>
          <p:cNvPr id="14" name="CasellaDiTesto 13"/>
          <p:cNvSpPr txBox="1"/>
          <p:nvPr/>
        </p:nvSpPr>
        <p:spPr>
          <a:xfrm>
            <a:off x="0" y="0"/>
            <a:ext cx="9144000" cy="646331"/>
          </a:xfrm>
          <a:prstGeom prst="rect">
            <a:avLst/>
          </a:prstGeom>
          <a:noFill/>
        </p:spPr>
        <p:txBody>
          <a:bodyPr wrap="square" rtlCol="0">
            <a:spAutoFit/>
          </a:bodyPr>
          <a:lstStyle/>
          <a:p>
            <a:pPr algn="just"/>
            <a:r>
              <a:rPr lang="it-IT" b="1" dirty="0" smtClean="0"/>
              <a:t>Valuta formula </a:t>
            </a:r>
            <a:r>
              <a:rPr lang="it-IT" dirty="0" smtClean="0"/>
              <a:t>apre l’omonima </a:t>
            </a:r>
            <a:r>
              <a:rPr lang="it-IT" i="1" dirty="0" smtClean="0"/>
              <a:t>finestra</a:t>
            </a:r>
            <a:r>
              <a:rPr lang="it-IT" dirty="0" smtClean="0"/>
              <a:t> che consente di valutare una formula nidificata </a:t>
            </a:r>
            <a:r>
              <a:rPr lang="it-IT" u="sng" dirty="0" smtClean="0"/>
              <a:t>un passaggio per volta</a:t>
            </a:r>
            <a:r>
              <a:rPr lang="it-IT" dirty="0" smtClean="0"/>
              <a:t>.</a:t>
            </a:r>
            <a:endParaRPr lang="it-IT" b="1" dirty="0"/>
          </a:p>
        </p:txBody>
      </p:sp>
      <p:sp>
        <p:nvSpPr>
          <p:cNvPr id="15" name="Ovale 14"/>
          <p:cNvSpPr/>
          <p:nvPr/>
        </p:nvSpPr>
        <p:spPr>
          <a:xfrm>
            <a:off x="0" y="883295"/>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16" name="Ovale 15"/>
          <p:cNvSpPr/>
          <p:nvPr/>
        </p:nvSpPr>
        <p:spPr>
          <a:xfrm>
            <a:off x="3578581" y="849429"/>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17" name="Ovale 16"/>
          <p:cNvSpPr/>
          <p:nvPr/>
        </p:nvSpPr>
        <p:spPr>
          <a:xfrm>
            <a:off x="5678314" y="1729962"/>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18" name="Ovale 17"/>
          <p:cNvSpPr/>
          <p:nvPr/>
        </p:nvSpPr>
        <p:spPr>
          <a:xfrm>
            <a:off x="0" y="2621784"/>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19" name="Ovale 18"/>
          <p:cNvSpPr/>
          <p:nvPr/>
        </p:nvSpPr>
        <p:spPr>
          <a:xfrm>
            <a:off x="3589870" y="258791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20" name="Ovale 19"/>
          <p:cNvSpPr/>
          <p:nvPr/>
        </p:nvSpPr>
        <p:spPr>
          <a:xfrm>
            <a:off x="5700892" y="340071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6</a:t>
            </a:r>
            <a:endParaRPr lang="it-IT" sz="1400" b="1" dirty="0">
              <a:solidFill>
                <a:schemeClr val="tx1"/>
              </a:solidFill>
            </a:endParaRPr>
          </a:p>
        </p:txBody>
      </p:sp>
      <p:sp>
        <p:nvSpPr>
          <p:cNvPr id="21" name="Ovale 20"/>
          <p:cNvSpPr/>
          <p:nvPr/>
        </p:nvSpPr>
        <p:spPr>
          <a:xfrm>
            <a:off x="0" y="4236095"/>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7</a:t>
            </a:r>
            <a:endParaRPr lang="it-IT" sz="1400" b="1" dirty="0">
              <a:solidFill>
                <a:schemeClr val="tx1"/>
              </a:solidFill>
            </a:endParaRPr>
          </a:p>
        </p:txBody>
      </p:sp>
      <p:sp>
        <p:nvSpPr>
          <p:cNvPr id="22" name="Ovale 21"/>
          <p:cNvSpPr/>
          <p:nvPr/>
        </p:nvSpPr>
        <p:spPr>
          <a:xfrm>
            <a:off x="3544714" y="4236096"/>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8</a:t>
            </a:r>
            <a:endParaRPr lang="it-IT" sz="1400" b="1" dirty="0">
              <a:solidFill>
                <a:schemeClr val="tx1"/>
              </a:solidFill>
            </a:endParaRPr>
          </a:p>
        </p:txBody>
      </p:sp>
      <p:sp>
        <p:nvSpPr>
          <p:cNvPr id="23" name="Ovale 22"/>
          <p:cNvSpPr/>
          <p:nvPr/>
        </p:nvSpPr>
        <p:spPr>
          <a:xfrm>
            <a:off x="5700892" y="5015029"/>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smtClean="0">
                <a:solidFill>
                  <a:schemeClr val="tx1"/>
                </a:solidFill>
              </a:rPr>
              <a:t>9</a:t>
            </a:r>
            <a:endParaRPr lang="it-IT" sz="1400" b="1" dirty="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cstate="print"/>
          <a:srcRect l="39095" t="68752" r="2387" b="2636"/>
          <a:stretch>
            <a:fillRect/>
          </a:stretch>
        </p:blipFill>
        <p:spPr bwMode="auto">
          <a:xfrm>
            <a:off x="214489" y="832313"/>
            <a:ext cx="7100711" cy="2107243"/>
          </a:xfrm>
          <a:prstGeom prst="rect">
            <a:avLst/>
          </a:prstGeom>
          <a:noFill/>
          <a:ln w="9525">
            <a:noFill/>
            <a:miter lim="800000"/>
            <a:headEnd/>
            <a:tailEnd/>
          </a:ln>
        </p:spPr>
      </p:pic>
      <p:sp>
        <p:nvSpPr>
          <p:cNvPr id="3" name="CasellaDiTesto 2"/>
          <p:cNvSpPr txBox="1"/>
          <p:nvPr/>
        </p:nvSpPr>
        <p:spPr>
          <a:xfrm>
            <a:off x="0" y="0"/>
            <a:ext cx="8861778" cy="646331"/>
          </a:xfrm>
          <a:prstGeom prst="rect">
            <a:avLst/>
          </a:prstGeom>
          <a:noFill/>
        </p:spPr>
        <p:txBody>
          <a:bodyPr wrap="square" rtlCol="0">
            <a:spAutoFit/>
          </a:bodyPr>
          <a:lstStyle/>
          <a:p>
            <a:r>
              <a:rPr lang="it-IT" b="1" dirty="0" smtClean="0"/>
              <a:t>Finestra controllo celle  </a:t>
            </a:r>
            <a:r>
              <a:rPr lang="it-IT" dirty="0" smtClean="0"/>
              <a:t>visualizza l’omonima </a:t>
            </a:r>
            <a:r>
              <a:rPr lang="it-IT" i="1" dirty="0" smtClean="0"/>
              <a:t>finestra</a:t>
            </a:r>
            <a:r>
              <a:rPr lang="it-IT" dirty="0" smtClean="0"/>
              <a:t> che consente di controllare celle anche quando non sono visibili sul foglio di lavoro in cui si sta lavorando </a:t>
            </a:r>
            <a:endParaRPr lang="it-IT" dirty="0"/>
          </a:p>
        </p:txBody>
      </p:sp>
      <p:pic>
        <p:nvPicPr>
          <p:cNvPr id="193539" name="Picture 3"/>
          <p:cNvPicPr>
            <a:picLocks noChangeAspect="1" noChangeArrowheads="1"/>
          </p:cNvPicPr>
          <p:nvPr/>
        </p:nvPicPr>
        <p:blipFill>
          <a:blip r:embed="rId3" cstate="print"/>
          <a:srcRect/>
          <a:stretch>
            <a:fillRect/>
          </a:stretch>
        </p:blipFill>
        <p:spPr bwMode="auto">
          <a:xfrm>
            <a:off x="6526112" y="3081867"/>
            <a:ext cx="2459844" cy="805040"/>
          </a:xfrm>
          <a:prstGeom prst="rect">
            <a:avLst/>
          </a:prstGeom>
          <a:noFill/>
          <a:ln w="9525">
            <a:noFill/>
            <a:miter lim="800000"/>
            <a:headEnd/>
            <a:tailEnd/>
          </a:ln>
        </p:spPr>
      </p:pic>
      <p:sp>
        <p:nvSpPr>
          <p:cNvPr id="5" name="Ovale 4"/>
          <p:cNvSpPr/>
          <p:nvPr/>
        </p:nvSpPr>
        <p:spPr>
          <a:xfrm>
            <a:off x="620889" y="2686755"/>
            <a:ext cx="869244" cy="30480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1377244" y="1478844"/>
            <a:ext cx="869244" cy="30480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0" y="3081867"/>
            <a:ext cx="6524978" cy="923330"/>
          </a:xfrm>
          <a:prstGeom prst="rect">
            <a:avLst/>
          </a:prstGeom>
          <a:noFill/>
        </p:spPr>
        <p:txBody>
          <a:bodyPr wrap="square" rtlCol="0">
            <a:spAutoFit/>
          </a:bodyPr>
          <a:lstStyle/>
          <a:p>
            <a:r>
              <a:rPr lang="it-IT" b="1" dirty="0" smtClean="0"/>
              <a:t>Aggiungi controllo cella </a:t>
            </a:r>
            <a:r>
              <a:rPr lang="it-IT" dirty="0" smtClean="0"/>
              <a:t>visualizza l’omonima </a:t>
            </a:r>
            <a:r>
              <a:rPr lang="it-IT" i="1" dirty="0" smtClean="0"/>
              <a:t>finestra</a:t>
            </a:r>
            <a:r>
              <a:rPr lang="it-IT" dirty="0" smtClean="0"/>
              <a:t> che consente di aggiungere una cella da “controllare”. Si apre con il riferimento alla cella attiva.</a:t>
            </a:r>
            <a:endParaRPr lang="it-IT" dirty="0"/>
          </a:p>
        </p:txBody>
      </p:sp>
      <p:pic>
        <p:nvPicPr>
          <p:cNvPr id="193540" name="Picture 4"/>
          <p:cNvPicPr>
            <a:picLocks noChangeAspect="1" noChangeArrowheads="1"/>
          </p:cNvPicPr>
          <p:nvPr/>
        </p:nvPicPr>
        <p:blipFill>
          <a:blip r:embed="rId4" cstate="print"/>
          <a:srcRect/>
          <a:stretch>
            <a:fillRect/>
          </a:stretch>
        </p:blipFill>
        <p:spPr bwMode="auto">
          <a:xfrm>
            <a:off x="321206" y="4700411"/>
            <a:ext cx="4505325" cy="1905000"/>
          </a:xfrm>
          <a:prstGeom prst="rect">
            <a:avLst/>
          </a:prstGeom>
          <a:noFill/>
          <a:ln w="9525">
            <a:noFill/>
            <a:miter lim="800000"/>
            <a:headEnd/>
            <a:tailEnd/>
          </a:ln>
        </p:spPr>
      </p:pic>
      <p:sp>
        <p:nvSpPr>
          <p:cNvPr id="9" name="CasellaDiTesto 8"/>
          <p:cNvSpPr txBox="1"/>
          <p:nvPr/>
        </p:nvSpPr>
        <p:spPr>
          <a:xfrm>
            <a:off x="0" y="4007556"/>
            <a:ext cx="8861778" cy="646331"/>
          </a:xfrm>
          <a:prstGeom prst="rect">
            <a:avLst/>
          </a:prstGeom>
          <a:noFill/>
        </p:spPr>
        <p:txBody>
          <a:bodyPr wrap="square" rtlCol="0">
            <a:spAutoFit/>
          </a:bodyPr>
          <a:lstStyle/>
          <a:p>
            <a:r>
              <a:rPr lang="it-IT" b="1" dirty="0" smtClean="0"/>
              <a:t>Controllo errori </a:t>
            </a:r>
            <a:r>
              <a:rPr lang="it-IT" dirty="0" smtClean="0"/>
              <a:t>visualizza l’omonima </a:t>
            </a:r>
            <a:r>
              <a:rPr lang="it-IT" i="1" dirty="0" smtClean="0"/>
              <a:t>finestra</a:t>
            </a:r>
            <a:r>
              <a:rPr lang="it-IT" dirty="0" smtClean="0"/>
              <a:t> che consente di ricercare e visualizzare tutte le celle con errori contenute nel foglio di lavoro. </a:t>
            </a:r>
            <a:endParaRPr lang="it-IT"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30887"/>
          </a:xfrm>
          <a:prstGeom prst="rect">
            <a:avLst/>
          </a:prstGeom>
          <a:noFill/>
          <a:ln w="9525">
            <a:noFill/>
            <a:miter lim="800000"/>
            <a:headEnd/>
            <a:tailEnd/>
          </a:ln>
          <a:effectLst/>
        </p:spPr>
        <p:txBody>
          <a:bodyPr wrap="square">
            <a:spAutoFit/>
          </a:bodyPr>
          <a:lstStyle/>
          <a:p>
            <a:pPr>
              <a:spcBef>
                <a:spcPct val="50000"/>
              </a:spcBef>
            </a:pPr>
            <a:r>
              <a:rPr lang="it-IT" sz="2200" dirty="0" smtClean="0">
                <a:solidFill>
                  <a:srgbClr val="FF0000"/>
                </a:solidFill>
              </a:rPr>
              <a:t>Componenti aggiuntivi – STRUMENTI </a:t>
            </a:r>
            <a:r>
              <a:rPr lang="it-IT" sz="2200" dirty="0" err="1" smtClean="0">
                <a:solidFill>
                  <a:srgbClr val="FF0000"/>
                </a:solidFill>
              </a:rPr>
              <a:t>DI</a:t>
            </a:r>
            <a:r>
              <a:rPr lang="it-IT" sz="2200" dirty="0" smtClean="0">
                <a:solidFill>
                  <a:srgbClr val="FF0000"/>
                </a:solidFill>
              </a:rPr>
              <a:t> ANALISI (Dati</a:t>
            </a:r>
            <a:r>
              <a:rPr lang="it-IT" sz="2200" dirty="0" smtClean="0">
                <a:solidFill>
                  <a:srgbClr val="FF0000"/>
                </a:solidFill>
                <a:sym typeface="Symbol"/>
              </a:rPr>
              <a:t></a:t>
            </a:r>
            <a:r>
              <a:rPr lang="it-IT" sz="2200" dirty="0" smtClean="0">
                <a:solidFill>
                  <a:srgbClr val="FF0000"/>
                </a:solidFill>
              </a:rPr>
              <a:t>Analisi dati)</a:t>
            </a:r>
          </a:p>
        </p:txBody>
      </p:sp>
      <p:sp>
        <p:nvSpPr>
          <p:cNvPr id="3" name="CasellaDiTesto 2"/>
          <p:cNvSpPr txBox="1"/>
          <p:nvPr/>
        </p:nvSpPr>
        <p:spPr>
          <a:xfrm>
            <a:off x="0" y="485422"/>
            <a:ext cx="9144000" cy="646331"/>
          </a:xfrm>
          <a:prstGeom prst="rect">
            <a:avLst/>
          </a:prstGeom>
          <a:noFill/>
        </p:spPr>
        <p:txBody>
          <a:bodyPr wrap="square" rtlCol="0">
            <a:spAutoFit/>
          </a:bodyPr>
          <a:lstStyle/>
          <a:p>
            <a:pPr algn="just"/>
            <a:r>
              <a:rPr lang="it-IT" dirty="0" smtClean="0"/>
              <a:t>Il componente aggiuntivo Strumenti di analisi consente di analizzare dati e parametri mediante funzioni statistiche e ingegneristiche.</a:t>
            </a:r>
          </a:p>
        </p:txBody>
      </p:sp>
      <p:pic>
        <p:nvPicPr>
          <p:cNvPr id="1026" name="Picture 2"/>
          <p:cNvPicPr>
            <a:picLocks noChangeAspect="1" noChangeArrowheads="1"/>
          </p:cNvPicPr>
          <p:nvPr/>
        </p:nvPicPr>
        <p:blipFill>
          <a:blip r:embed="rId2" cstate="print"/>
          <a:srcRect/>
          <a:stretch>
            <a:fillRect/>
          </a:stretch>
        </p:blipFill>
        <p:spPr bwMode="auto">
          <a:xfrm>
            <a:off x="5715000" y="980017"/>
            <a:ext cx="3429000" cy="3543300"/>
          </a:xfrm>
          <a:prstGeom prst="rect">
            <a:avLst/>
          </a:prstGeom>
          <a:noFill/>
          <a:ln w="9525">
            <a:noFill/>
            <a:miter lim="800000"/>
            <a:headEnd/>
            <a:tailEnd/>
          </a:ln>
        </p:spPr>
      </p:pic>
      <p:sp>
        <p:nvSpPr>
          <p:cNvPr id="5" name="CasellaDiTesto 4"/>
          <p:cNvSpPr txBox="1"/>
          <p:nvPr/>
        </p:nvSpPr>
        <p:spPr>
          <a:xfrm>
            <a:off x="0" y="1264356"/>
            <a:ext cx="5565422" cy="2308324"/>
          </a:xfrm>
          <a:prstGeom prst="rect">
            <a:avLst/>
          </a:prstGeom>
          <a:noFill/>
        </p:spPr>
        <p:txBody>
          <a:bodyPr wrap="square" rtlCol="0">
            <a:spAutoFit/>
          </a:bodyPr>
          <a:lstStyle/>
          <a:p>
            <a:pPr algn="just"/>
            <a:r>
              <a:rPr lang="it-IT" dirty="0" smtClean="0"/>
              <a:t>NON è disponibile di default, ma deve essere caricato come segue:</a:t>
            </a:r>
          </a:p>
          <a:p>
            <a:pPr algn="just"/>
            <a:r>
              <a:rPr lang="it-IT" b="1" dirty="0" smtClean="0"/>
              <a:t>Pulsante Office</a:t>
            </a:r>
            <a:r>
              <a:rPr lang="it-IT" dirty="0" smtClean="0"/>
              <a:t> </a:t>
            </a:r>
            <a:r>
              <a:rPr lang="it-IT" dirty="0" smtClean="0">
                <a:sym typeface="Symbol"/>
              </a:rPr>
              <a:t> </a:t>
            </a:r>
            <a:r>
              <a:rPr lang="it-IT" i="1" dirty="0" smtClean="0">
                <a:sym typeface="Symbol"/>
              </a:rPr>
              <a:t>pulsante</a:t>
            </a:r>
            <a:r>
              <a:rPr lang="it-IT" dirty="0" smtClean="0">
                <a:sym typeface="Symbol"/>
              </a:rPr>
              <a:t> </a:t>
            </a:r>
            <a:r>
              <a:rPr lang="it-IT" b="1" dirty="0" smtClean="0">
                <a:sym typeface="Symbol"/>
              </a:rPr>
              <a:t>Opzioni di Excel</a:t>
            </a:r>
            <a:r>
              <a:rPr lang="it-IT" dirty="0" smtClean="0">
                <a:sym typeface="Symbol"/>
              </a:rPr>
              <a:t>  si apre la </a:t>
            </a:r>
            <a:r>
              <a:rPr lang="it-IT" i="1" dirty="0" smtClean="0">
                <a:sym typeface="Symbol"/>
              </a:rPr>
              <a:t>finestra di dialogo</a:t>
            </a:r>
            <a:r>
              <a:rPr lang="it-IT" dirty="0" smtClean="0">
                <a:sym typeface="Symbol"/>
              </a:rPr>
              <a:t> </a:t>
            </a:r>
            <a:r>
              <a:rPr lang="it-IT" b="1" dirty="0" smtClean="0">
                <a:sym typeface="Symbol"/>
              </a:rPr>
              <a:t>Opzioni di Excel</a:t>
            </a:r>
          </a:p>
          <a:p>
            <a:pPr algn="just"/>
            <a:r>
              <a:rPr lang="it-IT" dirty="0" smtClean="0"/>
              <a:t>Premere su </a:t>
            </a:r>
            <a:r>
              <a:rPr lang="it-IT" b="1" dirty="0" smtClean="0">
                <a:sym typeface="Symbol"/>
              </a:rPr>
              <a:t>Componenti aggiuntivi </a:t>
            </a:r>
            <a:r>
              <a:rPr lang="it-IT" dirty="0" smtClean="0">
                <a:sym typeface="Symbol"/>
              </a:rPr>
              <a:t> dalla </a:t>
            </a:r>
            <a:r>
              <a:rPr lang="it-IT" i="1" dirty="0" smtClean="0">
                <a:sym typeface="Symbol"/>
              </a:rPr>
              <a:t>lista </a:t>
            </a:r>
            <a:r>
              <a:rPr lang="it-IT" b="1" dirty="0" smtClean="0">
                <a:sym typeface="Symbol"/>
              </a:rPr>
              <a:t>Gestisci</a:t>
            </a:r>
            <a:r>
              <a:rPr lang="it-IT" dirty="0" smtClean="0">
                <a:sym typeface="Symbol"/>
              </a:rPr>
              <a:t> selezionare Componenti Aggiuntivi di Excel e premere il </a:t>
            </a:r>
            <a:r>
              <a:rPr lang="it-IT" i="1" dirty="0" smtClean="0">
                <a:sym typeface="Symbol"/>
              </a:rPr>
              <a:t>pulsante </a:t>
            </a:r>
            <a:r>
              <a:rPr lang="it-IT" b="1" dirty="0" smtClean="0">
                <a:sym typeface="Symbol"/>
              </a:rPr>
              <a:t>Vai</a:t>
            </a:r>
            <a:r>
              <a:rPr lang="it-IT" dirty="0" smtClean="0">
                <a:sym typeface="Symbol"/>
              </a:rPr>
              <a:t> si apre la </a:t>
            </a:r>
            <a:r>
              <a:rPr lang="it-IT" i="1" dirty="0" smtClean="0">
                <a:sym typeface="Symbol"/>
              </a:rPr>
              <a:t>finestra </a:t>
            </a:r>
            <a:r>
              <a:rPr lang="it-IT" b="1" dirty="0" smtClean="0">
                <a:sym typeface="Symbol"/>
              </a:rPr>
              <a:t>Componenti aggiuntivi </a:t>
            </a:r>
            <a:r>
              <a:rPr lang="it-IT" dirty="0" smtClean="0">
                <a:sym typeface="Symbol"/>
              </a:rPr>
              <a:t> selezionare il </a:t>
            </a:r>
            <a:r>
              <a:rPr lang="it-IT" dirty="0" err="1" smtClean="0">
                <a:sym typeface="Symbol"/>
              </a:rPr>
              <a:t>check</a:t>
            </a:r>
            <a:r>
              <a:rPr lang="it-IT" dirty="0" smtClean="0">
                <a:sym typeface="Symbol"/>
              </a:rPr>
              <a:t> Strumenti di analisi e premere </a:t>
            </a:r>
            <a:r>
              <a:rPr lang="it-IT" b="1" dirty="0" smtClean="0">
                <a:sym typeface="Symbol"/>
              </a:rPr>
              <a:t>OK</a:t>
            </a:r>
            <a:endParaRPr lang="it-IT" b="1" dirty="0"/>
          </a:p>
        </p:txBody>
      </p:sp>
      <p:sp>
        <p:nvSpPr>
          <p:cNvPr id="6" name="CasellaDiTesto 5"/>
          <p:cNvSpPr txBox="1"/>
          <p:nvPr/>
        </p:nvSpPr>
        <p:spPr>
          <a:xfrm>
            <a:off x="0" y="3702757"/>
            <a:ext cx="4341830" cy="923330"/>
          </a:xfrm>
          <a:prstGeom prst="rect">
            <a:avLst/>
          </a:prstGeom>
          <a:noFill/>
        </p:spPr>
        <p:txBody>
          <a:bodyPr wrap="none" rtlCol="0">
            <a:spAutoFit/>
          </a:bodyPr>
          <a:lstStyle/>
          <a:p>
            <a:r>
              <a:rPr lang="it-IT" dirty="0" smtClean="0"/>
              <a:t>Strumenti di analisi  è ora disponibile  in:</a:t>
            </a:r>
          </a:p>
          <a:p>
            <a:r>
              <a:rPr lang="it-IT" i="1" dirty="0" smtClean="0"/>
              <a:t>scheda</a:t>
            </a:r>
            <a:r>
              <a:rPr lang="it-IT" dirty="0" smtClean="0"/>
              <a:t> </a:t>
            </a:r>
            <a:r>
              <a:rPr lang="it-IT" b="1" dirty="0" smtClean="0"/>
              <a:t>Dati</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Analisi</a:t>
            </a:r>
            <a:r>
              <a:rPr lang="it-IT" dirty="0" smtClean="0">
                <a:sym typeface="Symbol"/>
              </a:rPr>
              <a:t>  </a:t>
            </a:r>
            <a:r>
              <a:rPr lang="it-IT" b="1" dirty="0" smtClean="0">
                <a:sym typeface="Symbol"/>
              </a:rPr>
              <a:t>Analisi dati</a:t>
            </a:r>
            <a:endParaRPr lang="it-IT" dirty="0" smtClean="0">
              <a:sym typeface="Symbol"/>
            </a:endParaRPr>
          </a:p>
          <a:p>
            <a:endParaRPr lang="it-IT" dirty="0"/>
          </a:p>
        </p:txBody>
      </p:sp>
      <p:pic>
        <p:nvPicPr>
          <p:cNvPr id="1027" name="Picture 3"/>
          <p:cNvPicPr>
            <a:picLocks noChangeAspect="1" noChangeArrowheads="1"/>
          </p:cNvPicPr>
          <p:nvPr/>
        </p:nvPicPr>
        <p:blipFill>
          <a:blip r:embed="rId3" cstate="print"/>
          <a:srcRect/>
          <a:stretch>
            <a:fillRect/>
          </a:stretch>
        </p:blipFill>
        <p:spPr bwMode="auto">
          <a:xfrm>
            <a:off x="566032" y="4496506"/>
            <a:ext cx="3857625"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b="84274"/>
          <a:stretch>
            <a:fillRect/>
          </a:stretch>
        </p:blipFill>
        <p:spPr bwMode="auto">
          <a:xfrm>
            <a:off x="1" y="372537"/>
            <a:ext cx="9144000" cy="898769"/>
          </a:xfrm>
          <a:prstGeom prst="rect">
            <a:avLst/>
          </a:prstGeom>
          <a:noFill/>
          <a:ln w="9525">
            <a:noFill/>
            <a:miter lim="800000"/>
            <a:headEnd/>
            <a:tailEnd/>
          </a:ln>
        </p:spPr>
      </p:pic>
      <p:sp>
        <p:nvSpPr>
          <p:cNvPr id="3" name="CasellaDiTesto 2"/>
          <p:cNvSpPr txBox="1"/>
          <p:nvPr/>
        </p:nvSpPr>
        <p:spPr>
          <a:xfrm>
            <a:off x="0" y="0"/>
            <a:ext cx="1995354" cy="400110"/>
          </a:xfrm>
          <a:prstGeom prst="rect">
            <a:avLst/>
          </a:prstGeom>
          <a:noFill/>
        </p:spPr>
        <p:txBody>
          <a:bodyPr wrap="none" rtlCol="0">
            <a:spAutoFit/>
          </a:bodyPr>
          <a:lstStyle/>
          <a:p>
            <a:r>
              <a:rPr lang="it-IT" sz="2000" dirty="0" smtClean="0">
                <a:solidFill>
                  <a:srgbClr val="0000FF"/>
                </a:solidFill>
              </a:rPr>
              <a:t>Strumenti tabella</a:t>
            </a:r>
            <a:endParaRPr lang="it-IT" sz="2000" dirty="0">
              <a:solidFill>
                <a:srgbClr val="0000FF"/>
              </a:solidFill>
            </a:endParaRPr>
          </a:p>
        </p:txBody>
      </p:sp>
      <p:sp>
        <p:nvSpPr>
          <p:cNvPr id="4" name="CasellaDiTesto 3"/>
          <p:cNvSpPr txBox="1"/>
          <p:nvPr/>
        </p:nvSpPr>
        <p:spPr>
          <a:xfrm>
            <a:off x="0" y="1541449"/>
            <a:ext cx="6786578" cy="1200329"/>
          </a:xfrm>
          <a:prstGeom prst="rect">
            <a:avLst/>
          </a:prstGeom>
          <a:noFill/>
        </p:spPr>
        <p:txBody>
          <a:bodyPr wrap="square" rtlCol="0">
            <a:spAutoFit/>
          </a:bodyPr>
          <a:lstStyle/>
          <a:p>
            <a:r>
              <a:rPr lang="it-IT" i="1" u="sng" dirty="0" smtClean="0"/>
              <a:t>scheda</a:t>
            </a:r>
            <a:r>
              <a:rPr lang="it-IT" u="sng" dirty="0" smtClean="0"/>
              <a:t> </a:t>
            </a:r>
            <a:r>
              <a:rPr lang="it-IT" b="1" u="sng" dirty="0" smtClean="0"/>
              <a:t>Progettazione</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Proprietà</a:t>
            </a:r>
          </a:p>
          <a:p>
            <a:pPr algn="just"/>
            <a:r>
              <a:rPr lang="it-IT" b="1" dirty="0" smtClean="0">
                <a:sym typeface="Symbol"/>
              </a:rPr>
              <a:t>Nome tabella</a:t>
            </a:r>
            <a:r>
              <a:rPr lang="it-IT" dirty="0" smtClean="0">
                <a:sym typeface="Symbol"/>
              </a:rPr>
              <a:t>: consente di rinominare la tabella selezionata</a:t>
            </a:r>
          </a:p>
          <a:p>
            <a:pPr algn="just"/>
            <a:r>
              <a:rPr lang="it-IT" b="1" dirty="0" smtClean="0"/>
              <a:t>Ridimensiona tabella</a:t>
            </a:r>
            <a:r>
              <a:rPr lang="it-IT" dirty="0" smtClean="0">
                <a:sym typeface="Symbol"/>
              </a:rPr>
              <a:t>: apre la finestra di dialogo </a:t>
            </a:r>
            <a:r>
              <a:rPr lang="it-IT" b="1" dirty="0" smtClean="0">
                <a:sym typeface="Symbol"/>
              </a:rPr>
              <a:t>Ridimensiona tabella</a:t>
            </a:r>
            <a:r>
              <a:rPr lang="it-IT" dirty="0" smtClean="0">
                <a:sym typeface="Symbol"/>
              </a:rPr>
              <a:t> analoga alla finestra </a:t>
            </a:r>
            <a:r>
              <a:rPr lang="it-IT" b="1" dirty="0" smtClean="0">
                <a:sym typeface="Symbol"/>
              </a:rPr>
              <a:t>Crea tabella</a:t>
            </a:r>
            <a:r>
              <a:rPr lang="it-IT" dirty="0" smtClean="0">
                <a:sym typeface="Symbol"/>
              </a:rPr>
              <a:t>.</a:t>
            </a:r>
          </a:p>
        </p:txBody>
      </p:sp>
      <p:pic>
        <p:nvPicPr>
          <p:cNvPr id="2050" name="Picture 2"/>
          <p:cNvPicPr>
            <a:picLocks noChangeAspect="1" noChangeArrowheads="1"/>
          </p:cNvPicPr>
          <p:nvPr/>
        </p:nvPicPr>
        <p:blipFill>
          <a:blip r:embed="rId3" cstate="print"/>
          <a:srcRect/>
          <a:stretch>
            <a:fillRect/>
          </a:stretch>
        </p:blipFill>
        <p:spPr bwMode="auto">
          <a:xfrm>
            <a:off x="6818488" y="1516064"/>
            <a:ext cx="2246489" cy="1374226"/>
          </a:xfrm>
          <a:prstGeom prst="rect">
            <a:avLst/>
          </a:prstGeom>
          <a:noFill/>
          <a:ln w="9525">
            <a:noFill/>
            <a:miter lim="800000"/>
            <a:headEnd/>
            <a:tailEnd/>
          </a:ln>
        </p:spPr>
      </p:pic>
      <p:sp>
        <p:nvSpPr>
          <p:cNvPr id="6" name="CasellaDiTesto 5"/>
          <p:cNvSpPr txBox="1"/>
          <p:nvPr/>
        </p:nvSpPr>
        <p:spPr>
          <a:xfrm>
            <a:off x="0" y="2884829"/>
            <a:ext cx="7868356" cy="646331"/>
          </a:xfrm>
          <a:prstGeom prst="rect">
            <a:avLst/>
          </a:prstGeom>
          <a:noFill/>
        </p:spPr>
        <p:txBody>
          <a:bodyPr wrap="square" rtlCol="0">
            <a:spAutoFit/>
          </a:bodyPr>
          <a:lstStyle/>
          <a:p>
            <a:r>
              <a:rPr lang="it-IT" i="1" u="sng" dirty="0" smtClean="0"/>
              <a:t>scheda</a:t>
            </a:r>
            <a:r>
              <a:rPr lang="it-IT" u="sng" dirty="0" smtClean="0"/>
              <a:t> </a:t>
            </a:r>
            <a:r>
              <a:rPr lang="it-IT" b="1" u="sng" dirty="0" smtClean="0"/>
              <a:t>Progettazione</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Strumenti</a:t>
            </a:r>
          </a:p>
          <a:p>
            <a:pPr algn="just"/>
            <a:r>
              <a:rPr lang="it-IT" b="1" dirty="0" smtClean="0">
                <a:sym typeface="Symbol"/>
              </a:rPr>
              <a:t>Riepiloga con tabella pivot</a:t>
            </a:r>
            <a:r>
              <a:rPr lang="it-IT" dirty="0" smtClean="0">
                <a:sym typeface="Symbol"/>
              </a:rPr>
              <a:t>: apre la finestra di dialogo </a:t>
            </a:r>
            <a:r>
              <a:rPr lang="it-IT" b="1" dirty="0" smtClean="0">
                <a:sym typeface="Symbol"/>
              </a:rPr>
              <a:t>Crea tabella pivot</a:t>
            </a:r>
            <a:r>
              <a:rPr lang="it-IT" dirty="0" smtClean="0">
                <a:sym typeface="Symbol"/>
              </a:rPr>
              <a:t>.</a:t>
            </a:r>
          </a:p>
        </p:txBody>
      </p:sp>
      <p:pic>
        <p:nvPicPr>
          <p:cNvPr id="2052" name="Picture 4"/>
          <p:cNvPicPr>
            <a:picLocks noChangeAspect="1" noChangeArrowheads="1"/>
          </p:cNvPicPr>
          <p:nvPr/>
        </p:nvPicPr>
        <p:blipFill>
          <a:blip r:embed="rId4" cstate="print"/>
          <a:srcRect/>
          <a:stretch>
            <a:fillRect/>
          </a:stretch>
        </p:blipFill>
        <p:spPr bwMode="auto">
          <a:xfrm>
            <a:off x="5943177" y="3567290"/>
            <a:ext cx="3121800" cy="1935516"/>
          </a:xfrm>
          <a:prstGeom prst="rect">
            <a:avLst/>
          </a:prstGeom>
          <a:noFill/>
          <a:ln w="9525">
            <a:noFill/>
            <a:miter lim="800000"/>
            <a:headEnd/>
            <a:tailEnd/>
          </a:ln>
        </p:spPr>
      </p:pic>
      <p:sp>
        <p:nvSpPr>
          <p:cNvPr id="9" name="Rettangolo 8"/>
          <p:cNvSpPr/>
          <p:nvPr/>
        </p:nvSpPr>
        <p:spPr>
          <a:xfrm>
            <a:off x="-1" y="3494882"/>
            <a:ext cx="5881511" cy="2031325"/>
          </a:xfrm>
          <a:prstGeom prst="rect">
            <a:avLst/>
          </a:prstGeom>
        </p:spPr>
        <p:txBody>
          <a:bodyPr wrap="square">
            <a:spAutoFit/>
          </a:bodyPr>
          <a:lstStyle/>
          <a:p>
            <a:pPr algn="just"/>
            <a:r>
              <a:rPr lang="it-IT" b="1" dirty="0" smtClean="0">
                <a:sym typeface="Symbol"/>
              </a:rPr>
              <a:t>Rimuovi duplicati</a:t>
            </a:r>
            <a:r>
              <a:rPr lang="it-IT" dirty="0" smtClean="0">
                <a:sym typeface="Symbol"/>
              </a:rPr>
              <a:t>: consente di eliminare le righe contenenti valori duplicati in base alle colonne selezionate nell’elenco presente. </a:t>
            </a:r>
            <a:r>
              <a:rPr lang="it-IT" i="1" dirty="0" smtClean="0">
                <a:sym typeface="Symbol"/>
              </a:rPr>
              <a:t>Attenzione</a:t>
            </a:r>
            <a:r>
              <a:rPr lang="it-IT" dirty="0" smtClean="0">
                <a:sym typeface="Symbol"/>
              </a:rPr>
              <a:t>: se si seleziona una sola colonna, ad esempio </a:t>
            </a:r>
            <a:r>
              <a:rPr lang="it-IT" dirty="0" err="1" smtClean="0">
                <a:sym typeface="Symbol"/>
              </a:rPr>
              <a:t>Height</a:t>
            </a:r>
            <a:r>
              <a:rPr lang="it-IT" dirty="0" smtClean="0">
                <a:sym typeface="Symbol"/>
              </a:rPr>
              <a:t>, verranno eliminate tutte le righe contenenti valori duplicati per l’altezza, quindi se ci sono 4 pazienti con la stessa altezza viene mantenuto solo il primo paziente presente in tabella.</a:t>
            </a:r>
          </a:p>
        </p:txBody>
      </p:sp>
      <p:sp>
        <p:nvSpPr>
          <p:cNvPr id="10" name="Rettangolo 9"/>
          <p:cNvSpPr/>
          <p:nvPr/>
        </p:nvSpPr>
        <p:spPr>
          <a:xfrm>
            <a:off x="-1" y="5521237"/>
            <a:ext cx="8918223" cy="1200329"/>
          </a:xfrm>
          <a:prstGeom prst="rect">
            <a:avLst/>
          </a:prstGeom>
        </p:spPr>
        <p:txBody>
          <a:bodyPr wrap="square">
            <a:spAutoFit/>
          </a:bodyPr>
          <a:lstStyle/>
          <a:p>
            <a:pPr algn="just"/>
            <a:r>
              <a:rPr lang="it-IT" b="1" dirty="0" smtClean="0">
                <a:sym typeface="Symbol"/>
              </a:rPr>
              <a:t>Converti in intervallo</a:t>
            </a:r>
            <a:r>
              <a:rPr lang="it-IT" dirty="0" smtClean="0">
                <a:sym typeface="Symbol"/>
              </a:rPr>
              <a:t>: converte la tabella in un normale intervallo di celle, mantenendone i dati e la formattazione. </a:t>
            </a:r>
            <a:r>
              <a:rPr lang="it-IT" i="1" dirty="0" smtClean="0">
                <a:sym typeface="Symbol"/>
              </a:rPr>
              <a:t>Nota</a:t>
            </a:r>
            <a:r>
              <a:rPr lang="it-IT" dirty="0" smtClean="0">
                <a:sym typeface="Symbol"/>
              </a:rPr>
              <a:t>: le formule presenti nelle colonne calcolate inserite dopo la creazione della tabella vengono automaticamente convertite in modo da utilizzare i riferimenti di cella classici.</a:t>
            </a:r>
          </a:p>
        </p:txBody>
      </p:sp>
      <p:pic>
        <p:nvPicPr>
          <p:cNvPr id="2053" name="Picture 5"/>
          <p:cNvPicPr>
            <a:picLocks noChangeAspect="1" noChangeArrowheads="1"/>
          </p:cNvPicPr>
          <p:nvPr/>
        </p:nvPicPr>
        <p:blipFill>
          <a:blip r:embed="rId5" cstate="print"/>
          <a:srcRect l="14897" t="16198" r="58718" b="81675"/>
          <a:stretch>
            <a:fillRect/>
          </a:stretch>
        </p:blipFill>
        <p:spPr bwMode="auto">
          <a:xfrm>
            <a:off x="2743201" y="6491111"/>
            <a:ext cx="3618957" cy="1823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646331"/>
          </a:xfrm>
          <a:prstGeom prst="rect">
            <a:avLst/>
          </a:prstGeom>
          <a:noFill/>
        </p:spPr>
        <p:txBody>
          <a:bodyPr wrap="square" rtlCol="0">
            <a:spAutoFit/>
          </a:bodyPr>
          <a:lstStyle/>
          <a:p>
            <a:r>
              <a:rPr lang="it-IT" i="1" u="sng" dirty="0" smtClean="0"/>
              <a:t>scheda</a:t>
            </a:r>
            <a:r>
              <a:rPr lang="it-IT" u="sng" dirty="0" smtClean="0"/>
              <a:t> </a:t>
            </a:r>
            <a:r>
              <a:rPr lang="it-IT" b="1" u="sng" dirty="0" smtClean="0"/>
              <a:t>Progettazione</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Opzioni stili tabella</a:t>
            </a:r>
          </a:p>
          <a:p>
            <a:pPr algn="just"/>
            <a:r>
              <a:rPr lang="it-IT" dirty="0" smtClean="0">
                <a:sym typeface="Symbol"/>
              </a:rPr>
              <a:t>Consente di attivare/disattivare diverse opzioni relative alla formattazione della tabella</a:t>
            </a:r>
          </a:p>
        </p:txBody>
      </p:sp>
      <p:pic>
        <p:nvPicPr>
          <p:cNvPr id="3075" name="Picture 3"/>
          <p:cNvPicPr>
            <a:picLocks noChangeAspect="1" noChangeArrowheads="1"/>
          </p:cNvPicPr>
          <p:nvPr/>
        </p:nvPicPr>
        <p:blipFill>
          <a:blip r:embed="rId2" cstate="print"/>
          <a:srcRect l="1538" t="20667" r="43590" b="58820"/>
          <a:stretch>
            <a:fillRect/>
          </a:stretch>
        </p:blipFill>
        <p:spPr bwMode="auto">
          <a:xfrm>
            <a:off x="383822" y="644770"/>
            <a:ext cx="4515746" cy="1055086"/>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l="37350" t="3162" r="37522" b="84470"/>
          <a:stretch>
            <a:fillRect/>
          </a:stretch>
        </p:blipFill>
        <p:spPr bwMode="auto">
          <a:xfrm>
            <a:off x="5207651" y="651717"/>
            <a:ext cx="3446584" cy="1060287"/>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l="1564" t="20650" r="43846" b="58974"/>
          <a:stretch>
            <a:fillRect/>
          </a:stretch>
        </p:blipFill>
        <p:spPr bwMode="auto">
          <a:xfrm>
            <a:off x="383822" y="1761937"/>
            <a:ext cx="4492538" cy="1048040"/>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l="37522" t="3162" r="37521" b="84601"/>
          <a:stretch>
            <a:fillRect/>
          </a:stretch>
        </p:blipFill>
        <p:spPr bwMode="auto">
          <a:xfrm>
            <a:off x="5207651" y="1776265"/>
            <a:ext cx="3423138" cy="1048998"/>
          </a:xfrm>
          <a:prstGeom prst="rect">
            <a:avLst/>
          </a:prstGeom>
          <a:noFill/>
          <a:ln w="9525">
            <a:noFill/>
            <a:miter lim="800000"/>
            <a:headEnd/>
            <a:tailEnd/>
          </a:ln>
        </p:spPr>
      </p:pic>
      <p:sp>
        <p:nvSpPr>
          <p:cNvPr id="9" name="CasellaDiTesto 8"/>
          <p:cNvSpPr txBox="1"/>
          <p:nvPr/>
        </p:nvSpPr>
        <p:spPr>
          <a:xfrm>
            <a:off x="0" y="2857393"/>
            <a:ext cx="9144000" cy="646331"/>
          </a:xfrm>
          <a:prstGeom prst="rect">
            <a:avLst/>
          </a:prstGeom>
          <a:noFill/>
        </p:spPr>
        <p:txBody>
          <a:bodyPr wrap="square" rtlCol="0">
            <a:spAutoFit/>
          </a:bodyPr>
          <a:lstStyle/>
          <a:p>
            <a:r>
              <a:rPr lang="it-IT" i="1" u="sng" dirty="0" smtClean="0"/>
              <a:t>scheda</a:t>
            </a:r>
            <a:r>
              <a:rPr lang="it-IT" u="sng" dirty="0" smtClean="0"/>
              <a:t> </a:t>
            </a:r>
            <a:r>
              <a:rPr lang="it-IT" b="1" u="sng" dirty="0" smtClean="0"/>
              <a:t>Progettazione</a:t>
            </a:r>
            <a:r>
              <a:rPr lang="it-IT" u="sng" dirty="0" smtClean="0"/>
              <a:t> </a:t>
            </a:r>
            <a:r>
              <a:rPr lang="it-IT" u="sng" dirty="0" smtClean="0">
                <a:sym typeface="Symbol"/>
              </a:rPr>
              <a:t> </a:t>
            </a:r>
            <a:r>
              <a:rPr lang="it-IT" i="1" u="sng" dirty="0" smtClean="0">
                <a:sym typeface="Symbol"/>
              </a:rPr>
              <a:t>gruppo</a:t>
            </a:r>
            <a:r>
              <a:rPr lang="it-IT" u="sng" dirty="0" smtClean="0">
                <a:sym typeface="Symbol"/>
              </a:rPr>
              <a:t> </a:t>
            </a:r>
            <a:r>
              <a:rPr lang="it-IT" b="1" u="sng" dirty="0" smtClean="0">
                <a:sym typeface="Symbol"/>
              </a:rPr>
              <a:t>Stili tabella</a:t>
            </a:r>
          </a:p>
          <a:p>
            <a:pPr algn="just"/>
            <a:r>
              <a:rPr lang="it-IT" dirty="0" smtClean="0">
                <a:sym typeface="Symbol"/>
              </a:rPr>
              <a:t>Apre il menù a tendina da cui è possibile selezionare uno stile/crearne uno nuovo.</a:t>
            </a:r>
          </a:p>
        </p:txBody>
      </p:sp>
      <p:sp>
        <p:nvSpPr>
          <p:cNvPr id="11" name="CasellaDiTesto 10"/>
          <p:cNvSpPr txBox="1"/>
          <p:nvPr/>
        </p:nvSpPr>
        <p:spPr>
          <a:xfrm>
            <a:off x="2865641" y="3398827"/>
            <a:ext cx="6196298" cy="3416320"/>
          </a:xfrm>
          <a:prstGeom prst="rect">
            <a:avLst/>
          </a:prstGeom>
          <a:noFill/>
        </p:spPr>
        <p:txBody>
          <a:bodyPr wrap="square" rtlCol="0">
            <a:spAutoFit/>
          </a:bodyPr>
          <a:lstStyle/>
          <a:p>
            <a:pPr marL="342900" indent="-342900" algn="just">
              <a:buFont typeface="+mj-lt"/>
              <a:buAutoNum type="arabicPeriod"/>
            </a:pPr>
            <a:r>
              <a:rPr lang="it-IT" dirty="0" smtClean="0"/>
              <a:t>nella casella </a:t>
            </a:r>
            <a:r>
              <a:rPr lang="it-IT" b="1" dirty="0" smtClean="0"/>
              <a:t>Nome </a:t>
            </a:r>
            <a:r>
              <a:rPr lang="it-IT" dirty="0" smtClean="0"/>
              <a:t>digitare un nome per il nuovo stile</a:t>
            </a:r>
          </a:p>
          <a:p>
            <a:pPr marL="342900" indent="-342900" algn="just">
              <a:buFont typeface="+mj-lt"/>
              <a:buAutoNum type="arabicPeriod"/>
            </a:pPr>
            <a:r>
              <a:rPr lang="it-IT" dirty="0" smtClean="0"/>
              <a:t>selezionare ciascun elemento che si desidera formattare (uno alla volta) dall’</a:t>
            </a:r>
            <a:r>
              <a:rPr lang="it-IT" i="1" dirty="0" smtClean="0"/>
              <a:t>elenco</a:t>
            </a:r>
            <a:r>
              <a:rPr lang="it-IT" dirty="0" smtClean="0"/>
              <a:t> </a:t>
            </a:r>
            <a:r>
              <a:rPr lang="it-IT" b="1" dirty="0" smtClean="0"/>
              <a:t>Elemento tabella</a:t>
            </a:r>
            <a:r>
              <a:rPr lang="it-IT" dirty="0" smtClean="0"/>
              <a:t> (in grassetto gli elementi per cui è già stata impostata una formattazione)</a:t>
            </a:r>
          </a:p>
          <a:p>
            <a:pPr marL="342900" indent="-342900" algn="just">
              <a:buFont typeface="+mj-lt"/>
              <a:buAutoNum type="arabicPeriod"/>
            </a:pPr>
            <a:r>
              <a:rPr lang="it-IT" dirty="0" smtClean="0"/>
              <a:t>premere il </a:t>
            </a:r>
            <a:r>
              <a:rPr lang="it-IT" i="1" dirty="0" smtClean="0"/>
              <a:t>pulsante </a:t>
            </a:r>
            <a:r>
              <a:rPr lang="it-IT" b="1" dirty="0" smtClean="0"/>
              <a:t>Formato </a:t>
            </a:r>
            <a:r>
              <a:rPr lang="it-IT" dirty="0" smtClean="0"/>
              <a:t>per aprire la </a:t>
            </a:r>
            <a:r>
              <a:rPr lang="it-IT" i="1" dirty="0" smtClean="0"/>
              <a:t>finestra di dialogo </a:t>
            </a:r>
            <a:r>
              <a:rPr lang="it-IT" b="1" dirty="0" smtClean="0"/>
              <a:t>Formato celle </a:t>
            </a:r>
            <a:r>
              <a:rPr lang="it-IT" dirty="0" smtClean="0"/>
              <a:t>ed impostare la formattazione che si desidera utilizzando le opzioni delle </a:t>
            </a:r>
            <a:r>
              <a:rPr lang="it-IT" i="1" dirty="0" smtClean="0"/>
              <a:t>schede</a:t>
            </a:r>
            <a:r>
              <a:rPr lang="it-IT" dirty="0" smtClean="0"/>
              <a:t> </a:t>
            </a:r>
            <a:r>
              <a:rPr lang="it-IT" b="1" dirty="0" smtClean="0"/>
              <a:t>Carattere</a:t>
            </a:r>
            <a:r>
              <a:rPr lang="it-IT" dirty="0" smtClean="0"/>
              <a:t>, </a:t>
            </a:r>
            <a:r>
              <a:rPr lang="it-IT" b="1" dirty="0" smtClean="0"/>
              <a:t>Bordo</a:t>
            </a:r>
            <a:r>
              <a:rPr lang="it-IT" dirty="0" smtClean="0"/>
              <a:t> e </a:t>
            </a:r>
            <a:r>
              <a:rPr lang="it-IT" b="1" dirty="0" smtClean="0"/>
              <a:t>Riempimento</a:t>
            </a:r>
          </a:p>
          <a:p>
            <a:pPr marL="342900" indent="-342900" algn="just">
              <a:buFont typeface="+mj-lt"/>
              <a:buAutoNum type="arabicPeriod"/>
            </a:pPr>
            <a:r>
              <a:rPr lang="it-IT" dirty="0" smtClean="0"/>
              <a:t>l’</a:t>
            </a:r>
            <a:r>
              <a:rPr lang="it-IT" i="1" dirty="0" smtClean="0"/>
              <a:t>area</a:t>
            </a:r>
            <a:r>
              <a:rPr lang="it-IT" dirty="0" smtClean="0"/>
              <a:t> </a:t>
            </a:r>
            <a:r>
              <a:rPr lang="it-IT" b="1" dirty="0" smtClean="0"/>
              <a:t>Formattazione elemento</a:t>
            </a:r>
            <a:r>
              <a:rPr lang="it-IT" dirty="0" smtClean="0"/>
              <a:t> visualizza le formattazioni impostate per l’elemento selezionato</a:t>
            </a:r>
          </a:p>
          <a:p>
            <a:pPr marL="342900" indent="-342900" algn="just">
              <a:buFont typeface="+mj-lt"/>
              <a:buAutoNum type="arabicPeriod"/>
            </a:pPr>
            <a:r>
              <a:rPr lang="it-IT" dirty="0" smtClean="0"/>
              <a:t>l’</a:t>
            </a:r>
            <a:r>
              <a:rPr lang="it-IT" i="1" dirty="0" smtClean="0"/>
              <a:t>area</a:t>
            </a:r>
            <a:r>
              <a:rPr lang="it-IT" dirty="0" smtClean="0"/>
              <a:t> </a:t>
            </a:r>
            <a:r>
              <a:rPr lang="it-IT" b="1" dirty="0" smtClean="0"/>
              <a:t>Anteprima</a:t>
            </a:r>
            <a:r>
              <a:rPr lang="it-IT" dirty="0" smtClean="0"/>
              <a:t> mostra un’anteprima dell’intera tabella formattata secondo le impostazioni effettuate</a:t>
            </a:r>
            <a:endParaRPr lang="it-IT" dirty="0"/>
          </a:p>
        </p:txBody>
      </p:sp>
      <p:pic>
        <p:nvPicPr>
          <p:cNvPr id="3080" name="Picture 8"/>
          <p:cNvPicPr>
            <a:picLocks noChangeAspect="1" noChangeArrowheads="1"/>
          </p:cNvPicPr>
          <p:nvPr/>
        </p:nvPicPr>
        <p:blipFill>
          <a:blip r:embed="rId6" cstate="print"/>
          <a:srcRect/>
          <a:stretch>
            <a:fillRect/>
          </a:stretch>
        </p:blipFill>
        <p:spPr bwMode="auto">
          <a:xfrm>
            <a:off x="161192" y="3575539"/>
            <a:ext cx="2618358" cy="2778369"/>
          </a:xfrm>
          <a:prstGeom prst="rect">
            <a:avLst/>
          </a:prstGeom>
          <a:noFill/>
          <a:ln w="9525">
            <a:noFill/>
            <a:miter lim="800000"/>
            <a:headEnd/>
            <a:tailEnd/>
          </a:ln>
        </p:spPr>
      </p:pic>
      <p:sp>
        <p:nvSpPr>
          <p:cNvPr id="13" name="Ovale 12"/>
          <p:cNvSpPr/>
          <p:nvPr/>
        </p:nvSpPr>
        <p:spPr>
          <a:xfrm>
            <a:off x="1569156" y="4052564"/>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14" name="Ovale 13"/>
          <p:cNvSpPr/>
          <p:nvPr/>
        </p:nvSpPr>
        <p:spPr>
          <a:xfrm>
            <a:off x="358219" y="5031903"/>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15" name="Ovale 14"/>
          <p:cNvSpPr/>
          <p:nvPr/>
        </p:nvSpPr>
        <p:spPr>
          <a:xfrm>
            <a:off x="143730" y="5390354"/>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16" name="Ovale 15"/>
          <p:cNvSpPr/>
          <p:nvPr/>
        </p:nvSpPr>
        <p:spPr>
          <a:xfrm>
            <a:off x="2559552" y="399902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17" name="Ovale 16"/>
          <p:cNvSpPr/>
          <p:nvPr/>
        </p:nvSpPr>
        <p:spPr>
          <a:xfrm>
            <a:off x="1080707" y="3818405"/>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18" name="CasellaDiTesto 17"/>
          <p:cNvSpPr txBox="1"/>
          <p:nvPr/>
        </p:nvSpPr>
        <p:spPr>
          <a:xfrm>
            <a:off x="8185548" y="30778"/>
            <a:ext cx="894797" cy="338554"/>
          </a:xfrm>
          <a:prstGeom prst="rect">
            <a:avLst/>
          </a:prstGeom>
          <a:solidFill>
            <a:srgbClr val="FF0000"/>
          </a:solidFill>
        </p:spPr>
        <p:txBody>
          <a:bodyPr wrap="none" rtlCol="0">
            <a:spAutoFit/>
          </a:bodyPr>
          <a:lstStyle/>
          <a:p>
            <a:r>
              <a:rPr lang="it-IT" sz="1600" dirty="0" smtClean="0">
                <a:solidFill>
                  <a:schemeClr val="bg1"/>
                </a:solidFill>
              </a:rPr>
              <a:t>Esempio</a:t>
            </a:r>
            <a:endParaRPr lang="it-IT" sz="16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4210320" cy="400110"/>
          </a:xfrm>
          <a:prstGeom prst="rect">
            <a:avLst/>
          </a:prstGeom>
          <a:noFill/>
        </p:spPr>
        <p:txBody>
          <a:bodyPr wrap="none" rtlCol="0">
            <a:spAutoFit/>
          </a:bodyPr>
          <a:lstStyle/>
          <a:p>
            <a:r>
              <a:rPr lang="it-IT" sz="2000" dirty="0" smtClean="0">
                <a:solidFill>
                  <a:srgbClr val="0000FF"/>
                </a:solidFill>
              </a:rPr>
              <a:t>Aggiungere/rimuovere righe e colonne</a:t>
            </a:r>
            <a:endParaRPr lang="it-IT" sz="2000" dirty="0">
              <a:solidFill>
                <a:srgbClr val="0000FF"/>
              </a:solidFill>
            </a:endParaRPr>
          </a:p>
        </p:txBody>
      </p:sp>
      <p:sp>
        <p:nvSpPr>
          <p:cNvPr id="3" name="CasellaDiTesto 2"/>
          <p:cNvSpPr txBox="1"/>
          <p:nvPr/>
        </p:nvSpPr>
        <p:spPr>
          <a:xfrm>
            <a:off x="79021" y="451556"/>
            <a:ext cx="8974667" cy="2862322"/>
          </a:xfrm>
          <a:prstGeom prst="rect">
            <a:avLst/>
          </a:prstGeom>
          <a:noFill/>
        </p:spPr>
        <p:txBody>
          <a:bodyPr wrap="square" rtlCol="0">
            <a:spAutoFit/>
          </a:bodyPr>
          <a:lstStyle/>
          <a:p>
            <a:pPr algn="just"/>
            <a:r>
              <a:rPr lang="it-IT" dirty="0" smtClean="0"/>
              <a:t>Per inserire/includere righe/colonne (vuote o contenenti dati) </a:t>
            </a:r>
            <a:r>
              <a:rPr lang="it-IT" u="sng" dirty="0" smtClean="0"/>
              <a:t>adiacenti</a:t>
            </a:r>
            <a:r>
              <a:rPr lang="it-IT" dirty="0" smtClean="0"/>
              <a:t> all’area della tabella</a:t>
            </a:r>
          </a:p>
          <a:p>
            <a:pPr algn="just"/>
            <a:r>
              <a:rPr lang="it-IT" dirty="0" smtClean="0"/>
              <a:t>utilizzare il </a:t>
            </a:r>
            <a:r>
              <a:rPr lang="it-IT" b="1" dirty="0" smtClean="0"/>
              <a:t>quadratino di ridimensionamento</a:t>
            </a:r>
            <a:r>
              <a:rPr lang="it-IT" dirty="0" smtClean="0"/>
              <a:t> oppure </a:t>
            </a:r>
            <a:r>
              <a:rPr lang="it-IT" i="1" dirty="0" smtClean="0"/>
              <a:t>scheda</a:t>
            </a:r>
            <a:r>
              <a:rPr lang="it-IT" dirty="0" smtClean="0"/>
              <a:t> </a:t>
            </a:r>
            <a:r>
              <a:rPr lang="it-IT" b="1" dirty="0" smtClean="0"/>
              <a:t>Progettazione</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Proprietà</a:t>
            </a:r>
            <a:r>
              <a:rPr lang="it-IT" dirty="0" smtClean="0">
                <a:sym typeface="Symbol"/>
              </a:rPr>
              <a:t>  </a:t>
            </a:r>
            <a:r>
              <a:rPr lang="it-IT" b="1" dirty="0" smtClean="0">
                <a:sym typeface="Symbol"/>
              </a:rPr>
              <a:t>Ridimensiona tabella</a:t>
            </a:r>
          </a:p>
          <a:p>
            <a:pPr algn="just"/>
            <a:endParaRPr lang="it-IT" dirty="0" smtClean="0"/>
          </a:p>
          <a:p>
            <a:pPr algn="just"/>
            <a:r>
              <a:rPr lang="it-IT" dirty="0" smtClean="0"/>
              <a:t>Per inserire una riga vuota </a:t>
            </a:r>
            <a:r>
              <a:rPr lang="it-IT" u="sng" dirty="0" smtClean="0"/>
              <a:t>al termine della tabella</a:t>
            </a:r>
            <a:r>
              <a:rPr lang="it-IT" dirty="0" smtClean="0"/>
              <a:t> è possibile anche premere il tasto TAB nell’ultima cella dell’ultima riga (esclusa la riga dei totali)</a:t>
            </a:r>
          </a:p>
          <a:p>
            <a:pPr algn="just"/>
            <a:endParaRPr lang="it-IT" dirty="0" smtClean="0"/>
          </a:p>
          <a:p>
            <a:pPr algn="just"/>
            <a:r>
              <a:rPr lang="it-IT" dirty="0" smtClean="0"/>
              <a:t>Per inserire una riga/colonna in un punto qualsiasi della tabella, utilizzare i comandi classici oppure posizionarsi opportunamente all’interno della tabella e utilizzare una delle opzioni elencate in </a:t>
            </a:r>
            <a:r>
              <a:rPr lang="it-IT" i="1" dirty="0" smtClean="0"/>
              <a:t>scheda</a:t>
            </a:r>
            <a:r>
              <a:rPr lang="it-IT" dirty="0" smtClean="0"/>
              <a:t> </a:t>
            </a:r>
            <a:r>
              <a:rPr lang="it-IT" b="1" dirty="0" smtClean="0"/>
              <a:t>Home</a:t>
            </a:r>
            <a:r>
              <a:rPr lang="it-IT" dirty="0" smtClean="0"/>
              <a:t> </a:t>
            </a:r>
            <a:r>
              <a:rPr lang="it-IT" dirty="0" smtClean="0">
                <a:sym typeface="Symbol"/>
              </a:rPr>
              <a:t> </a:t>
            </a:r>
            <a:r>
              <a:rPr lang="it-IT" i="1" dirty="0" smtClean="0">
                <a:sym typeface="Symbol"/>
              </a:rPr>
              <a:t>gruppo </a:t>
            </a:r>
            <a:r>
              <a:rPr lang="it-IT" b="1" dirty="0" smtClean="0">
                <a:sym typeface="Symbol"/>
              </a:rPr>
              <a:t>Inserisci</a:t>
            </a:r>
            <a:endParaRPr lang="it-IT" dirty="0" smtClean="0">
              <a:sym typeface="Symbol"/>
            </a:endParaRPr>
          </a:p>
        </p:txBody>
      </p:sp>
      <p:pic>
        <p:nvPicPr>
          <p:cNvPr id="5122" name="Picture 2"/>
          <p:cNvPicPr>
            <a:picLocks noChangeAspect="1" noChangeArrowheads="1"/>
          </p:cNvPicPr>
          <p:nvPr/>
        </p:nvPicPr>
        <p:blipFill>
          <a:blip r:embed="rId2" cstate="print"/>
          <a:srcRect l="65556" t="6017" r="17265" b="70735"/>
          <a:stretch>
            <a:fillRect/>
          </a:stretch>
        </p:blipFill>
        <p:spPr bwMode="auto">
          <a:xfrm>
            <a:off x="6448995" y="3025422"/>
            <a:ext cx="2356338" cy="1992923"/>
          </a:xfrm>
          <a:prstGeom prst="rect">
            <a:avLst/>
          </a:prstGeom>
          <a:noFill/>
          <a:ln w="9525">
            <a:noFill/>
            <a:miter lim="800000"/>
            <a:headEnd/>
            <a:tailEnd/>
          </a:ln>
        </p:spPr>
      </p:pic>
      <p:sp>
        <p:nvSpPr>
          <p:cNvPr id="5" name="Rettangolo 4"/>
          <p:cNvSpPr/>
          <p:nvPr/>
        </p:nvSpPr>
        <p:spPr>
          <a:xfrm>
            <a:off x="79021" y="3286458"/>
            <a:ext cx="6033911" cy="923330"/>
          </a:xfrm>
          <a:prstGeom prst="rect">
            <a:avLst/>
          </a:prstGeom>
        </p:spPr>
        <p:txBody>
          <a:bodyPr wrap="square">
            <a:spAutoFit/>
          </a:bodyPr>
          <a:lstStyle/>
          <a:p>
            <a:pPr algn="just"/>
            <a:r>
              <a:rPr lang="it-IT" i="1" dirty="0" smtClean="0">
                <a:sym typeface="Symbol"/>
              </a:rPr>
              <a:t>Nota</a:t>
            </a:r>
            <a:r>
              <a:rPr lang="it-IT" dirty="0" smtClean="0">
                <a:sym typeface="Symbol"/>
              </a:rPr>
              <a:t>: le opzioni Inserisci righe tabella sopra e Inserisci colonne tabella a sinistra permettono di effettuare l’inserimento </a:t>
            </a:r>
            <a:r>
              <a:rPr lang="it-IT" u="sng" dirty="0" smtClean="0">
                <a:sym typeface="Symbol"/>
              </a:rPr>
              <a:t>solo nell’area della tabella</a:t>
            </a:r>
            <a:r>
              <a:rPr lang="it-IT" dirty="0" smtClean="0">
                <a:sym typeface="Symbol"/>
              </a:rPr>
              <a:t>.</a:t>
            </a:r>
            <a:endParaRPr lang="it-IT"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399" t="20650" r="43675" b="58974"/>
          <a:stretch>
            <a:fillRect/>
          </a:stretch>
        </p:blipFill>
        <p:spPr bwMode="auto">
          <a:xfrm>
            <a:off x="158044" y="468945"/>
            <a:ext cx="5949245" cy="1379391"/>
          </a:xfrm>
          <a:prstGeom prst="rect">
            <a:avLst/>
          </a:prstGeom>
          <a:noFill/>
          <a:ln w="9525">
            <a:noFill/>
            <a:miter lim="800000"/>
            <a:headEnd/>
            <a:tailEnd/>
          </a:ln>
        </p:spPr>
      </p:pic>
      <p:pic>
        <p:nvPicPr>
          <p:cNvPr id="4099" name="Picture 3"/>
          <p:cNvPicPr>
            <a:picLocks noChangeAspect="1" noChangeArrowheads="1"/>
          </p:cNvPicPr>
          <p:nvPr/>
        </p:nvPicPr>
        <p:blipFill>
          <a:blip r:embed="rId2" cstate="print"/>
          <a:srcRect l="31029" t="41162" r="38547" b="27836"/>
          <a:stretch>
            <a:fillRect/>
          </a:stretch>
        </p:blipFill>
        <p:spPr bwMode="auto">
          <a:xfrm>
            <a:off x="5000976" y="796735"/>
            <a:ext cx="3488266" cy="2221588"/>
          </a:xfrm>
          <a:prstGeom prst="rect">
            <a:avLst/>
          </a:prstGeom>
          <a:noFill/>
          <a:ln w="9525">
            <a:noFill/>
            <a:miter lim="800000"/>
            <a:headEnd/>
            <a:tailEnd/>
          </a:ln>
        </p:spPr>
      </p:pic>
      <p:sp>
        <p:nvSpPr>
          <p:cNvPr id="5" name="CasellaDiTesto 4"/>
          <p:cNvSpPr txBox="1"/>
          <p:nvPr/>
        </p:nvSpPr>
        <p:spPr>
          <a:xfrm>
            <a:off x="0" y="0"/>
            <a:ext cx="2756652" cy="400110"/>
          </a:xfrm>
          <a:prstGeom prst="rect">
            <a:avLst/>
          </a:prstGeom>
          <a:noFill/>
        </p:spPr>
        <p:txBody>
          <a:bodyPr wrap="none" rtlCol="0">
            <a:spAutoFit/>
          </a:bodyPr>
          <a:lstStyle/>
          <a:p>
            <a:r>
              <a:rPr lang="it-IT" sz="2000" dirty="0" smtClean="0">
                <a:solidFill>
                  <a:srgbClr val="0000FF"/>
                </a:solidFill>
              </a:rPr>
              <a:t>Grafico basato su tabelle</a:t>
            </a:r>
            <a:endParaRPr lang="it-IT" sz="2000" dirty="0">
              <a:solidFill>
                <a:srgbClr val="0000FF"/>
              </a:solidFill>
            </a:endParaRPr>
          </a:p>
        </p:txBody>
      </p:sp>
      <p:pic>
        <p:nvPicPr>
          <p:cNvPr id="4100" name="Picture 4"/>
          <p:cNvPicPr>
            <a:picLocks noChangeAspect="1" noChangeArrowheads="1"/>
          </p:cNvPicPr>
          <p:nvPr/>
        </p:nvPicPr>
        <p:blipFill>
          <a:blip r:embed="rId3" cstate="print"/>
          <a:srcRect l="1564" t="20650" r="43675" b="56923"/>
          <a:stretch>
            <a:fillRect/>
          </a:stretch>
        </p:blipFill>
        <p:spPr bwMode="auto">
          <a:xfrm>
            <a:off x="158044" y="3960244"/>
            <a:ext cx="5933705" cy="1518818"/>
          </a:xfrm>
          <a:prstGeom prst="rect">
            <a:avLst/>
          </a:prstGeom>
          <a:noFill/>
          <a:ln w="9525">
            <a:noFill/>
            <a:miter lim="800000"/>
            <a:headEnd/>
            <a:tailEnd/>
          </a:ln>
        </p:spPr>
      </p:pic>
      <p:sp>
        <p:nvSpPr>
          <p:cNvPr id="9" name="Rettangolo 8"/>
          <p:cNvSpPr/>
          <p:nvPr/>
        </p:nvSpPr>
        <p:spPr>
          <a:xfrm>
            <a:off x="186268" y="5159025"/>
            <a:ext cx="6158087" cy="20320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01" name="Picture 5"/>
          <p:cNvPicPr>
            <a:picLocks noChangeAspect="1" noChangeArrowheads="1"/>
          </p:cNvPicPr>
          <p:nvPr/>
        </p:nvPicPr>
        <p:blipFill>
          <a:blip r:embed="rId3" cstate="print"/>
          <a:srcRect l="31196" t="43368" r="38120" b="25453"/>
          <a:stretch>
            <a:fillRect/>
          </a:stretch>
        </p:blipFill>
        <p:spPr bwMode="auto">
          <a:xfrm>
            <a:off x="4954004" y="4361860"/>
            <a:ext cx="3535238" cy="2245169"/>
          </a:xfrm>
          <a:prstGeom prst="rect">
            <a:avLst/>
          </a:prstGeom>
          <a:noFill/>
          <a:ln w="9525">
            <a:noFill/>
            <a:miter lim="800000"/>
            <a:headEnd/>
            <a:tailEnd/>
          </a:ln>
        </p:spPr>
      </p:pic>
      <p:sp>
        <p:nvSpPr>
          <p:cNvPr id="8" name="Ovale 7"/>
          <p:cNvSpPr/>
          <p:nvPr/>
        </p:nvSpPr>
        <p:spPr>
          <a:xfrm>
            <a:off x="7123290" y="4809067"/>
            <a:ext cx="236032" cy="2935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73289" y="2193376"/>
            <a:ext cx="4127778" cy="1477328"/>
          </a:xfrm>
          <a:prstGeom prst="rect">
            <a:avLst/>
          </a:prstGeom>
          <a:noFill/>
        </p:spPr>
        <p:txBody>
          <a:bodyPr wrap="square" rtlCol="0">
            <a:spAutoFit/>
          </a:bodyPr>
          <a:lstStyle/>
          <a:p>
            <a:pPr algn="just"/>
            <a:r>
              <a:rPr lang="it-IT" dirty="0" smtClean="0"/>
              <a:t>Aggiungendo una riga alla tabella, i dati visualizzati nel grafico vengono automaticamente aggiornati con le informazioni contenute nella riga aggiunta.</a:t>
            </a:r>
          </a:p>
        </p:txBody>
      </p:sp>
      <p:sp>
        <p:nvSpPr>
          <p:cNvPr id="11" name="Ovale 10"/>
          <p:cNvSpPr/>
          <p:nvPr/>
        </p:nvSpPr>
        <p:spPr>
          <a:xfrm>
            <a:off x="2122312" y="5091289"/>
            <a:ext cx="1174043" cy="2935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6812052" y="33051"/>
            <a:ext cx="1859996" cy="338554"/>
          </a:xfrm>
          <a:prstGeom prst="rect">
            <a:avLst/>
          </a:prstGeom>
          <a:solidFill>
            <a:srgbClr val="FF0000"/>
          </a:solidFill>
        </p:spPr>
        <p:txBody>
          <a:bodyPr wrap="none" rtlCol="0">
            <a:spAutoFit/>
          </a:bodyPr>
          <a:lstStyle/>
          <a:p>
            <a:r>
              <a:rPr lang="it-IT" sz="1600" dirty="0" smtClean="0">
                <a:solidFill>
                  <a:schemeClr val="bg1"/>
                </a:solidFill>
              </a:rPr>
              <a:t>Esempio + Esercizio </a:t>
            </a:r>
            <a:endParaRPr lang="it-IT" sz="1600" dirty="0">
              <a:solidFill>
                <a:schemeClr val="bg1"/>
              </a:solidFill>
            </a:endParaRPr>
          </a:p>
        </p:txBody>
      </p:sp>
      <p:sp>
        <p:nvSpPr>
          <p:cNvPr id="13" name="CasellaDiTesto 12"/>
          <p:cNvSpPr txBox="1"/>
          <p:nvPr/>
        </p:nvSpPr>
        <p:spPr>
          <a:xfrm>
            <a:off x="5637889" y="33051"/>
            <a:ext cx="3442866" cy="338554"/>
          </a:xfrm>
          <a:prstGeom prst="rect">
            <a:avLst/>
          </a:prstGeom>
          <a:solidFill>
            <a:srgbClr val="FF0000"/>
          </a:solidFill>
        </p:spPr>
        <p:txBody>
          <a:bodyPr wrap="none" rtlCol="0">
            <a:spAutoFit/>
          </a:bodyPr>
          <a:lstStyle/>
          <a:p>
            <a:r>
              <a:rPr lang="it-IT" sz="1600" dirty="0" smtClean="0">
                <a:solidFill>
                  <a:schemeClr val="bg1"/>
                </a:solidFill>
              </a:rPr>
              <a:t>Esempio; Esercizio – 7_Esempio tabella</a:t>
            </a:r>
            <a:endParaRPr lang="it-IT" sz="1600"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3627</TotalTime>
  <Words>5915</Words>
  <Application>Microsoft Office PowerPoint</Application>
  <PresentationFormat>Presentazione su schermo (4:3)</PresentationFormat>
  <Paragraphs>540</Paragraphs>
  <Slides>57</Slides>
  <Notes>7</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57</vt:i4>
      </vt:variant>
    </vt:vector>
  </HeadingPairs>
  <TitlesOfParts>
    <vt:vector size="59" baseType="lpstr">
      <vt:lpstr>Tema di Office</vt:lpstr>
      <vt:lpstr>Fotografia Photo Editor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Marco Musaico</dc:creator>
  <cp:lastModifiedBy>MS Office</cp:lastModifiedBy>
  <cp:revision>552</cp:revision>
  <dcterms:created xsi:type="dcterms:W3CDTF">2012-03-09T12:08:46Z</dcterms:created>
  <dcterms:modified xsi:type="dcterms:W3CDTF">2014-04-16T14:25:42Z</dcterms:modified>
</cp:coreProperties>
</file>